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4"/>
    <p:sldMasterId id="2147483648" r:id="rId5"/>
  </p:sldMasterIdLst>
  <p:notesMasterIdLst>
    <p:notesMasterId r:id="rId22"/>
  </p:notesMasterIdLst>
  <p:sldIdLst>
    <p:sldId id="260" r:id="rId6"/>
    <p:sldId id="719" r:id="rId7"/>
    <p:sldId id="720" r:id="rId8"/>
    <p:sldId id="721" r:id="rId9"/>
    <p:sldId id="722" r:id="rId10"/>
    <p:sldId id="735" r:id="rId11"/>
    <p:sldId id="736" r:id="rId12"/>
    <p:sldId id="737" r:id="rId13"/>
    <p:sldId id="738" r:id="rId14"/>
    <p:sldId id="730" r:id="rId15"/>
    <p:sldId id="739" r:id="rId16"/>
    <p:sldId id="731" r:id="rId17"/>
    <p:sldId id="732" r:id="rId18"/>
    <p:sldId id="733" r:id="rId19"/>
    <p:sldId id="734" r:id="rId20"/>
    <p:sldId id="71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B10185B-9D7C-D699-6DF8-1166523A1445}" name="Shiva Teegala" initials="ST" userId="S::shiva.teegala@rampgroup.com::5455840e-1c74-4a90-870a-55a0a8c0520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2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2A5C1-2FF2-639E-9CDA-D71C364FFAAC}" v="52" dt="2025-06-10T14:10:11.777"/>
    <p1510:client id="{62AAAC9A-E3C8-DF40-A6D1-DA79557AB85D}" v="465" dt="2025-06-10T13:47:54.1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C5B3E-CD97-4AAF-B99B-E85FBF1BD1EE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5F58F-5BB2-4C50-95DD-4B37FD9C1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72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233151" y="6426200"/>
            <a:ext cx="508000" cy="366184"/>
          </a:xfrm>
          <a:prstGeom prst="rect">
            <a:avLst/>
          </a:prstGeom>
        </p:spPr>
        <p:txBody>
          <a:bodyPr lIns="91440" tIns="45720" rIns="91440" bIns="45720" anchor="ctr"/>
          <a:lstStyle>
            <a:lvl1pPr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35CE8F52-651D-4239-8B00-C59ADA65524D}" type="slidenum">
              <a:rPr lang="en-US" altLang="en-US" sz="1200" smtClean="0">
                <a:solidFill>
                  <a:srgbClr val="D9D9D9"/>
                </a:solidFill>
                <a:latin typeface="Segoe UI Bold" panose="020B0802040204020203" pitchFamily="34" charset="0"/>
                <a:ea typeface="Open Sans bold" pitchFamily="34" charset="0"/>
                <a:cs typeface="Segoe UI Bold" panose="020B0802040204020203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200">
              <a:solidFill>
                <a:srgbClr val="D9D9D9"/>
              </a:solidFill>
              <a:latin typeface="Segoe UI Bold" panose="020B0802040204020203" pitchFamily="34" charset="0"/>
              <a:ea typeface="Open Sans bold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Freeform 6"/>
          <p:cNvSpPr>
            <a:spLocks/>
          </p:cNvSpPr>
          <p:nvPr userDrawn="1"/>
        </p:nvSpPr>
        <p:spPr bwMode="auto">
          <a:xfrm>
            <a:off x="11696700" y="6521451"/>
            <a:ext cx="86784" cy="175683"/>
          </a:xfrm>
          <a:custGeom>
            <a:avLst/>
            <a:gdLst>
              <a:gd name="T0" fmla="*/ 0 w 34"/>
              <a:gd name="T1" fmla="*/ 0 h 68"/>
              <a:gd name="T2" fmla="*/ 34 w 34"/>
              <a:gd name="T3" fmla="*/ 33 h 68"/>
              <a:gd name="T4" fmla="*/ 0 w 34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68">
                <a:moveTo>
                  <a:pt x="0" y="0"/>
                </a:moveTo>
                <a:lnTo>
                  <a:pt x="34" y="33"/>
                </a:lnTo>
                <a:lnTo>
                  <a:pt x="0" y="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9" name="Freeform 6"/>
          <p:cNvSpPr>
            <a:spLocks/>
          </p:cNvSpPr>
          <p:nvPr userDrawn="1"/>
        </p:nvSpPr>
        <p:spPr bwMode="auto">
          <a:xfrm rot="10800000">
            <a:off x="11190818" y="6521451"/>
            <a:ext cx="88900" cy="175683"/>
          </a:xfrm>
          <a:custGeom>
            <a:avLst/>
            <a:gdLst>
              <a:gd name="T0" fmla="*/ 0 w 34"/>
              <a:gd name="T1" fmla="*/ 0 h 68"/>
              <a:gd name="T2" fmla="*/ 34 w 34"/>
              <a:gd name="T3" fmla="*/ 33 h 68"/>
              <a:gd name="T4" fmla="*/ 0 w 34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68">
                <a:moveTo>
                  <a:pt x="0" y="0"/>
                </a:moveTo>
                <a:lnTo>
                  <a:pt x="34" y="33"/>
                </a:lnTo>
                <a:lnTo>
                  <a:pt x="0" y="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3" name="Picture 3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9E6F4A3-0DE8-4463-BEC9-2F53A78451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700" y="160867"/>
            <a:ext cx="323083" cy="323083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8E2ABB8-41EA-41DA-B29B-8DCD08E8EDCE}"/>
              </a:ext>
            </a:extLst>
          </p:cNvPr>
          <p:cNvCxnSpPr>
            <a:cxnSpLocks/>
          </p:cNvCxnSpPr>
          <p:nvPr userDrawn="1"/>
        </p:nvCxnSpPr>
        <p:spPr>
          <a:xfrm>
            <a:off x="0" y="6424536"/>
            <a:ext cx="12170453" cy="555"/>
          </a:xfrm>
          <a:prstGeom prst="line">
            <a:avLst/>
          </a:prstGeom>
          <a:ln>
            <a:solidFill>
              <a:srgbClr val="C0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6" name="Picture 35" descr="A close up of a sign&#10;&#10;Description generated with high confidence">
            <a:extLst>
              <a:ext uri="{FF2B5EF4-FFF2-40B4-BE49-F238E27FC236}">
                <a16:creationId xmlns:a16="http://schemas.microsoft.com/office/drawing/2014/main" id="{35835365-7027-4624-B99D-26F557A8536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23" y="6461818"/>
            <a:ext cx="1479028" cy="330567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9583CE-4A8A-4E08-99C6-60151723EBFE}"/>
              </a:ext>
            </a:extLst>
          </p:cNvPr>
          <p:cNvCxnSpPr/>
          <p:nvPr userDrawn="1"/>
        </p:nvCxnSpPr>
        <p:spPr>
          <a:xfrm>
            <a:off x="0" y="729521"/>
            <a:ext cx="12192000" cy="0"/>
          </a:xfrm>
          <a:prstGeom prst="line">
            <a:avLst/>
          </a:prstGeom>
          <a:ln w="19050">
            <a:solidFill>
              <a:srgbClr val="C0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6B14-B25C-4724-A013-55E8341254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099" y="1020762"/>
            <a:ext cx="11322051" cy="503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5DD62D-C40D-43A2-BC4E-9BE03038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8" y="66740"/>
            <a:ext cx="11138025" cy="5265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2905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2988" y="9101240"/>
            <a:ext cx="7786025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A58B-CAF3-4E32-85F3-137EA002F635}" type="datetimeFigureOut">
              <a:rPr lang="en-US" altLang="en-US"/>
              <a:pPr>
                <a:defRPr/>
              </a:pPr>
              <a:t>6/10/2025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D31880-5F44-44C6-8DA0-FBD0EF085D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795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83200" y="649287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3D611B-43CF-4ECA-9D0D-19F588D40824}" type="datetime1">
              <a:rPr lang="en-US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6/10/2025</a:t>
            </a:fld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A43EE-205B-437B-9471-1CC0D5CC9AF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BE4E7C3-42EA-4148-B083-9A65F1012C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213" y="196729"/>
            <a:ext cx="323083" cy="242312"/>
          </a:xfrm>
          <a:prstGeom prst="rect">
            <a:avLst/>
          </a:prstGeom>
          <a:effectLst>
            <a:outerShdw blurRad="50800"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4E1F52-3FE3-D842-A17D-580FE5C7B711}"/>
              </a:ext>
            </a:extLst>
          </p:cNvPr>
          <p:cNvCxnSpPr>
            <a:cxnSpLocks/>
          </p:cNvCxnSpPr>
          <p:nvPr userDrawn="1"/>
        </p:nvCxnSpPr>
        <p:spPr>
          <a:xfrm>
            <a:off x="21547" y="635769"/>
            <a:ext cx="12170453" cy="4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94550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41458-474C-4418-92BB-2F0C3174716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F2FF5-DED6-9F90-7E96-9E569C96F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4AC55-DA49-72E3-AC3E-1F6DC332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7A812-6F00-9D5C-175E-056D0F95A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2FC699-A714-4BF6-B44A-1CDC466F36DB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02D94-7615-C7AB-68D5-0B9FAD76B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40DCC-AFAD-58B6-B936-1845F61CF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FC057C-44E7-4E64-8D23-0849F4790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0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7C99708-0F37-48D5-9138-5D95430999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376" y="5996066"/>
            <a:ext cx="2315624" cy="84568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658B467-90E8-DD95-6910-9051E3E924BE}"/>
              </a:ext>
            </a:extLst>
          </p:cNvPr>
          <p:cNvGrpSpPr/>
          <p:nvPr/>
        </p:nvGrpSpPr>
        <p:grpSpPr>
          <a:xfrm>
            <a:off x="609600" y="865363"/>
            <a:ext cx="4777307" cy="5992637"/>
            <a:chOff x="457198" y="411475"/>
            <a:chExt cx="4305240" cy="5400478"/>
          </a:xfrm>
        </p:grpSpPr>
        <p:sp>
          <p:nvSpPr>
            <p:cNvPr id="3" name="Google Shape;55;p15">
              <a:extLst>
                <a:ext uri="{FF2B5EF4-FFF2-40B4-BE49-F238E27FC236}">
                  <a16:creationId xmlns:a16="http://schemas.microsoft.com/office/drawing/2014/main" id="{734F926A-081C-1A7C-FB51-541AADBF0EC6}"/>
                </a:ext>
              </a:extLst>
            </p:cNvPr>
            <p:cNvSpPr/>
            <p:nvPr/>
          </p:nvSpPr>
          <p:spPr>
            <a:xfrm>
              <a:off x="457198" y="411475"/>
              <a:ext cx="4305240" cy="5400478"/>
            </a:xfrm>
            <a:custGeom>
              <a:avLst/>
              <a:gdLst/>
              <a:ahLst/>
              <a:cxnLst/>
              <a:rect l="l" t="t" r="r" b="b"/>
              <a:pathLst>
                <a:path w="68405" h="85807" extrusionOk="0">
                  <a:moveTo>
                    <a:pt x="0" y="11543"/>
                  </a:moveTo>
                  <a:lnTo>
                    <a:pt x="0" y="85807"/>
                  </a:lnTo>
                  <a:lnTo>
                    <a:pt x="68405" y="85807"/>
                  </a:lnTo>
                  <a:lnTo>
                    <a:pt x="68405" y="0"/>
                  </a:lnTo>
                  <a:lnTo>
                    <a:pt x="11566" y="1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Google Shape;58;p15">
              <a:extLst>
                <a:ext uri="{FF2B5EF4-FFF2-40B4-BE49-F238E27FC236}">
                  <a16:creationId xmlns:a16="http://schemas.microsoft.com/office/drawing/2014/main" id="{1797132C-7721-2564-E354-A9D9F5887778}"/>
                </a:ext>
              </a:extLst>
            </p:cNvPr>
            <p:cNvSpPr/>
            <p:nvPr/>
          </p:nvSpPr>
          <p:spPr>
            <a:xfrm>
              <a:off x="457198" y="411475"/>
              <a:ext cx="726493" cy="726493"/>
            </a:xfrm>
            <a:custGeom>
              <a:avLst/>
              <a:gdLst/>
              <a:ahLst/>
              <a:cxnLst/>
              <a:rect l="l" t="t" r="r" b="b"/>
              <a:pathLst>
                <a:path w="11367" h="11367" extrusionOk="0">
                  <a:moveTo>
                    <a:pt x="0" y="11367"/>
                  </a:moveTo>
                  <a:lnTo>
                    <a:pt x="11367" y="0"/>
                  </a:lnTo>
                  <a:lnTo>
                    <a:pt x="11367" y="11367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71438" dist="19050" dir="2640000" algn="bl" rotWithShape="0">
                <a:srgbClr val="000000">
                  <a:alpha val="25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Google Shape;57;p15">
            <a:extLst>
              <a:ext uri="{FF2B5EF4-FFF2-40B4-BE49-F238E27FC236}">
                <a16:creationId xmlns:a16="http://schemas.microsoft.com/office/drawing/2014/main" id="{F7611543-87E3-D976-0808-F9813B89A625}"/>
              </a:ext>
            </a:extLst>
          </p:cNvPr>
          <p:cNvSpPr txBox="1">
            <a:spLocks/>
          </p:cNvSpPr>
          <p:nvPr/>
        </p:nvSpPr>
        <p:spPr>
          <a:xfrm>
            <a:off x="5812567" y="1832138"/>
            <a:ext cx="6026946" cy="31937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6000" dirty="0">
                <a:solidFill>
                  <a:srgbClr val="992E3A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T1911</a:t>
            </a:r>
          </a:p>
          <a:p>
            <a:pPr algn="r">
              <a:spcBef>
                <a:spcPts val="0"/>
              </a:spcBef>
            </a:pPr>
            <a:r>
              <a:rPr lang="en-US" sz="6000" dirty="0">
                <a:solidFill>
                  <a:srgbClr val="676767"/>
                </a:solidFill>
                <a:latin typeface="Fira Sans Condensed SemiBold"/>
                <a:ea typeface="+mj-lt"/>
                <a:cs typeface="+mj-lt"/>
              </a:rPr>
              <a:t>Associative Containers</a:t>
            </a:r>
            <a:endParaRPr lang="en-US" dirty="0">
              <a:latin typeface="Fira Sans Condensed SemiBold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2420A8-32F9-C09A-FA4D-F1F28DFD6EBF}"/>
              </a:ext>
            </a:extLst>
          </p:cNvPr>
          <p:cNvGrpSpPr/>
          <p:nvPr/>
        </p:nvGrpSpPr>
        <p:grpSpPr>
          <a:xfrm>
            <a:off x="1302541" y="1832138"/>
            <a:ext cx="3391423" cy="3445295"/>
            <a:chOff x="1302541" y="1832138"/>
            <a:chExt cx="3391423" cy="344529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E2DF67-22A1-A81C-2873-E92A531EDD27}"/>
                </a:ext>
              </a:extLst>
            </p:cNvPr>
            <p:cNvSpPr/>
            <p:nvPr/>
          </p:nvSpPr>
          <p:spPr>
            <a:xfrm>
              <a:off x="1302541" y="4908101"/>
              <a:ext cx="3391423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cap="none" spc="0">
                  <a:ln w="10160">
                    <a:noFill/>
                    <a:prstDash val="solid"/>
                  </a:ln>
                  <a:solidFill>
                    <a:srgbClr val="A81F38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 Quest Global Company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5694BC-4362-C788-AB73-5824DB376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36040" y="1832138"/>
              <a:ext cx="2924426" cy="2924426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9A2E9E-6DA7-F05B-2C1F-D49A753F83DD}"/>
                </a:ext>
              </a:extLst>
            </p:cNvPr>
            <p:cNvCxnSpPr/>
            <p:nvPr/>
          </p:nvCxnSpPr>
          <p:spPr>
            <a:xfrm>
              <a:off x="1536040" y="4791582"/>
              <a:ext cx="3044713" cy="0"/>
            </a:xfrm>
            <a:prstGeom prst="line">
              <a:avLst/>
            </a:prstGeom>
            <a:ln w="28575">
              <a:solidFill>
                <a:srgbClr val="A71F3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4E1779-A66B-FB6E-28F5-D4E769A6E806}"/>
              </a:ext>
            </a:extLst>
          </p:cNvPr>
          <p:cNvCxnSpPr/>
          <p:nvPr/>
        </p:nvCxnSpPr>
        <p:spPr>
          <a:xfrm>
            <a:off x="5705239" y="4605454"/>
            <a:ext cx="6241601" cy="0"/>
          </a:xfrm>
          <a:prstGeom prst="line">
            <a:avLst/>
          </a:prstGeom>
          <a:ln w="76200">
            <a:solidFill>
              <a:srgbClr val="A71F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650AFA-0F66-C39C-7585-EE7A379FDC42}"/>
              </a:ext>
            </a:extLst>
          </p:cNvPr>
          <p:cNvCxnSpPr>
            <a:cxnSpLocks/>
          </p:cNvCxnSpPr>
          <p:nvPr/>
        </p:nvCxnSpPr>
        <p:spPr>
          <a:xfrm>
            <a:off x="9010185" y="2108234"/>
            <a:ext cx="2936655" cy="0"/>
          </a:xfrm>
          <a:prstGeom prst="line">
            <a:avLst/>
          </a:prstGeom>
          <a:ln w="76200">
            <a:solidFill>
              <a:srgbClr val="67676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824456A-69E9-C46A-AB5B-B811D01D0312}"/>
              </a:ext>
            </a:extLst>
          </p:cNvPr>
          <p:cNvSpPr txBox="1"/>
          <p:nvPr/>
        </p:nvSpPr>
        <p:spPr>
          <a:xfrm>
            <a:off x="8889357" y="5150734"/>
            <a:ext cx="305748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2400" b="1" dirty="0"/>
              <a:t>10/06/2025</a:t>
            </a:r>
          </a:p>
        </p:txBody>
      </p:sp>
    </p:spTree>
    <p:extLst>
      <p:ext uri="{BB962C8B-B14F-4D97-AF65-F5344CB8AC3E}">
        <p14:creationId xmlns:p14="http://schemas.microsoft.com/office/powerpoint/2010/main" val="15186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35FBD-9137-7E3A-7066-4B35FCE50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2682D2C4-14C9-A296-54E0-9F0D463799CA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C55918-D70D-2F24-329F-E07FDC174539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A9C766CB-DD5A-09DC-3DAD-0FE6BC8BAD1B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Challenges / Debugging Experience </a:t>
            </a:r>
            <a:endParaRPr lang="en-US" sz="2400" b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ED9457B-EE8C-14DA-DB20-0895C47F10DE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6BF5F58-95AE-E674-35B4-C24A4A038D75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C53C6A89-17A1-8047-2DAB-C656F4AFB11D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48977475-0591-DBB5-0E66-8FD2F1C9FF1D}"/>
              </a:ext>
            </a:extLst>
          </p:cNvPr>
          <p:cNvSpPr txBox="1"/>
          <p:nvPr/>
        </p:nvSpPr>
        <p:spPr>
          <a:xfrm>
            <a:off x="337790" y="1061884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98EC0398-CCA4-A6A7-73CC-B963791444D0}"/>
              </a:ext>
            </a:extLst>
          </p:cNvPr>
          <p:cNvSpPr txBox="1"/>
          <p:nvPr/>
        </p:nvSpPr>
        <p:spPr>
          <a:xfrm>
            <a:off x="381000" y="1208313"/>
            <a:ext cx="111796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235A43C8-C8E5-0456-B808-5D510E32EFDC}"/>
              </a:ext>
            </a:extLst>
          </p:cNvPr>
          <p:cNvSpPr txBox="1"/>
          <p:nvPr/>
        </p:nvSpPr>
        <p:spPr>
          <a:xfrm>
            <a:off x="383474" y="883969"/>
            <a:ext cx="11275125" cy="743280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Initially struggled with understanding how </a:t>
            </a:r>
            <a:r>
              <a:rPr lang="en-US" dirty="0">
                <a:latin typeface="Times New Roman"/>
                <a:ea typeface="Calibri"/>
                <a:cs typeface="Calibri"/>
              </a:rPr>
              <a:t>set</a:t>
            </a:r>
            <a:r>
              <a:rPr lang="en-US" dirty="0">
                <a:latin typeface="Times New Roman"/>
                <a:ea typeface="+mn-lt"/>
                <a:cs typeface="+mn-lt"/>
              </a:rPr>
              <a:t> automatically removes duplicates, which caused confusion when expected values didn't appear.</a:t>
            </a: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Faced difficulty in accessing values in </a:t>
            </a:r>
            <a:r>
              <a:rPr lang="en-US" dirty="0">
                <a:latin typeface="Times New Roman"/>
                <a:ea typeface="Calibri"/>
                <a:cs typeface="Calibri"/>
              </a:rPr>
              <a:t>map</a:t>
            </a:r>
            <a:r>
              <a:rPr lang="en-US" dirty="0">
                <a:latin typeface="Times New Roman"/>
                <a:ea typeface="+mn-lt"/>
                <a:cs typeface="+mn-lt"/>
              </a:rPr>
              <a:t> and </a:t>
            </a:r>
            <a:r>
              <a:rPr lang="en-US" dirty="0">
                <a:latin typeface="Times New Roman"/>
                <a:ea typeface="Calibri"/>
                <a:cs typeface="Calibri"/>
              </a:rPr>
              <a:t>multimap</a:t>
            </a:r>
            <a:r>
              <a:rPr lang="en-US" dirty="0">
                <a:latin typeface="Times New Roman"/>
                <a:ea typeface="+mn-lt"/>
                <a:cs typeface="+mn-lt"/>
              </a:rPr>
              <a:t> using iterators, especially remembering to use </a:t>
            </a:r>
            <a:r>
              <a:rPr lang="en-US" dirty="0">
                <a:latin typeface="Times New Roman"/>
                <a:ea typeface="Calibri"/>
                <a:cs typeface="Calibri"/>
              </a:rPr>
              <a:t>.first</a:t>
            </a:r>
            <a:r>
              <a:rPr lang="en-US" dirty="0">
                <a:latin typeface="Times New Roman"/>
                <a:ea typeface="+mn-lt"/>
                <a:cs typeface="+mn-lt"/>
              </a:rPr>
              <a:t> and </a:t>
            </a:r>
            <a:r>
              <a:rPr lang="en-US" dirty="0">
                <a:latin typeface="Times New Roman"/>
                <a:ea typeface="Calibri"/>
                <a:cs typeface="Calibri"/>
              </a:rPr>
              <a:t>.second</a:t>
            </a:r>
            <a:r>
              <a:rPr lang="en-US" dirty="0">
                <a:latin typeface="Times New Roman"/>
                <a:ea typeface="+mn-lt"/>
                <a:cs typeface="+mn-lt"/>
              </a:rPr>
              <a:t> for key-value pairs.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Encountered errors when trying to modify elements directly in a </a:t>
            </a:r>
            <a:r>
              <a:rPr lang="en-US" dirty="0">
                <a:latin typeface="Times New Roman"/>
                <a:ea typeface="Calibri"/>
                <a:cs typeface="Calibri"/>
              </a:rPr>
              <a:t>set</a:t>
            </a:r>
            <a:r>
              <a:rPr lang="en-US" dirty="0">
                <a:latin typeface="Times New Roman"/>
                <a:ea typeface="+mn-lt"/>
                <a:cs typeface="+mn-lt"/>
              </a:rPr>
              <a:t>, which is not allowed since the elements are immutable due to sorting constraints.</a:t>
            </a: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Debugged a logical issue where using </a:t>
            </a:r>
            <a:r>
              <a:rPr lang="en-US" dirty="0">
                <a:latin typeface="Times New Roman"/>
                <a:ea typeface="Calibri"/>
                <a:cs typeface="Calibri"/>
              </a:rPr>
              <a:t>[]</a:t>
            </a:r>
            <a:r>
              <a:rPr lang="en-US" dirty="0">
                <a:latin typeface="Times New Roman"/>
                <a:ea typeface="+mn-lt"/>
                <a:cs typeface="+mn-lt"/>
              </a:rPr>
              <a:t> operator on </a:t>
            </a:r>
            <a:r>
              <a:rPr lang="en-US" dirty="0">
                <a:latin typeface="Times New Roman"/>
                <a:ea typeface="Calibri"/>
                <a:cs typeface="Calibri"/>
              </a:rPr>
              <a:t>map</a:t>
            </a:r>
            <a:r>
              <a:rPr lang="en-US" dirty="0">
                <a:latin typeface="Times New Roman"/>
                <a:ea typeface="+mn-lt"/>
                <a:cs typeface="+mn-lt"/>
              </a:rPr>
              <a:t> unintentionally created default entries — learned to use </a:t>
            </a:r>
            <a:r>
              <a:rPr lang="en-US" dirty="0">
                <a:latin typeface="Times New Roman"/>
                <a:ea typeface="Calibri"/>
                <a:cs typeface="Calibri"/>
              </a:rPr>
              <a:t>.find()</a:t>
            </a:r>
            <a:r>
              <a:rPr lang="en-US" dirty="0">
                <a:latin typeface="Times New Roman"/>
                <a:ea typeface="+mn-lt"/>
                <a:cs typeface="+mn-lt"/>
              </a:rPr>
              <a:t> for safe checks.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Had trouble identifying why a </a:t>
            </a:r>
            <a:r>
              <a:rPr lang="en-US" dirty="0">
                <a:latin typeface="Times New Roman"/>
                <a:ea typeface="Calibri"/>
                <a:cs typeface="Calibri"/>
              </a:rPr>
              <a:t>multimap</a:t>
            </a:r>
            <a:r>
              <a:rPr lang="en-US" dirty="0">
                <a:latin typeface="Times New Roman"/>
                <a:ea typeface="+mn-lt"/>
                <a:cs typeface="+mn-lt"/>
              </a:rPr>
              <a:t> was showing multiple values for the same key — later understood that duplicates are allowed and must use </a:t>
            </a:r>
            <a:r>
              <a:rPr lang="en-US" dirty="0" err="1">
                <a:latin typeface="Times New Roman"/>
                <a:ea typeface="Calibri"/>
                <a:cs typeface="Calibri"/>
              </a:rPr>
              <a:t>equal_range</a:t>
            </a:r>
            <a:r>
              <a:rPr lang="en-US" dirty="0">
                <a:latin typeface="Times New Roman"/>
                <a:ea typeface="Calibri"/>
                <a:cs typeface="Calibri"/>
              </a:rPr>
              <a:t>()</a:t>
            </a:r>
            <a:r>
              <a:rPr lang="en-US" dirty="0">
                <a:latin typeface="Times New Roman"/>
                <a:ea typeface="+mn-lt"/>
                <a:cs typeface="+mn-lt"/>
              </a:rPr>
              <a:t> to access all.</a:t>
            </a: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Faced segmentation fault by using invalid iterators after </a:t>
            </a:r>
            <a:r>
              <a:rPr lang="en-US" dirty="0">
                <a:latin typeface="Times New Roman"/>
                <a:ea typeface="Calibri"/>
                <a:cs typeface="Calibri"/>
              </a:rPr>
              <a:t>erase()</a:t>
            </a:r>
            <a:r>
              <a:rPr lang="en-US" dirty="0">
                <a:latin typeface="Times New Roman"/>
                <a:ea typeface="+mn-lt"/>
                <a:cs typeface="+mn-lt"/>
              </a:rPr>
              <a:t> operation — learned to update the iterator correctly after erasing.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Spent time resolving compilation errors due to wrong iterator types when using auto vs. explicit iterator declarations.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ea typeface="Calibri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  <a:p>
            <a:endParaRPr lang="en-US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1003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957DA-C1F1-162D-70B2-973CC42D8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F644F891-6E22-C451-14C2-730CAA842A2A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969905-CF5F-D1BC-8373-E07226B84B8A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BCAE3064-8788-B027-C4FB-6E9CFFA6675F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992E3A"/>
                </a:solidFill>
                <a:latin typeface="Times New Roman"/>
                <a:cs typeface="Times New Roman"/>
              </a:rPr>
              <a:t>Tasks/Assignments Completed</a:t>
            </a:r>
            <a:endParaRPr lang="en-US" sz="2400" b="1" dirty="0">
              <a:solidFill>
                <a:srgbClr val="992E3A"/>
              </a:solidFill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2437E2D-712A-07C4-5975-55228002A2C8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DCF3F77-DA6E-3DFD-FE7F-2338C5BCD2F3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F0AB0C29-9621-9734-5667-18407A323633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FE643223-F895-C3B6-C620-CCC10E7F191E}"/>
              </a:ext>
            </a:extLst>
          </p:cNvPr>
          <p:cNvSpPr txBox="1"/>
          <p:nvPr/>
        </p:nvSpPr>
        <p:spPr>
          <a:xfrm>
            <a:off x="337790" y="1061884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C641251C-5469-EC5A-1D90-3AB13DAA186E}"/>
              </a:ext>
            </a:extLst>
          </p:cNvPr>
          <p:cNvSpPr txBox="1"/>
          <p:nvPr/>
        </p:nvSpPr>
        <p:spPr>
          <a:xfrm>
            <a:off x="381000" y="1208313"/>
            <a:ext cx="111796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>
              <a:latin typeface="Times New Roman"/>
              <a:cs typeface="Times New Roman"/>
            </a:endParaRPr>
          </a:p>
        </p:txBody>
      </p:sp>
      <p:pic>
        <p:nvPicPr>
          <p:cNvPr id="11" name="Picture 10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3662FB89-E462-CFF0-7AE3-0DCCE2A4D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06" y="744682"/>
            <a:ext cx="6050018" cy="55646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C08A42-3250-E8AA-08ED-AE035F657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735" y="850970"/>
            <a:ext cx="1457325" cy="361950"/>
          </a:xfrm>
          <a:prstGeom prst="rect">
            <a:avLst/>
          </a:prstGeom>
        </p:spPr>
      </p:pic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6722827-CBAF-F691-8F98-DDAC59F0D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375" y="1207168"/>
            <a:ext cx="5169068" cy="479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21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0A57E-1AF7-A5D9-7B43-F1AEFCF00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2A0A283E-6C2D-3CD0-564B-B40CBA3BC9E3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370A3F-F4D1-9A7B-1C57-8E3550776C95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AEDCF92E-4D12-3F99-D84B-CAAA0D953DF2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Additional Learning Resources / Notes </a:t>
            </a:r>
            <a:endParaRPr lang="en-US" sz="2400" b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662138E-32E8-23BA-EE07-B155579A7550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1255780-DC12-A70E-64CF-A414DF0130FC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1F4C158-9FC7-8386-B621-D6838B51928D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8874FBC-5727-C40C-D66D-D4F94BA1C31F}"/>
              </a:ext>
            </a:extLst>
          </p:cNvPr>
          <p:cNvSpPr txBox="1"/>
          <p:nvPr/>
        </p:nvSpPr>
        <p:spPr>
          <a:xfrm>
            <a:off x="337790" y="1061884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8148F8E0-B83B-A322-6047-645AC183F321}"/>
              </a:ext>
            </a:extLst>
          </p:cNvPr>
          <p:cNvSpPr txBox="1"/>
          <p:nvPr/>
        </p:nvSpPr>
        <p:spPr>
          <a:xfrm>
            <a:off x="381000" y="1208313"/>
            <a:ext cx="111796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BACDFEA6-9A7D-EC14-06FE-477A66608E3A}"/>
              </a:ext>
            </a:extLst>
          </p:cNvPr>
          <p:cNvSpPr txBox="1"/>
          <p:nvPr/>
        </p:nvSpPr>
        <p:spPr>
          <a:xfrm>
            <a:off x="381000" y="1208314"/>
            <a:ext cx="11277599" cy="577081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GeeksforGeeks</a:t>
            </a:r>
            <a:r>
              <a:rPr lang="en-US" dirty="0">
                <a:latin typeface="Times New Roman"/>
                <a:ea typeface="+mn-lt"/>
                <a:cs typeface="+mn-lt"/>
              </a:rPr>
              <a:t> STL Tutorials – Useful for clear explanations and code examples on </a:t>
            </a:r>
            <a:r>
              <a:rPr lang="en-US" dirty="0">
                <a:latin typeface="Times New Roman"/>
                <a:ea typeface="Calibri"/>
                <a:cs typeface="Calibri"/>
              </a:rPr>
              <a:t>set</a:t>
            </a:r>
            <a:r>
              <a:rPr lang="en-US" dirty="0">
                <a:latin typeface="Times New Roman"/>
                <a:ea typeface="+mn-lt"/>
                <a:cs typeface="+mn-lt"/>
              </a:rPr>
              <a:t>, </a:t>
            </a:r>
            <a:r>
              <a:rPr lang="en-US" dirty="0">
                <a:latin typeface="Times New Roman"/>
                <a:ea typeface="Calibri"/>
                <a:cs typeface="Calibri"/>
              </a:rPr>
              <a:t>map</a:t>
            </a:r>
            <a:r>
              <a:rPr lang="en-US" dirty="0">
                <a:latin typeface="Times New Roman"/>
                <a:ea typeface="+mn-lt"/>
                <a:cs typeface="+mn-lt"/>
              </a:rPr>
              <a:t>, </a:t>
            </a:r>
            <a:r>
              <a:rPr lang="en-US" dirty="0">
                <a:latin typeface="Times New Roman"/>
                <a:ea typeface="Calibri"/>
                <a:cs typeface="Calibri"/>
              </a:rPr>
              <a:t>multiset</a:t>
            </a:r>
            <a:r>
              <a:rPr lang="en-US" dirty="0">
                <a:latin typeface="Times New Roman"/>
                <a:ea typeface="+mn-lt"/>
                <a:cs typeface="+mn-lt"/>
              </a:rPr>
              <a:t>, etc.</a:t>
            </a:r>
            <a:endParaRPr lang="en-US" dirty="0">
              <a:latin typeface="Times New Roman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CppReference</a:t>
            </a:r>
            <a:r>
              <a:rPr lang="en-US" dirty="0">
                <a:latin typeface="Times New Roman"/>
                <a:ea typeface="+mn-lt"/>
                <a:cs typeface="+mn-lt"/>
              </a:rPr>
              <a:t> Documentation – Advanced-level official reference for STL containers and iterator behavior.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 YouTube Channels like </a:t>
            </a:r>
            <a:r>
              <a:rPr lang="en-US" err="1">
                <a:latin typeface="Times New Roman"/>
                <a:ea typeface="+mn-lt"/>
                <a:cs typeface="+mn-lt"/>
              </a:rPr>
              <a:t>CodeBeauty</a:t>
            </a:r>
            <a:r>
              <a:rPr lang="en-US">
                <a:latin typeface="Times New Roman"/>
                <a:ea typeface="+mn-lt"/>
                <a:cs typeface="+mn-lt"/>
              </a:rPr>
              <a:t> or </a:t>
            </a:r>
            <a:r>
              <a:rPr lang="en-US" err="1">
                <a:latin typeface="Times New Roman"/>
                <a:ea typeface="+mn-lt"/>
                <a:cs typeface="+mn-lt"/>
              </a:rPr>
              <a:t>MyCodeSchool</a:t>
            </a:r>
            <a:r>
              <a:rPr lang="en-US">
                <a:latin typeface="Times New Roman"/>
                <a:ea typeface="+mn-lt"/>
                <a:cs typeface="+mn-lt"/>
              </a:rPr>
              <a:t> – Help with visual and real-world examples of STL usage.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 LearnCpp.com STL Chapter – Beginner-friendly structured notes on each container and their functions.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 Common Pitfall Note: Avoid modifying elements directly in </a:t>
            </a:r>
            <a:r>
              <a:rPr lang="en-US">
                <a:latin typeface="Times New Roman"/>
                <a:ea typeface="Calibri"/>
                <a:cs typeface="Calibri"/>
              </a:rPr>
              <a:t>set</a:t>
            </a:r>
            <a:r>
              <a:rPr lang="en-US">
                <a:latin typeface="Times New Roman"/>
                <a:ea typeface="+mn-lt"/>
                <a:cs typeface="+mn-lt"/>
              </a:rPr>
              <a:t> or </a:t>
            </a:r>
            <a:r>
              <a:rPr lang="en-US">
                <a:latin typeface="Times New Roman"/>
                <a:ea typeface="Calibri"/>
                <a:cs typeface="Calibri"/>
              </a:rPr>
              <a:t>map</a:t>
            </a:r>
            <a:r>
              <a:rPr lang="en-US">
                <a:latin typeface="Times New Roman"/>
                <a:ea typeface="+mn-lt"/>
                <a:cs typeface="+mn-lt"/>
              </a:rPr>
              <a:t>; erase and reinsert if changes are needed.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Use of </a:t>
            </a:r>
            <a:r>
              <a:rPr lang="en-US" dirty="0">
                <a:latin typeface="Times New Roman"/>
                <a:ea typeface="Calibri"/>
                <a:cs typeface="Calibri"/>
              </a:rPr>
              <a:t>auto</a:t>
            </a:r>
            <a:r>
              <a:rPr lang="en-US" dirty="0">
                <a:latin typeface="Times New Roman"/>
                <a:ea typeface="+mn-lt"/>
                <a:cs typeface="+mn-lt"/>
              </a:rPr>
              <a:t> keyword – Makes iterating cleaner, especially with complex types like </a:t>
            </a:r>
            <a:r>
              <a:rPr lang="en-US" dirty="0">
                <a:latin typeface="Times New Roman"/>
                <a:ea typeface="Calibri"/>
                <a:cs typeface="Calibri"/>
              </a:rPr>
              <a:t>map&lt;int, string&gt;::iterator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 STL </a:t>
            </a:r>
            <a:r>
              <a:rPr lang="en-US" err="1">
                <a:latin typeface="Times New Roman"/>
                <a:ea typeface="+mn-lt"/>
                <a:cs typeface="+mn-lt"/>
              </a:rPr>
              <a:t>Cheatsheets</a:t>
            </a:r>
            <a:r>
              <a:rPr lang="en-US">
                <a:latin typeface="Times New Roman"/>
                <a:ea typeface="+mn-lt"/>
                <a:cs typeface="+mn-lt"/>
              </a:rPr>
              <a:t> – One-page summaries of syntax, methods, and iterator usage are helpful for revision.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 Practice through platforms like </a:t>
            </a:r>
            <a:r>
              <a:rPr lang="en-US" err="1">
                <a:latin typeface="Times New Roman"/>
                <a:ea typeface="+mn-lt"/>
                <a:cs typeface="+mn-lt"/>
              </a:rPr>
              <a:t>LeetCode</a:t>
            </a:r>
            <a:r>
              <a:rPr lang="en-US">
                <a:latin typeface="Times New Roman"/>
                <a:ea typeface="+mn-lt"/>
                <a:cs typeface="+mn-lt"/>
              </a:rPr>
              <a:t> or </a:t>
            </a:r>
            <a:r>
              <a:rPr lang="en-US" err="1">
                <a:latin typeface="Times New Roman"/>
                <a:ea typeface="+mn-lt"/>
                <a:cs typeface="+mn-lt"/>
              </a:rPr>
              <a:t>HackerRank</a:t>
            </a:r>
            <a:r>
              <a:rPr lang="en-US">
                <a:latin typeface="Times New Roman"/>
                <a:ea typeface="+mn-lt"/>
                <a:cs typeface="+mn-lt"/>
              </a:rPr>
              <a:t> – Solve problems using maps and sets to get hands-on experience.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  <a:p>
            <a:endParaRPr lang="en-US">
              <a:latin typeface="Aptos" panose="020B0004020202020204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6073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26270-5A10-A421-538B-94EFF8C97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36C63A1D-58B9-67AD-46FD-F6D880157DB3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60CB66-EC2C-06FB-04B5-3C2FF4C3FBAB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4B100240-E2AC-229E-FB5B-BB0E28B2E86E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Q&amp;A</a:t>
            </a:r>
            <a:endParaRPr lang="en-US" sz="2400" b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CFE34A74-B4F6-1150-4ED8-FCD33F9C3D68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262E0193-D002-6E12-5009-9A5EC5B888C1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8DD15A1-AA7E-B9EB-F0B4-4AA46BE1839F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F6D67BBB-B733-E924-EC67-048DDA855AF4}"/>
              </a:ext>
            </a:extLst>
          </p:cNvPr>
          <p:cNvSpPr txBox="1"/>
          <p:nvPr/>
        </p:nvSpPr>
        <p:spPr>
          <a:xfrm>
            <a:off x="337790" y="1061884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0FAEA65A-0C43-ED03-B74F-2FA3957190C5}"/>
              </a:ext>
            </a:extLst>
          </p:cNvPr>
          <p:cNvSpPr txBox="1"/>
          <p:nvPr/>
        </p:nvSpPr>
        <p:spPr>
          <a:xfrm>
            <a:off x="381000" y="1208313"/>
            <a:ext cx="111796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C1AB4118-57CE-E8CC-6114-FDF66C678624}"/>
              </a:ext>
            </a:extLst>
          </p:cNvPr>
          <p:cNvSpPr txBox="1"/>
          <p:nvPr/>
        </p:nvSpPr>
        <p:spPr>
          <a:xfrm>
            <a:off x="238713" y="879269"/>
            <a:ext cx="11324636" cy="1001453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ea typeface="+mn-lt"/>
                <a:cs typeface="+mn-lt"/>
              </a:rPr>
              <a:t>Q1: What does a </a:t>
            </a:r>
            <a:r>
              <a:rPr lang="en-US" dirty="0">
                <a:latin typeface="Times New Roman"/>
                <a:ea typeface="Calibri"/>
                <a:cs typeface="Calibri"/>
              </a:rPr>
              <a:t>set</a:t>
            </a:r>
            <a:r>
              <a:rPr lang="en-US" dirty="0">
                <a:latin typeface="Times New Roman"/>
                <a:ea typeface="+mn-lt"/>
                <a:cs typeface="+mn-lt"/>
              </a:rPr>
              <a:t> store?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 A: It stores unique elements in sorted order and automatically ignores duplicates.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ea typeface="+mn-lt"/>
                <a:cs typeface="+mn-lt"/>
              </a:rPr>
              <a:t>Q2: What is the key feature of a </a:t>
            </a:r>
            <a:r>
              <a:rPr lang="en-US" dirty="0">
                <a:latin typeface="Times New Roman"/>
                <a:ea typeface="Calibri"/>
                <a:cs typeface="Calibri"/>
              </a:rPr>
              <a:t>multiset</a:t>
            </a:r>
            <a:r>
              <a:rPr lang="en-US" dirty="0">
                <a:latin typeface="Times New Roman"/>
                <a:ea typeface="+mn-lt"/>
                <a:cs typeface="+mn-lt"/>
              </a:rPr>
              <a:t>?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 A: It allows storing duplicate elements in sorted order.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ea typeface="+mn-lt"/>
                <a:cs typeface="+mn-lt"/>
              </a:rPr>
              <a:t>Q3: What does a </a:t>
            </a:r>
            <a:r>
              <a:rPr lang="en-US" dirty="0">
                <a:latin typeface="Times New Roman"/>
                <a:ea typeface="Calibri"/>
                <a:cs typeface="Calibri"/>
              </a:rPr>
              <a:t>map</a:t>
            </a:r>
            <a:r>
              <a:rPr lang="en-US" dirty="0">
                <a:latin typeface="Times New Roman"/>
                <a:ea typeface="+mn-lt"/>
                <a:cs typeface="+mn-lt"/>
              </a:rPr>
              <a:t> store?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 A: It stores key-value pairs with unique keys, sorted by the key.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ea typeface="+mn-lt"/>
                <a:cs typeface="+mn-lt"/>
              </a:rPr>
              <a:t>Q4: How is a </a:t>
            </a:r>
            <a:r>
              <a:rPr lang="en-US" dirty="0">
                <a:latin typeface="Times New Roman"/>
                <a:ea typeface="Calibri"/>
                <a:cs typeface="Calibri"/>
              </a:rPr>
              <a:t>multimap</a:t>
            </a:r>
            <a:r>
              <a:rPr lang="en-US" dirty="0">
                <a:latin typeface="Times New Roman"/>
                <a:ea typeface="+mn-lt"/>
                <a:cs typeface="+mn-lt"/>
              </a:rPr>
              <a:t> different from a </a:t>
            </a:r>
            <a:r>
              <a:rPr lang="en-US" dirty="0">
                <a:latin typeface="Times New Roman"/>
                <a:ea typeface="Calibri"/>
                <a:cs typeface="Calibri"/>
              </a:rPr>
              <a:t>map</a:t>
            </a:r>
            <a:r>
              <a:rPr lang="en-US" dirty="0">
                <a:latin typeface="Times New Roman"/>
                <a:ea typeface="+mn-lt"/>
                <a:cs typeface="+mn-lt"/>
              </a:rPr>
              <a:t>?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 A: A </a:t>
            </a:r>
            <a:r>
              <a:rPr lang="en-US" dirty="0">
                <a:latin typeface="Times New Roman"/>
                <a:ea typeface="Calibri"/>
                <a:cs typeface="Calibri"/>
              </a:rPr>
              <a:t>multimap</a:t>
            </a:r>
            <a:r>
              <a:rPr lang="en-US" dirty="0">
                <a:latin typeface="Times New Roman"/>
                <a:ea typeface="+mn-lt"/>
                <a:cs typeface="+mn-lt"/>
              </a:rPr>
              <a:t> allows duplicate keys, enabling multiple values for the same key.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ea typeface="+mn-lt"/>
                <a:cs typeface="+mn-lt"/>
              </a:rPr>
              <a:t>Q5: What is an iterator used for in STL?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 A: It is used to traverse and access elements in containers like </a:t>
            </a:r>
            <a:r>
              <a:rPr lang="en-US" dirty="0">
                <a:latin typeface="Times New Roman"/>
                <a:ea typeface="Calibri"/>
                <a:cs typeface="Calibri"/>
              </a:rPr>
              <a:t>set</a:t>
            </a:r>
            <a:r>
              <a:rPr lang="en-US" dirty="0">
                <a:latin typeface="Times New Roman"/>
                <a:ea typeface="+mn-lt"/>
                <a:cs typeface="+mn-lt"/>
              </a:rPr>
              <a:t>, </a:t>
            </a:r>
            <a:r>
              <a:rPr lang="en-US" dirty="0">
                <a:latin typeface="Times New Roman"/>
                <a:ea typeface="Calibri"/>
                <a:cs typeface="Calibri"/>
              </a:rPr>
              <a:t>map</a:t>
            </a:r>
            <a:r>
              <a:rPr lang="en-US" dirty="0">
                <a:latin typeface="Times New Roman"/>
                <a:ea typeface="+mn-lt"/>
                <a:cs typeface="+mn-lt"/>
              </a:rPr>
              <a:t>, etc.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ea typeface="+mn-lt"/>
                <a:cs typeface="+mn-lt"/>
              </a:rPr>
              <a:t>Q6: Can elements in a </a:t>
            </a:r>
            <a:r>
              <a:rPr lang="en-US" dirty="0">
                <a:latin typeface="Times New Roman"/>
                <a:ea typeface="Calibri"/>
                <a:cs typeface="Calibri"/>
              </a:rPr>
              <a:t>set</a:t>
            </a:r>
            <a:r>
              <a:rPr lang="en-US" dirty="0">
                <a:latin typeface="Times New Roman"/>
                <a:ea typeface="+mn-lt"/>
                <a:cs typeface="+mn-lt"/>
              </a:rPr>
              <a:t> or </a:t>
            </a:r>
            <a:r>
              <a:rPr lang="en-US" dirty="0">
                <a:latin typeface="Times New Roman"/>
                <a:ea typeface="Calibri"/>
                <a:cs typeface="Calibri"/>
              </a:rPr>
              <a:t>map</a:t>
            </a:r>
            <a:r>
              <a:rPr lang="en-US" dirty="0">
                <a:latin typeface="Times New Roman"/>
                <a:ea typeface="+mn-lt"/>
                <a:cs typeface="+mn-lt"/>
              </a:rPr>
              <a:t> be modified directly?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 A: No, because their internal structure relies on element ordering. You must erase and reinsert to modify.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4500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5CE5B-4F2B-6EC0-AA7B-59D741BCD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64D3102-E21B-D1C5-9FF2-ACD792D231C6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318E33-F6FE-D69C-FCB9-4094241A821A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E192BBD1-B87A-AF7D-914E-9D1BD7674D32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Plan for Tomorrow</a:t>
            </a:r>
            <a:endParaRPr lang="en-US" sz="2400" b="1" dirty="0" err="1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7AA9563-908C-B9AF-40F0-F5314515724C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48DA11B0-6297-C943-2E16-EBD4AB86FBA7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9DB1610D-FB14-9E8C-8682-5A4EC59F916D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2F74F8D6-467B-C2EE-6EB6-709E09FAA9A2}"/>
              </a:ext>
            </a:extLst>
          </p:cNvPr>
          <p:cNvSpPr txBox="1"/>
          <p:nvPr/>
        </p:nvSpPr>
        <p:spPr>
          <a:xfrm>
            <a:off x="337790" y="1061884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6BE7E197-198F-0760-92BF-1895DDFB9735}"/>
              </a:ext>
            </a:extLst>
          </p:cNvPr>
          <p:cNvSpPr txBox="1"/>
          <p:nvPr/>
        </p:nvSpPr>
        <p:spPr>
          <a:xfrm>
            <a:off x="381000" y="1208313"/>
            <a:ext cx="111796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CF19E679-1BCF-7A74-9895-610CD1E53938}"/>
              </a:ext>
            </a:extLst>
          </p:cNvPr>
          <p:cNvSpPr txBox="1"/>
          <p:nvPr/>
        </p:nvSpPr>
        <p:spPr>
          <a:xfrm>
            <a:off x="383721" y="712272"/>
            <a:ext cx="11299371" cy="669055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Calibri"/>
                <a:cs typeface="Calibri"/>
              </a:rPr>
              <a:t> std::find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Times New Roman"/>
                <a:ea typeface="Calibri"/>
                <a:cs typeface="Calibri"/>
              </a:rPr>
              <a:t> std::</a:t>
            </a:r>
            <a:r>
              <a:rPr lang="en-US" dirty="0">
                <a:latin typeface="Times New Roman"/>
                <a:ea typeface="Calibri"/>
                <a:cs typeface="Calibri"/>
              </a:rPr>
              <a:t>find_if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Calibri"/>
                <a:cs typeface="Calibri"/>
              </a:rPr>
              <a:t> std::</a:t>
            </a:r>
            <a:r>
              <a:rPr lang="en-US" dirty="0" err="1">
                <a:latin typeface="Times New Roman"/>
                <a:ea typeface="Calibri"/>
                <a:cs typeface="Calibri"/>
              </a:rPr>
              <a:t>adjacent_find</a:t>
            </a:r>
            <a:endParaRPr lang="en-US" dirty="0" err="1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Times New Roman"/>
                <a:ea typeface="Calibri"/>
                <a:cs typeface="Calibri"/>
              </a:rPr>
              <a:t> std::count</a:t>
            </a: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Times New Roman"/>
                <a:ea typeface="Calibri"/>
                <a:cs typeface="Calibri"/>
              </a:rPr>
              <a:t> std::</a:t>
            </a:r>
            <a:r>
              <a:rPr lang="en-US" dirty="0">
                <a:latin typeface="Times New Roman"/>
                <a:ea typeface="Calibri"/>
                <a:cs typeface="Calibri"/>
              </a:rPr>
              <a:t>count_if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Calibri"/>
                <a:cs typeface="Calibri"/>
              </a:rPr>
              <a:t> std::equal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Calibri"/>
                <a:cs typeface="Calibri"/>
              </a:rPr>
              <a:t> std::copy</a:t>
            </a: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Times New Roman"/>
                <a:ea typeface="Calibri"/>
                <a:cs typeface="Calibri"/>
              </a:rPr>
              <a:t> std::fill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Calibri"/>
                <a:cs typeface="Calibri"/>
              </a:rPr>
              <a:t> std::generate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Calibri"/>
                <a:cs typeface="Calibri"/>
              </a:rPr>
              <a:t> std::transform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Calibri"/>
                <a:cs typeface="Calibri"/>
              </a:rPr>
              <a:t> std::replace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Calibri"/>
                <a:cs typeface="Calibri"/>
              </a:rPr>
              <a:t> std::</a:t>
            </a:r>
            <a:r>
              <a:rPr lang="en-US" dirty="0" err="1">
                <a:latin typeface="Times New Roman"/>
                <a:ea typeface="Calibri"/>
                <a:cs typeface="Calibri"/>
              </a:rPr>
              <a:t>remove_if</a:t>
            </a:r>
            <a:endParaRPr lang="en-US" dirty="0" err="1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Calibri"/>
                <a:cs typeface="Calibri"/>
              </a:rPr>
              <a:t> std::reverse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Calibri"/>
                <a:cs typeface="Calibri"/>
              </a:rPr>
              <a:t> std::partition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8062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14796-0C8E-8B9C-6C73-3AFE7BD52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D3EF84D9-29C0-74C1-5F64-9E45EF500A95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3FE9F0-F927-D930-1CF8-AA03CF1459CA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11" name="Google Shape;197;p19">
            <a:extLst>
              <a:ext uri="{FF2B5EF4-FFF2-40B4-BE49-F238E27FC236}">
                <a16:creationId xmlns:a16="http://schemas.microsoft.com/office/drawing/2014/main" id="{3D1DB561-2B52-638D-DF71-932B02CA104A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Overall Overview</a:t>
            </a:r>
            <a:endParaRPr lang="en-US" sz="2400" b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965DDF15-3D42-3B28-195C-9A175E2CAA2A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2AC05DD-5633-2257-F7C6-A7CC79B7663F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26CF7CB7-1CBB-4201-FB12-28E3A391C7B7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1AD62E6C-5192-7A68-320E-956145D10660}"/>
              </a:ext>
            </a:extLst>
          </p:cNvPr>
          <p:cNvSpPr txBox="1"/>
          <p:nvPr/>
        </p:nvSpPr>
        <p:spPr>
          <a:xfrm>
            <a:off x="337790" y="1061884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DD976C35-CD94-5A3C-68B1-AE97EE612007}"/>
              </a:ext>
            </a:extLst>
          </p:cNvPr>
          <p:cNvSpPr txBox="1"/>
          <p:nvPr/>
        </p:nvSpPr>
        <p:spPr>
          <a:xfrm>
            <a:off x="381000" y="1208313"/>
            <a:ext cx="111796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8C17CF7B-7643-542A-7282-EC48E6834D7F}"/>
              </a:ext>
            </a:extLst>
          </p:cNvPr>
          <p:cNvSpPr txBox="1"/>
          <p:nvPr/>
        </p:nvSpPr>
        <p:spPr>
          <a:xfrm>
            <a:off x="478971" y="1153886"/>
            <a:ext cx="11299371" cy="627505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Understood the use of set to store unique elements in sorted order automatically.</a:t>
            </a: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Learned that multiset allows duplicate elements while maintaining sorted order.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Explored map, which stores key-value pairs with unique keys.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Studied multimap, which supports duplicate keys allowing multiple values per key.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All four containers (set, multiset, map, multimap) use Red-Black Trees internally for balanced and efficient operations.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Practiced inserting, accessing, and erasing elements in all containers using STL methods.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Gained a clear understanding of iterators to navigate and manipulate elements in STL containers.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Identified common debugging challenges, such as modifying set/map elements, and learned best practices for safe container usage.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8191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8BDCFB0-12AE-EF3D-72D3-BC4C72C6527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8878" y="-35513"/>
            <a:ext cx="6296788" cy="6924583"/>
            <a:chOff x="-6659" y="0"/>
            <a:chExt cx="4722591" cy="5143500"/>
          </a:xfrm>
        </p:grpSpPr>
        <p:sp>
          <p:nvSpPr>
            <p:cNvPr id="10" name="Flowchart: Delay 9">
              <a:extLst>
                <a:ext uri="{FF2B5EF4-FFF2-40B4-BE49-F238E27FC236}">
                  <a16:creationId xmlns:a16="http://schemas.microsoft.com/office/drawing/2014/main" id="{CB184579-C921-36DB-E362-3CDBB5E3B10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1" y="2"/>
              <a:ext cx="4715933" cy="5143498"/>
            </a:xfrm>
            <a:prstGeom prst="flowChartDelay">
              <a:avLst/>
            </a:prstGeom>
            <a:blipFill>
              <a:blip r:embed="rId2">
                <a:alphaModFix amt="78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8000" b="1"/>
            </a:p>
          </p:txBody>
        </p:sp>
        <p:sp>
          <p:nvSpPr>
            <p:cNvPr id="3" name="Flowchart: Delay 2">
              <a:extLst>
                <a:ext uri="{FF2B5EF4-FFF2-40B4-BE49-F238E27FC236}">
                  <a16:creationId xmlns:a16="http://schemas.microsoft.com/office/drawing/2014/main" id="{E15B3111-97BF-26D3-66CD-F377A236713E}"/>
                </a:ext>
              </a:extLst>
            </p:cNvPr>
            <p:cNvSpPr>
              <a:spLocks/>
            </p:cNvSpPr>
            <p:nvPr/>
          </p:nvSpPr>
          <p:spPr>
            <a:xfrm>
              <a:off x="-6659" y="0"/>
              <a:ext cx="4715933" cy="5143498"/>
            </a:xfrm>
            <a:prstGeom prst="flowChartDelay">
              <a:avLst/>
            </a:prstGeom>
            <a:gradFill>
              <a:gsLst>
                <a:gs pos="0">
                  <a:srgbClr val="A71F36"/>
                </a:gs>
                <a:gs pos="19000">
                  <a:srgbClr val="A71F36"/>
                </a:gs>
                <a:gs pos="100000">
                  <a:srgbClr val="EF4B4A">
                    <a:tint val="23500"/>
                    <a:satMod val="160000"/>
                    <a:alpha val="0"/>
                    <a:lumMod val="0"/>
                    <a:lumOff val="10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0" b="1">
                  <a:latin typeface="Brush Script MT" panose="03060802040406070304" pitchFamily="66" charset="0"/>
                </a:rPr>
                <a:t>Thank You</a:t>
              </a:r>
            </a:p>
          </p:txBody>
        </p:sp>
      </p:grpSp>
      <p:pic>
        <p:nvPicPr>
          <p:cNvPr id="20" name="Picture 19" descr="A black background with red and grey text&#10;&#10;Description automatically generated">
            <a:extLst>
              <a:ext uri="{FF2B5EF4-FFF2-40B4-BE49-F238E27FC236}">
                <a16:creationId xmlns:a16="http://schemas.microsoft.com/office/drawing/2014/main" id="{F4C51A72-E5CB-C0AE-B546-3773C9C4FA4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01" y="5756413"/>
            <a:ext cx="3060700" cy="16002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392890B-2941-0D13-193E-38E49106EAAD}"/>
              </a:ext>
            </a:extLst>
          </p:cNvPr>
          <p:cNvSpPr/>
          <p:nvPr/>
        </p:nvSpPr>
        <p:spPr>
          <a:xfrm>
            <a:off x="7946083" y="2809411"/>
            <a:ext cx="4121936" cy="1406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2133">
              <a:solidFill>
                <a:srgbClr val="A71F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27692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C850C946-5C90-B1FE-FAC3-8C3C9D694645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A71F38"/>
                </a:solidFill>
                <a:latin typeface="Times New Roman"/>
                <a:cs typeface="Times New Roman"/>
              </a:rPr>
              <a:t>Agenda</a:t>
            </a:r>
            <a:endParaRPr lang="en-US" sz="240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D998099-0659-754C-263A-49CD5E830C5F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4B3093A5-1A3E-1CCF-A714-EB83A9679F80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5C5DD3F-FAD0-375D-5667-E454D2F074FA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ECF4EA-18D0-13EF-5504-66E512E90C24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5D1A29B1-4C7F-0DF0-AC3F-814135E90C0A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E865A317-E288-AB8A-12AA-AB57C952DCC4}"/>
              </a:ext>
            </a:extLst>
          </p:cNvPr>
          <p:cNvSpPr txBox="1"/>
          <p:nvPr/>
        </p:nvSpPr>
        <p:spPr>
          <a:xfrm>
            <a:off x="337790" y="1061884"/>
            <a:ext cx="11137392" cy="33855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Topics Covered Today</a:t>
            </a:r>
            <a:endParaRPr lang="en-US" sz="20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Learnings / Concepts Understood: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Concepts with Definitions/ Code Snippet – Hands-on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/ Debugging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Tasks/Assignments Completed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 Learning Resources /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 for Tomorrow</a:t>
            </a:r>
          </a:p>
          <a:p>
            <a:pPr>
              <a:buNone/>
            </a:pPr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207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E61F7-3DA5-3798-49AD-0F805CC28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BD99828F-75CE-1E28-2901-7EA3D78E9ABF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CF81E-E558-5E41-78E2-04BD4B45D879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9" name="Google Shape;197;p19">
            <a:extLst>
              <a:ext uri="{FF2B5EF4-FFF2-40B4-BE49-F238E27FC236}">
                <a16:creationId xmlns:a16="http://schemas.microsoft.com/office/drawing/2014/main" id="{D0348FCB-C7AD-DFEF-2DA5-8350292A766C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90509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Topics Covered Today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8FB0ED09-5CBC-6829-A5B0-1ECF0B811D61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2CD29DF-C0DA-9806-28B4-313A51FA8A06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D5ECD3D9-F101-384A-9604-FC30E5A3C5D6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2E1F1CE0-3BAC-D0F8-EAEE-51C990EF53E1}"/>
              </a:ext>
            </a:extLst>
          </p:cNvPr>
          <p:cNvSpPr txBox="1"/>
          <p:nvPr/>
        </p:nvSpPr>
        <p:spPr>
          <a:xfrm>
            <a:off x="337790" y="1061884"/>
            <a:ext cx="11137392" cy="59708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ea typeface="+mn-lt"/>
                <a:cs typeface="+mn-lt"/>
              </a:rPr>
              <a:t>Associative Containers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 Set</a:t>
            </a:r>
            <a:endParaRPr lang="en-US"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Multiset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Map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Multimap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Iterators</a:t>
            </a:r>
          </a:p>
          <a:p>
            <a:pPr>
              <a:lnSpc>
                <a:spcPct val="150000"/>
              </a:lnSpc>
            </a:pPr>
            <a:endParaRPr lang="en-US"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en-US"/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endParaRPr lang="en-US" b="1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endParaRPr lang="en-US">
              <a:latin typeface="Times New Roman"/>
              <a:ea typeface="+mn-lt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sz="2000" u="sng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    </a:t>
            </a:r>
            <a:endParaRPr lang="en-US" sz="2000" dirty="0">
              <a:latin typeface="Times New Roman"/>
            </a:endParaRPr>
          </a:p>
          <a:p>
            <a:pPr>
              <a:buNone/>
            </a:pPr>
            <a:r>
              <a:rPr lang="en-US" dirty="0">
                <a:effectLst/>
                <a:latin typeface="-apple-system"/>
              </a:rPr>
              <a:t> 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6437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5ED14-7562-02E9-1124-1D3FC550B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DEE32C0D-3E6E-D830-56BE-6B0D51470AC1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8DB836-5CE6-C14B-B24E-FDAEE3A5FD90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20D4B063-E8DE-1861-9B5D-3B336DF829F8}"/>
              </a:ext>
            </a:extLst>
          </p:cNvPr>
          <p:cNvSpPr txBox="1">
            <a:spLocks noGrp="1"/>
          </p:cNvSpPr>
          <p:nvPr/>
        </p:nvSpPr>
        <p:spPr>
          <a:xfrm>
            <a:off x="0" y="125763"/>
            <a:ext cx="6193410" cy="49881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Key Learnings/Concepts Understood 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741E5FD-C85D-0F87-2807-F7508A4B9DC7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02F9B1F6-4DDE-DA18-443F-1D03E1451DD2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91BABF16-70D6-A511-8AA6-276D38937E3A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457B83F3-3888-0657-19C3-E415B960C6E9}"/>
              </a:ext>
            </a:extLst>
          </p:cNvPr>
          <p:cNvSpPr txBox="1"/>
          <p:nvPr/>
        </p:nvSpPr>
        <p:spPr>
          <a:xfrm>
            <a:off x="337790" y="1061884"/>
            <a:ext cx="11137392" cy="720197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Set stores only unique elements in sorted order automatically.</a:t>
            </a: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Multiset allows duplicate elements and keeps them sorted.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Map stores key-value pairs with unique keys, sorted by key.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Multimap supports duplicate keys, useful for mapping one key to multiple values.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All four containers (</a:t>
            </a:r>
            <a:r>
              <a:rPr lang="en-US" dirty="0">
                <a:latin typeface="Times New Roman"/>
                <a:ea typeface="Calibri"/>
                <a:cs typeface="Calibri"/>
              </a:rPr>
              <a:t>set</a:t>
            </a:r>
            <a:r>
              <a:rPr lang="en-US" dirty="0">
                <a:latin typeface="Times New Roman"/>
                <a:ea typeface="+mn-lt"/>
                <a:cs typeface="+mn-lt"/>
              </a:rPr>
              <a:t>, </a:t>
            </a:r>
            <a:r>
              <a:rPr lang="en-US" dirty="0">
                <a:latin typeface="Times New Roman"/>
                <a:ea typeface="Calibri"/>
                <a:cs typeface="Calibri"/>
              </a:rPr>
              <a:t>multiset</a:t>
            </a:r>
            <a:r>
              <a:rPr lang="en-US" dirty="0">
                <a:latin typeface="Times New Roman"/>
                <a:ea typeface="+mn-lt"/>
                <a:cs typeface="+mn-lt"/>
              </a:rPr>
              <a:t>, </a:t>
            </a:r>
            <a:r>
              <a:rPr lang="en-US" dirty="0">
                <a:latin typeface="Times New Roman"/>
                <a:ea typeface="Calibri"/>
                <a:cs typeface="Calibri"/>
              </a:rPr>
              <a:t>map</a:t>
            </a:r>
            <a:r>
              <a:rPr lang="en-US" dirty="0">
                <a:latin typeface="Times New Roman"/>
                <a:ea typeface="+mn-lt"/>
                <a:cs typeface="+mn-lt"/>
              </a:rPr>
              <a:t>, </a:t>
            </a:r>
            <a:r>
              <a:rPr lang="en-US" dirty="0">
                <a:latin typeface="Times New Roman"/>
                <a:ea typeface="Calibri"/>
                <a:cs typeface="Calibri"/>
              </a:rPr>
              <a:t>multimap</a:t>
            </a:r>
            <a:r>
              <a:rPr lang="en-US" dirty="0">
                <a:latin typeface="Times New Roman"/>
                <a:ea typeface="+mn-lt"/>
                <a:cs typeface="+mn-lt"/>
              </a:rPr>
              <a:t>) are based on balanced binary search trees (BST).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Use </a:t>
            </a:r>
            <a:r>
              <a:rPr lang="en-US" dirty="0">
                <a:latin typeface="Times New Roman"/>
                <a:ea typeface="Calibri"/>
                <a:cs typeface="Calibri"/>
              </a:rPr>
              <a:t>insert()</a:t>
            </a:r>
            <a:r>
              <a:rPr lang="en-US" dirty="0">
                <a:latin typeface="Times New Roman"/>
                <a:ea typeface="+mn-lt"/>
                <a:cs typeface="+mn-lt"/>
              </a:rPr>
              <a:t>, </a:t>
            </a:r>
            <a:r>
              <a:rPr lang="en-US" dirty="0">
                <a:latin typeface="Times New Roman"/>
                <a:ea typeface="Calibri"/>
                <a:cs typeface="Calibri"/>
              </a:rPr>
              <a:t>find()</a:t>
            </a:r>
            <a:r>
              <a:rPr lang="en-US" dirty="0">
                <a:latin typeface="Times New Roman"/>
                <a:ea typeface="+mn-lt"/>
                <a:cs typeface="+mn-lt"/>
              </a:rPr>
              <a:t>, and </a:t>
            </a:r>
            <a:r>
              <a:rPr lang="en-US" dirty="0">
                <a:latin typeface="Times New Roman"/>
                <a:ea typeface="Calibri"/>
                <a:cs typeface="Calibri"/>
              </a:rPr>
              <a:t>erase()</a:t>
            </a:r>
            <a:r>
              <a:rPr lang="en-US" dirty="0">
                <a:latin typeface="Times New Roman"/>
                <a:ea typeface="+mn-lt"/>
                <a:cs typeface="+mn-lt"/>
              </a:rPr>
              <a:t> methods to manipulate these containers.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Iterators are used to access and navigate elements inside STL containers like pointers.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Iterators with </a:t>
            </a:r>
            <a:r>
              <a:rPr lang="en-US" dirty="0">
                <a:latin typeface="Times New Roman"/>
                <a:ea typeface="Calibri"/>
                <a:cs typeface="Calibri"/>
              </a:rPr>
              <a:t>begin()</a:t>
            </a:r>
            <a:r>
              <a:rPr lang="en-US" dirty="0">
                <a:latin typeface="Times New Roman"/>
                <a:ea typeface="+mn-lt"/>
                <a:cs typeface="+mn-lt"/>
              </a:rPr>
              <a:t> and </a:t>
            </a:r>
            <a:r>
              <a:rPr lang="en-US" dirty="0">
                <a:latin typeface="Times New Roman"/>
                <a:ea typeface="Calibri"/>
                <a:cs typeface="Calibri"/>
              </a:rPr>
              <a:t>end()</a:t>
            </a:r>
            <a:r>
              <a:rPr lang="en-US" dirty="0">
                <a:latin typeface="Times New Roman"/>
                <a:ea typeface="+mn-lt"/>
                <a:cs typeface="+mn-lt"/>
              </a:rPr>
              <a:t> allow traversing containers using loops (e.g., </a:t>
            </a:r>
            <a:r>
              <a:rPr lang="en-US" dirty="0">
                <a:latin typeface="Times New Roman"/>
                <a:ea typeface="Calibri"/>
                <a:cs typeface="Calibri"/>
              </a:rPr>
              <a:t>for</a:t>
            </a:r>
            <a:r>
              <a:rPr lang="en-US" dirty="0">
                <a:latin typeface="Times New Roman"/>
                <a:ea typeface="+mn-lt"/>
                <a:cs typeface="+mn-lt"/>
              </a:rPr>
              <a:t>, </a:t>
            </a:r>
            <a:r>
              <a:rPr lang="en-US" dirty="0">
                <a:latin typeface="Times New Roman"/>
                <a:ea typeface="Calibri"/>
                <a:cs typeface="Calibri"/>
              </a:rPr>
              <a:t>while</a:t>
            </a:r>
            <a:r>
              <a:rPr lang="en-US" dirty="0">
                <a:latin typeface="Times New Roman"/>
                <a:ea typeface="+mn-lt"/>
                <a:cs typeface="+mn-lt"/>
              </a:rPr>
              <a:t>).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/>
            <a:endParaRPr lang="en-US" dirty="0"/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en-US" sz="20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  <a:p>
            <a:pPr algn="just"/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003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1E14D-98CB-43FC-69C8-7D9CB5284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A0046B70-6E52-1383-6303-178E19E43A12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E5FFE4-A5CB-A369-2B14-3D4BB0B3A8D5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AE616263-2A56-69D0-F893-744BE71F32B9}"/>
              </a:ext>
            </a:extLst>
          </p:cNvPr>
          <p:cNvSpPr txBox="1"/>
          <p:nvPr/>
        </p:nvSpPr>
        <p:spPr>
          <a:xfrm>
            <a:off x="425215" y="1046104"/>
            <a:ext cx="11341570" cy="126188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Associative Containers</a:t>
            </a:r>
            <a:endParaRPr lang="en-US" sz="2000" b="1" dirty="0">
              <a:solidFill>
                <a:srgbClr val="992E3A"/>
              </a:solidFill>
            </a:endParaRPr>
          </a:p>
          <a:p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 Set</a:t>
            </a:r>
            <a:endParaRPr lang="en-US" sz="2000" b="1" dirty="0">
              <a:solidFill>
                <a:srgbClr val="992E3A"/>
              </a:solidFill>
            </a:endParaRPr>
          </a:p>
          <a:p>
            <a:r>
              <a:rPr lang="en-US" dirty="0">
                <a:latin typeface="Times New Roman"/>
                <a:cs typeface="Times New Roman"/>
              </a:rPr>
              <a:t>Definition: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A </a:t>
            </a:r>
            <a:r>
              <a:rPr lang="en-US" dirty="0">
                <a:latin typeface="Times New Roman"/>
                <a:ea typeface="Calibri"/>
                <a:cs typeface="Calibri"/>
              </a:rPr>
              <a:t>set</a:t>
            </a:r>
            <a:r>
              <a:rPr lang="en-US" dirty="0">
                <a:latin typeface="Times New Roman"/>
                <a:ea typeface="+mn-lt"/>
                <a:cs typeface="+mn-lt"/>
              </a:rPr>
              <a:t> is an associative container that stores unique elements in sorted order.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D5F4B42F-7B5B-1DF9-7F00-AB881BE3B70A}"/>
              </a:ext>
            </a:extLst>
          </p:cNvPr>
          <p:cNvSpPr txBox="1"/>
          <p:nvPr/>
        </p:nvSpPr>
        <p:spPr>
          <a:xfrm>
            <a:off x="-3463" y="187036"/>
            <a:ext cx="1017269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A71F38"/>
                </a:solidFill>
                <a:latin typeface="Times New Roman"/>
              </a:rPr>
              <a:t>Key Concepts with Definitions/ Code Snippet – Hands –on Practice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8F4935-9025-400A-D978-C44DF0DA7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771" y="2473487"/>
            <a:ext cx="1457325" cy="361950"/>
          </a:xfrm>
          <a:prstGeom prst="rect">
            <a:avLst/>
          </a:prstGeom>
        </p:spPr>
      </p:pic>
      <p:pic>
        <p:nvPicPr>
          <p:cNvPr id="8" name="Picture 7" descr="A computer code with colorful text&#10;&#10;AI-generated content may be incorrect.">
            <a:extLst>
              <a:ext uri="{FF2B5EF4-FFF2-40B4-BE49-F238E27FC236}">
                <a16:creationId xmlns:a16="http://schemas.microsoft.com/office/drawing/2014/main" id="{73CC2F35-0F6F-2821-4ACE-C66FF9581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16" y="2475820"/>
            <a:ext cx="4467225" cy="2958647"/>
          </a:xfrm>
          <a:prstGeom prst="rect">
            <a:avLst/>
          </a:prstGeom>
        </p:spPr>
      </p:pic>
      <p:pic>
        <p:nvPicPr>
          <p:cNvPr id="10" name="Picture 9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2A682A1A-02ED-647C-5068-7475652BA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680" y="2835501"/>
            <a:ext cx="32099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3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96810-98CA-61EB-BD55-7FF29F98D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75C6EF9-1731-B18B-F4FA-3E422AD0119F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F6A812-ADF0-242D-5027-F5C01F8AF8F1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77FE8602-429C-7AE7-7C4C-7454C5EA791E}"/>
              </a:ext>
            </a:extLst>
          </p:cNvPr>
          <p:cNvSpPr txBox="1"/>
          <p:nvPr/>
        </p:nvSpPr>
        <p:spPr>
          <a:xfrm>
            <a:off x="425215" y="1046104"/>
            <a:ext cx="11341570" cy="9541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Multiset</a:t>
            </a:r>
            <a:endParaRPr lang="en-US" sz="2000" b="1" dirty="0">
              <a:solidFill>
                <a:srgbClr val="992E3A"/>
              </a:solidFill>
            </a:endParaRPr>
          </a:p>
          <a:p>
            <a:r>
              <a:rPr lang="en-US" dirty="0">
                <a:latin typeface="Times New Roman"/>
                <a:cs typeface="Times New Roman"/>
              </a:rPr>
              <a:t>Definition: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A </a:t>
            </a:r>
            <a:r>
              <a:rPr lang="en-US" dirty="0">
                <a:latin typeface="Times New Roman"/>
                <a:ea typeface="Calibri"/>
                <a:cs typeface="Calibri"/>
              </a:rPr>
              <a:t>multiset</a:t>
            </a:r>
            <a:r>
              <a:rPr lang="en-US" dirty="0">
                <a:latin typeface="Times New Roman"/>
                <a:ea typeface="+mn-lt"/>
                <a:cs typeface="+mn-lt"/>
              </a:rPr>
              <a:t> is similar to </a:t>
            </a:r>
            <a:r>
              <a:rPr lang="en-US" dirty="0">
                <a:latin typeface="Times New Roman"/>
                <a:ea typeface="Calibri"/>
                <a:cs typeface="Calibri"/>
              </a:rPr>
              <a:t>set</a:t>
            </a:r>
            <a:r>
              <a:rPr lang="en-US" dirty="0">
                <a:latin typeface="Times New Roman"/>
                <a:ea typeface="+mn-lt"/>
                <a:cs typeface="+mn-lt"/>
              </a:rPr>
              <a:t> but allows duplicate elements, also stored in sorted order.</a:t>
            </a:r>
            <a:endParaRPr lang="en-US" dirty="0">
              <a:latin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C6BBF-EFA5-ABCC-17E6-BE2950279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232" y="2096121"/>
            <a:ext cx="1457325" cy="361950"/>
          </a:xfrm>
          <a:prstGeom prst="rect">
            <a:avLst/>
          </a:prstGeom>
        </p:spPr>
      </p:pic>
      <p:pic>
        <p:nvPicPr>
          <p:cNvPr id="4" name="Picture 3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658F2275-DE82-6157-EA6C-0E6E874DB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11" y="2093913"/>
            <a:ext cx="5314950" cy="3686175"/>
          </a:xfrm>
          <a:prstGeom prst="rect">
            <a:avLst/>
          </a:prstGeom>
        </p:spPr>
      </p:pic>
      <p:pic>
        <p:nvPicPr>
          <p:cNvPr id="7" name="Picture 6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76D44B85-08DD-9DF9-6EC9-F2950B576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513" y="2457450"/>
            <a:ext cx="43719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4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8B87A-2486-D8F8-1253-32FE6DA0D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B44B86D-48BB-37A7-38CE-5654862FEE99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697C5F-C3B8-4FA7-9D30-11B2A1AE958C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6BC1B9D0-23D2-9CB5-2D99-74F7FDE7039C}"/>
              </a:ext>
            </a:extLst>
          </p:cNvPr>
          <p:cNvSpPr txBox="1"/>
          <p:nvPr/>
        </p:nvSpPr>
        <p:spPr>
          <a:xfrm>
            <a:off x="425215" y="1046104"/>
            <a:ext cx="11341570" cy="9541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Map</a:t>
            </a:r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en-US" dirty="0">
                <a:latin typeface="Times New Roman"/>
                <a:cs typeface="Times New Roman"/>
              </a:rPr>
              <a:t>Definition: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A </a:t>
            </a:r>
            <a:r>
              <a:rPr lang="en-US" dirty="0">
                <a:latin typeface="Times New Roman"/>
                <a:ea typeface="Calibri"/>
                <a:cs typeface="Calibri"/>
              </a:rPr>
              <a:t>map</a:t>
            </a:r>
            <a:r>
              <a:rPr lang="en-US" dirty="0">
                <a:latin typeface="Times New Roman"/>
                <a:ea typeface="+mn-lt"/>
                <a:cs typeface="+mn-lt"/>
              </a:rPr>
              <a:t> stores elements as key-value pairs with unique keys in sorted order based on the key.</a:t>
            </a:r>
            <a:endParaRPr lang="en-US" dirty="0">
              <a:latin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7F1DB1-1380-0E19-335A-FDC91867F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963" y="2144778"/>
            <a:ext cx="1457325" cy="361950"/>
          </a:xfrm>
          <a:prstGeom prst="rect">
            <a:avLst/>
          </a:prstGeom>
        </p:spPr>
      </p:pic>
      <p:pic>
        <p:nvPicPr>
          <p:cNvPr id="3" name="Picture 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30ED511-694D-D080-75D6-195866790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04" y="2147433"/>
            <a:ext cx="4972050" cy="4105275"/>
          </a:xfrm>
          <a:prstGeom prst="rect">
            <a:avLst/>
          </a:prstGeom>
        </p:spPr>
      </p:pic>
      <p:pic>
        <p:nvPicPr>
          <p:cNvPr id="8" name="Picture 7" descr="A computer screen shot of a black screen&#10;&#10;AI-generated content may be incorrect.">
            <a:extLst>
              <a:ext uri="{FF2B5EF4-FFF2-40B4-BE49-F238E27FC236}">
                <a16:creationId xmlns:a16="http://schemas.microsoft.com/office/drawing/2014/main" id="{196468C7-B5C3-A380-04D8-C9C84BF13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800" y="2617107"/>
            <a:ext cx="32004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4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D6910-DCB4-1108-F990-D3E3E3AA1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6A662BB7-1767-21A3-EE23-1BA88B6A7912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F6858-94AC-8751-E009-D180C5A3C070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3E3926D9-6A4A-7596-E3BA-FFC019EBAF33}"/>
              </a:ext>
            </a:extLst>
          </p:cNvPr>
          <p:cNvSpPr txBox="1"/>
          <p:nvPr/>
        </p:nvSpPr>
        <p:spPr>
          <a:xfrm>
            <a:off x="425215" y="1046104"/>
            <a:ext cx="11341570" cy="9541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Multimap</a:t>
            </a:r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en-US" dirty="0">
                <a:latin typeface="Times New Roman"/>
                <a:cs typeface="Times New Roman"/>
              </a:rPr>
              <a:t>Definition: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A </a:t>
            </a:r>
            <a:r>
              <a:rPr lang="en-US" dirty="0">
                <a:latin typeface="Times New Roman"/>
                <a:ea typeface="Calibri"/>
                <a:cs typeface="Calibri"/>
              </a:rPr>
              <a:t>multimap</a:t>
            </a:r>
            <a:r>
              <a:rPr lang="en-US" dirty="0">
                <a:latin typeface="Times New Roman"/>
                <a:ea typeface="+mn-lt"/>
                <a:cs typeface="+mn-lt"/>
              </a:rPr>
              <a:t> stores key-value pairs, allowing duplicate keys.</a:t>
            </a:r>
            <a:endParaRPr lang="en-US" dirty="0">
              <a:latin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3CD8A6-B763-FF19-F4A2-C4E5C37C1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232" y="2220235"/>
            <a:ext cx="1457325" cy="361950"/>
          </a:xfrm>
          <a:prstGeom prst="rect">
            <a:avLst/>
          </a:prstGeom>
        </p:spPr>
      </p:pic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F4AAB96-3D01-629C-6448-5DF09FE66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43" y="2218644"/>
            <a:ext cx="5029200" cy="3962854"/>
          </a:xfrm>
          <a:prstGeom prst="rect">
            <a:avLst/>
          </a:prstGeom>
        </p:spPr>
      </p:pic>
      <p:pic>
        <p:nvPicPr>
          <p:cNvPr id="8" name="Picture 7" descr="A computer screen shot of a black screen&#10;&#10;AI-generated content may be incorrect.">
            <a:extLst>
              <a:ext uri="{FF2B5EF4-FFF2-40B4-BE49-F238E27FC236}">
                <a16:creationId xmlns:a16="http://schemas.microsoft.com/office/drawing/2014/main" id="{0177E6D3-C6F6-40EE-BCD4-C2533FBF0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771" y="2581049"/>
            <a:ext cx="36576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90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47242-DE51-2589-1EFB-50749FCA0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6768EA87-07A9-4E76-E04A-41BBF96AC13E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802D68-A0C6-9D64-2BEF-65EE6CE97B6F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9D6328DA-22F8-164A-25E7-7C57B31C7069}"/>
              </a:ext>
            </a:extLst>
          </p:cNvPr>
          <p:cNvSpPr txBox="1"/>
          <p:nvPr/>
        </p:nvSpPr>
        <p:spPr>
          <a:xfrm>
            <a:off x="425215" y="1046104"/>
            <a:ext cx="11341570" cy="9541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Iterators</a:t>
            </a:r>
            <a:endParaRPr lang="en-US" sz="2000" b="1" dirty="0">
              <a:solidFill>
                <a:srgbClr val="992E3A"/>
              </a:solidFill>
            </a:endParaRPr>
          </a:p>
          <a:p>
            <a:r>
              <a:rPr lang="en-US" dirty="0">
                <a:latin typeface="Times New Roman"/>
                <a:cs typeface="Times New Roman"/>
              </a:rPr>
              <a:t>Definition: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An iterator is an object (like a pointer) used to access and traverse elements of a container.</a:t>
            </a:r>
            <a:endParaRPr lang="en-US" dirty="0">
              <a:latin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81D221-63B0-72A0-0996-0C2E8CE1D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46" y="4430365"/>
            <a:ext cx="1457325" cy="361950"/>
          </a:xfrm>
          <a:prstGeom prst="rect">
            <a:avLst/>
          </a:prstGeom>
        </p:spPr>
      </p:pic>
      <p:pic>
        <p:nvPicPr>
          <p:cNvPr id="4" name="Picture 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B176CF64-FEF8-BCCB-2CFA-027EFA9BF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52" y="1995054"/>
            <a:ext cx="5762625" cy="240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A2F29A-A61C-77D0-2FFC-FF12380D3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26" y="4868141"/>
            <a:ext cx="10572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38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57240BBBC6B049925159D12E9A25AF" ma:contentTypeVersion="11" ma:contentTypeDescription="Create a new document." ma:contentTypeScope="" ma:versionID="26b8b635b1e6063efa60a7b4acc4e2e3">
  <xsd:schema xmlns:xsd="http://www.w3.org/2001/XMLSchema" xmlns:xs="http://www.w3.org/2001/XMLSchema" xmlns:p="http://schemas.microsoft.com/office/2006/metadata/properties" xmlns:ns3="7dbb0361-a347-4361-aad0-742af1c4894d" xmlns:ns4="9ef71459-7135-4651-8acf-3a45a5e0ab13" targetNamespace="http://schemas.microsoft.com/office/2006/metadata/properties" ma:root="true" ma:fieldsID="d6460f61bcd4c91886233c57813698c2" ns3:_="" ns4:_="">
    <xsd:import namespace="7dbb0361-a347-4361-aad0-742af1c4894d"/>
    <xsd:import namespace="9ef71459-7135-4651-8acf-3a45a5e0ab1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bb0361-a347-4361-aad0-742af1c4894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71459-7135-4651-8acf-3a45a5e0ab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210273-DEBD-4595-B791-2314571AF4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4E8A36-207B-4778-AD7D-BDA9120D12AB}">
  <ds:schemaRefs>
    <ds:schemaRef ds:uri="7dbb0361-a347-4361-aad0-742af1c4894d"/>
    <ds:schemaRef ds:uri="9ef71459-7135-4651-8acf-3a45a5e0ab1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4553A5C-27BA-4B22-B2A5-D9BA781F94A2}">
  <ds:schemaRefs>
    <ds:schemaRef ds:uri="7dbb0361-a347-4361-aad0-742af1c4894d"/>
    <ds:schemaRef ds:uri="9ef71459-7135-4651-8acf-3a45a5e0ab1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reset issue on SWC press events</dc:title>
  <dc:creator>prasad dokku</dc:creator>
  <cp:lastModifiedBy>Rakshith Kumar Pulluri</cp:lastModifiedBy>
  <cp:revision>1105</cp:revision>
  <dcterms:created xsi:type="dcterms:W3CDTF">2018-04-13T08:56:00Z</dcterms:created>
  <dcterms:modified xsi:type="dcterms:W3CDTF">2025-06-10T14:11:54Z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53CB3D3E10964D8CA74CED45E813FBA1</vt:lpwstr>
  </property>
  <property fmtid="{D5CDD505-2E9C-101B-9397-08002B2CF9AE}" pid="3" name="KSOProductBuildVer">
    <vt:lpwstr>1033-11.2.0.11191</vt:lpwstr>
  </property>
  <property fmtid="{D5CDD505-2E9C-101B-9397-08002B2CF9AE}" pid="4" name="ContentTypeId">
    <vt:lpwstr>0x010100E657240BBBC6B049925159D12E9A25AF</vt:lpwstr>
  </property>
</Properties>
</file>