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4"/>
    <p:sldMasterId id="2147483648" r:id="rId5"/>
  </p:sldMasterIdLst>
  <p:notesMasterIdLst>
    <p:notesMasterId r:id="rId25"/>
  </p:notesMasterIdLst>
  <p:sldIdLst>
    <p:sldId id="260" r:id="rId6"/>
    <p:sldId id="719" r:id="rId7"/>
    <p:sldId id="720" r:id="rId8"/>
    <p:sldId id="721" r:id="rId9"/>
    <p:sldId id="722" r:id="rId10"/>
    <p:sldId id="742" r:id="rId11"/>
    <p:sldId id="741" r:id="rId12"/>
    <p:sldId id="743" r:id="rId13"/>
    <p:sldId id="744" r:id="rId14"/>
    <p:sldId id="745" r:id="rId15"/>
    <p:sldId id="746" r:id="rId16"/>
    <p:sldId id="747" r:id="rId17"/>
    <p:sldId id="740" r:id="rId18"/>
    <p:sldId id="730" r:id="rId19"/>
    <p:sldId id="731" r:id="rId20"/>
    <p:sldId id="732" r:id="rId21"/>
    <p:sldId id="733" r:id="rId22"/>
    <p:sldId id="734" r:id="rId23"/>
    <p:sldId id="71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10185B-9D7C-D699-6DF8-1166523A1445}" name="Shiva Teegala" initials="ST" userId="S::shiva.teegala@rampgroup.com::5455840e-1c74-4a90-870a-55a0a8c0520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D54C6-5110-1ED6-DBAE-CF94AA3211B7}" v="182" dt="2025-06-12T14:11:37.909"/>
    <p1510:client id="{25A8D9E0-2404-C02D-BC74-3768628B03F5}" v="635" dt="2025-06-12T09:53:47.299"/>
    <p1510:client id="{5C46A538-4318-985B-AB55-EC19ADC87367}" v="450" dt="2025-06-12T13:47:23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C5B3E-CD97-4AAF-B99B-E85FBF1BD1EE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5F58F-5BB2-4C50-95DD-4B37FD9C1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2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233151" y="6426200"/>
            <a:ext cx="508000" cy="36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35CE8F52-651D-4239-8B00-C59ADA65524D}" type="slidenum">
              <a:rPr lang="en-US" altLang="en-US" sz="1200" smtClean="0">
                <a:solidFill>
                  <a:srgbClr val="D9D9D9"/>
                </a:solidFill>
                <a:latin typeface="Segoe UI Bold" panose="020B0802040204020203" pitchFamily="34" charset="0"/>
                <a:ea typeface="Open Sans bold" pitchFamily="34" charset="0"/>
                <a:cs typeface="Segoe UI Bold" panose="020B0802040204020203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200">
              <a:solidFill>
                <a:srgbClr val="D9D9D9"/>
              </a:solidFill>
              <a:latin typeface="Segoe UI Bold" panose="020B0802040204020203" pitchFamily="34" charset="0"/>
              <a:ea typeface="Open Sans bold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11696700" y="6521451"/>
            <a:ext cx="86784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 rot="10800000">
            <a:off x="11190818" y="6521451"/>
            <a:ext cx="88900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3" name="Picture 3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9E6F4A3-0DE8-4463-BEC9-2F53A78451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0" y="160867"/>
            <a:ext cx="323083" cy="32308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E2ABB8-41EA-41DA-B29B-8DCD08E8EDCE}"/>
              </a:ext>
            </a:extLst>
          </p:cNvPr>
          <p:cNvCxnSpPr>
            <a:cxnSpLocks/>
          </p:cNvCxnSpPr>
          <p:nvPr userDrawn="1"/>
        </p:nvCxnSpPr>
        <p:spPr>
          <a:xfrm>
            <a:off x="0" y="6424536"/>
            <a:ext cx="12170453" cy="555"/>
          </a:xfrm>
          <a:prstGeom prst="line">
            <a:avLst/>
          </a:prstGeom>
          <a:ln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35" descr="A close up of a sign&#10;&#10;Description generated with high confidence">
            <a:extLst>
              <a:ext uri="{FF2B5EF4-FFF2-40B4-BE49-F238E27FC236}">
                <a16:creationId xmlns:a16="http://schemas.microsoft.com/office/drawing/2014/main" id="{35835365-7027-4624-B99D-26F557A853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3" y="6461818"/>
            <a:ext cx="1479028" cy="33056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9583CE-4A8A-4E08-99C6-60151723EBFE}"/>
              </a:ext>
            </a:extLst>
          </p:cNvPr>
          <p:cNvCxnSpPr/>
          <p:nvPr userDrawn="1"/>
        </p:nvCxnSpPr>
        <p:spPr>
          <a:xfrm>
            <a:off x="0" y="729521"/>
            <a:ext cx="12192000" cy="0"/>
          </a:xfrm>
          <a:prstGeom prst="line">
            <a:avLst/>
          </a:prstGeom>
          <a:ln w="19050"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6B14-B25C-4724-A013-55E8341254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1020762"/>
            <a:ext cx="11322051" cy="503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5DD62D-C40D-43A2-BC4E-9BE03038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66740"/>
            <a:ext cx="11138025" cy="5265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290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  <a:pPr>
                <a:defRPr/>
              </a:pPr>
              <a:t>6/12/2025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95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320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3D611B-43CF-4ECA-9D0D-19F588D40824}" type="datetime1">
              <a:rPr 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6/12/2025</a:t>
            </a:fld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A43EE-205B-437B-9471-1CC0D5CC9A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BE4E7C3-42EA-4148-B083-9A65F1012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213" y="196729"/>
            <a:ext cx="323083" cy="242312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4E1F52-3FE3-D842-A17D-580FE5C7B711}"/>
              </a:ext>
            </a:extLst>
          </p:cNvPr>
          <p:cNvCxnSpPr>
            <a:cxnSpLocks/>
          </p:cNvCxnSpPr>
          <p:nvPr userDrawn="1"/>
        </p:nvCxnSpPr>
        <p:spPr>
          <a:xfrm>
            <a:off x="21547" y="635769"/>
            <a:ext cx="12170453" cy="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9455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1458-474C-4418-92BB-2F0C31747162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F2FF5-DED6-9F90-7E96-9E569C96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4AC55-DA49-72E3-AC3E-1F6DC332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7A812-6F00-9D5C-175E-056D0F95A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FC699-A714-4BF6-B44A-1CDC466F36D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02D94-7615-C7AB-68D5-0B9FAD76B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0DCC-AFAD-58B6-B936-1845F61CF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C057C-44E7-4E64-8D23-0849F479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0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algorithm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C99708-0F37-48D5-9138-5D954309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76" y="5996066"/>
            <a:ext cx="2315624" cy="845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58B467-90E8-DD95-6910-9051E3E924BE}"/>
              </a:ext>
            </a:extLst>
          </p:cNvPr>
          <p:cNvGrpSpPr/>
          <p:nvPr/>
        </p:nvGrpSpPr>
        <p:grpSpPr>
          <a:xfrm>
            <a:off x="609600" y="865363"/>
            <a:ext cx="4777307" cy="5992637"/>
            <a:chOff x="457198" y="411475"/>
            <a:chExt cx="4305240" cy="5400478"/>
          </a:xfrm>
        </p:grpSpPr>
        <p:sp>
          <p:nvSpPr>
            <p:cNvPr id="3" name="Google Shape;55;p15">
              <a:extLst>
                <a:ext uri="{FF2B5EF4-FFF2-40B4-BE49-F238E27FC236}">
                  <a16:creationId xmlns:a16="http://schemas.microsoft.com/office/drawing/2014/main" id="{734F926A-081C-1A7C-FB51-541AADBF0EC6}"/>
                </a:ext>
              </a:extLst>
            </p:cNvPr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>
              <a:extLst>
                <a:ext uri="{FF2B5EF4-FFF2-40B4-BE49-F238E27FC236}">
                  <a16:creationId xmlns:a16="http://schemas.microsoft.com/office/drawing/2014/main" id="{1797132C-7721-2564-E354-A9D9F5887778}"/>
                </a:ext>
              </a:extLst>
            </p:cNvPr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>
            <a:extLst>
              <a:ext uri="{FF2B5EF4-FFF2-40B4-BE49-F238E27FC236}">
                <a16:creationId xmlns:a16="http://schemas.microsoft.com/office/drawing/2014/main" id="{F7611543-87E3-D976-0808-F9813B89A625}"/>
              </a:ext>
            </a:extLst>
          </p:cNvPr>
          <p:cNvSpPr txBox="1">
            <a:spLocks/>
          </p:cNvSpPr>
          <p:nvPr/>
        </p:nvSpPr>
        <p:spPr>
          <a:xfrm>
            <a:off x="5812567" y="1832138"/>
            <a:ext cx="6026946" cy="3193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992E3A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T1911</a:t>
            </a:r>
          </a:p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676767"/>
                </a:solidFill>
                <a:latin typeface="Fira Sans Condensed SemiBold"/>
                <a:ea typeface="+mj-lt"/>
                <a:cs typeface="+mj-lt"/>
              </a:rPr>
              <a:t>Merge, Heap, Min, Max Algorithms</a:t>
            </a:r>
            <a:endParaRPr lang="en-US" dirty="0">
              <a:latin typeface="Fira Sans Condensed SemiBold"/>
              <a:ea typeface="Calibri Light"/>
              <a:cs typeface="Aharoni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2420A8-32F9-C09A-FA4D-F1F28DFD6EBF}"/>
              </a:ext>
            </a:extLst>
          </p:cNvPr>
          <p:cNvGrpSpPr/>
          <p:nvPr/>
        </p:nvGrpSpPr>
        <p:grpSpPr>
          <a:xfrm>
            <a:off x="1302541" y="1832138"/>
            <a:ext cx="3391423" cy="3445295"/>
            <a:chOff x="1302541" y="1832138"/>
            <a:chExt cx="3391423" cy="34452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2DF67-22A1-A81C-2873-E92A531EDD27}"/>
                </a:ext>
              </a:extLst>
            </p:cNvPr>
            <p:cNvSpPr/>
            <p:nvPr/>
          </p:nvSpPr>
          <p:spPr>
            <a:xfrm>
              <a:off x="1302541" y="4908101"/>
              <a:ext cx="3391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>
                  <a:ln w="10160">
                    <a:noFill/>
                    <a:prstDash val="solid"/>
                  </a:ln>
                  <a:solidFill>
                    <a:srgbClr val="A81F38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Quest Global Company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5694BC-4362-C788-AB73-5824DB37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36040" y="1832138"/>
              <a:ext cx="2924426" cy="292442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9A2E9E-6DA7-F05B-2C1F-D49A753F83DD}"/>
                </a:ext>
              </a:extLst>
            </p:cNvPr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rgbClr val="A71F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E1779-A66B-FB6E-28F5-D4E769A6E806}"/>
              </a:ext>
            </a:extLst>
          </p:cNvPr>
          <p:cNvCxnSpPr/>
          <p:nvPr/>
        </p:nvCxnSpPr>
        <p:spPr>
          <a:xfrm>
            <a:off x="5705239" y="4605454"/>
            <a:ext cx="6241601" cy="0"/>
          </a:xfrm>
          <a:prstGeom prst="line">
            <a:avLst/>
          </a:prstGeom>
          <a:ln w="76200">
            <a:solidFill>
              <a:srgbClr val="A71F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50AFA-0F66-C39C-7585-EE7A379FDC42}"/>
              </a:ext>
            </a:extLst>
          </p:cNvPr>
          <p:cNvCxnSpPr>
            <a:cxnSpLocks/>
          </p:cNvCxnSpPr>
          <p:nvPr/>
        </p:nvCxnSpPr>
        <p:spPr>
          <a:xfrm>
            <a:off x="9010185" y="2108234"/>
            <a:ext cx="2936655" cy="0"/>
          </a:xfrm>
          <a:prstGeom prst="line">
            <a:avLst/>
          </a:prstGeom>
          <a:ln w="76200">
            <a:solidFill>
              <a:srgbClr val="6767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24456A-69E9-C46A-AB5B-B811D01D0312}"/>
              </a:ext>
            </a:extLst>
          </p:cNvPr>
          <p:cNvSpPr txBox="1"/>
          <p:nvPr/>
        </p:nvSpPr>
        <p:spPr>
          <a:xfrm>
            <a:off x="8889357" y="5150734"/>
            <a:ext cx="305748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400" b="1" dirty="0"/>
              <a:t>12/06/2025</a:t>
            </a:r>
          </a:p>
        </p:txBody>
      </p:sp>
    </p:spTree>
    <p:extLst>
      <p:ext uri="{BB962C8B-B14F-4D97-AF65-F5344CB8AC3E}">
        <p14:creationId xmlns:p14="http://schemas.microsoft.com/office/powerpoint/2010/main" val="15186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53DE2-9ACE-EA00-6365-874CA1B16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159CD13-003F-DC63-7E1C-38EF7328C54E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1E5BA9-0FFF-3D24-C215-3C463F0DF565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67D07560-88DB-56A3-A63F-3CE0E465C193}"/>
              </a:ext>
            </a:extLst>
          </p:cNvPr>
          <p:cNvSpPr txBox="1"/>
          <p:nvPr/>
        </p:nvSpPr>
        <p:spPr>
          <a:xfrm>
            <a:off x="425215" y="1046104"/>
            <a:ext cx="11341570" cy="32316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rgbClr val="992E3A"/>
                </a:solidFill>
                <a:latin typeface="Times New Roman"/>
                <a:cs typeface="Times New Roman"/>
              </a:rPr>
              <a:t>set_union</a:t>
            </a:r>
            <a:endParaRPr lang="en-US" sz="2000" dirty="0" err="1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Definition: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std::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set_union</a:t>
            </a:r>
            <a:r>
              <a:rPr lang="en-US" dirty="0">
                <a:latin typeface="Times New Roman"/>
                <a:ea typeface="+mn-lt"/>
                <a:cs typeface="Times New Roman"/>
              </a:rPr>
              <a:t> is a C++ STL algorithm that combines two sorted ranges and returns a new sorted range containing all unique elements from both.</a:t>
            </a:r>
          </a:p>
          <a:p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Syntax: </a:t>
            </a: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set_union</a:t>
            </a: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(first1, last1, first2, last2, result);</a:t>
            </a:r>
          </a:p>
          <a:p>
            <a:r>
              <a:rPr lang="en-US" b="1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Use Cases:</a:t>
            </a:r>
            <a:endParaRPr lang="en-US" dirty="0">
              <a:solidFill>
                <a:srgbClr val="000000"/>
              </a:solidFill>
              <a:latin typeface="Calibri"/>
              <a:ea typeface="+mn-lt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Calibri"/>
                <a:ea typeface="+mn-lt"/>
                <a:cs typeface="Calibri"/>
              </a:rPr>
              <a:t>Combining two sorted lists with no duplicates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Calibri"/>
                <a:ea typeface="+mn-lt"/>
                <a:cs typeface="Calibri"/>
              </a:rPr>
              <a:t>Merging search results or user data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Calibri"/>
                <a:ea typeface="+mn-lt"/>
                <a:cs typeface="Calibri"/>
              </a:rPr>
              <a:t>Set operations in algorithms or data processing</a:t>
            </a: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E8E9006E-DEEA-6D15-4C52-607C2DCAC60E}"/>
              </a:ext>
            </a:extLst>
          </p:cNvPr>
          <p:cNvSpPr txBox="1"/>
          <p:nvPr/>
        </p:nvSpPr>
        <p:spPr>
          <a:xfrm>
            <a:off x="-3463" y="187036"/>
            <a:ext cx="1017269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71F38"/>
                </a:solidFill>
                <a:latin typeface="Times New Roman"/>
              </a:rPr>
              <a:t>Key Concepts with Definitions/ Code Snippet – Hands –on Practice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7E8C11-B83F-6C1F-7FD6-6BD271B05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291" y="3723852"/>
            <a:ext cx="1457325" cy="361950"/>
          </a:xfrm>
          <a:prstGeom prst="rect">
            <a:avLst/>
          </a:prstGeom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07AECB1-909F-0E09-938D-14625DC31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82" y="3722914"/>
            <a:ext cx="6229350" cy="2514600"/>
          </a:xfrm>
          <a:prstGeom prst="rect">
            <a:avLst/>
          </a:prstGeom>
        </p:spPr>
      </p:pic>
      <p:pic>
        <p:nvPicPr>
          <p:cNvPr id="8" name="Picture 7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30AB37DD-497F-D844-47C5-20263E832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789" y="4167868"/>
            <a:ext cx="33718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25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0EF10-A9AC-5D90-35B6-3E2278765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E408F84F-6EE0-187B-887D-F5CA7737B0DC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300C6A-3C13-161E-772C-6F4C389F54A3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DCBDEEA7-028A-152D-8092-9D5E4CB7552F}"/>
              </a:ext>
            </a:extLst>
          </p:cNvPr>
          <p:cNvSpPr txBox="1"/>
          <p:nvPr/>
        </p:nvSpPr>
        <p:spPr>
          <a:xfrm>
            <a:off x="425215" y="1046104"/>
            <a:ext cx="11341570" cy="32316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rgbClr val="992E3A"/>
                </a:solidFill>
                <a:latin typeface="Times New Roman"/>
                <a:cs typeface="Times New Roman"/>
              </a:rPr>
              <a:t>min_element</a:t>
            </a:r>
            <a:endParaRPr lang="en-US" sz="2000" dirty="0" err="1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Definition: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std::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min_element</a:t>
            </a:r>
            <a:r>
              <a:rPr lang="en-US" dirty="0">
                <a:latin typeface="Times New Roman"/>
                <a:ea typeface="+mn-lt"/>
                <a:cs typeface="Times New Roman"/>
              </a:rPr>
              <a:t> is a C++ STL algorithm used to find the smallest element in a given range. It returns an iterator pointing to the minimum value in the container.</a:t>
            </a:r>
          </a:p>
          <a:p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Syntax: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std::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min_element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(first, last);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             std::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min_element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(first, last, comp); // with custom comparator</a:t>
            </a:r>
            <a:endParaRPr lang="en-US" dirty="0"/>
          </a:p>
          <a:p>
            <a:r>
              <a:rPr lang="en-US" b="1" dirty="0">
                <a:solidFill>
                  <a:srgbClr val="000000"/>
                </a:solidFill>
                <a:latin typeface="Calibri"/>
                <a:ea typeface="+mn-lt"/>
                <a:cs typeface="Calibri"/>
              </a:rPr>
              <a:t>Use Cases:</a:t>
            </a:r>
            <a:endParaRPr lang="en-US" dirty="0">
              <a:solidFill>
                <a:srgbClr val="000000"/>
              </a:solidFill>
              <a:latin typeface="Calibri"/>
              <a:ea typeface="+mn-lt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Finding the smallest number in a dataset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Selecting the minimum based on a custom condition (e.g., lowest price, shortest duration)</a:t>
            </a:r>
            <a:endParaRPr lang="en-US" dirty="0"/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A9E12DB-B3AC-B107-3481-FD95AEC96D8D}"/>
              </a:ext>
            </a:extLst>
          </p:cNvPr>
          <p:cNvSpPr txBox="1"/>
          <p:nvPr/>
        </p:nvSpPr>
        <p:spPr>
          <a:xfrm>
            <a:off x="-3463" y="187036"/>
            <a:ext cx="1017269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71F38"/>
                </a:solidFill>
                <a:latin typeface="Times New Roman"/>
              </a:rPr>
              <a:t>Key Concepts with Definitions/ Code Snippet – Hands –on Practice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52B4D5-5A5F-ED01-88F4-01557EDE7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934" y="3723852"/>
            <a:ext cx="1457325" cy="361950"/>
          </a:xfrm>
          <a:prstGeom prst="rect">
            <a:avLst/>
          </a:prstGeom>
        </p:spPr>
      </p:pic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EAC03C15-5D7D-D880-C83B-5132D865D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66" y="3721554"/>
            <a:ext cx="4200525" cy="2190750"/>
          </a:xfrm>
          <a:prstGeom prst="rect">
            <a:avLst/>
          </a:prstGeom>
        </p:spPr>
      </p:pic>
      <p:pic>
        <p:nvPicPr>
          <p:cNvPr id="10" name="Picture 9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0AB3870E-E26F-65CC-1833-26F95763A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236" y="4395107"/>
            <a:ext cx="38481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32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E6D2C-144D-7D25-5EA5-C5C10DDC9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16796D8-DE60-8EC5-98FE-5B80ADE1362E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9E08ED-ABF9-9619-4F18-36C52962A88D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09DC1FD2-2664-052C-ACA6-CD7BD23F82B8}"/>
              </a:ext>
            </a:extLst>
          </p:cNvPr>
          <p:cNvSpPr txBox="1"/>
          <p:nvPr/>
        </p:nvSpPr>
        <p:spPr>
          <a:xfrm>
            <a:off x="425215" y="1046104"/>
            <a:ext cx="11341570" cy="350865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rgbClr val="992E3A"/>
                </a:solidFill>
                <a:latin typeface="Times New Roman"/>
                <a:cs typeface="Times New Roman"/>
              </a:rPr>
              <a:t>max_element</a:t>
            </a:r>
            <a:endParaRPr lang="en-US" sz="2000" dirty="0" err="1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Definition: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std::</a:t>
            </a:r>
            <a:r>
              <a:rPr lang="en-US" err="1">
                <a:latin typeface="Times New Roman"/>
                <a:ea typeface="+mn-lt"/>
                <a:cs typeface="Times New Roman"/>
              </a:rPr>
              <a:t>max_element</a:t>
            </a:r>
            <a:r>
              <a:rPr lang="en-US" dirty="0">
                <a:latin typeface="Times New Roman"/>
                <a:ea typeface="+mn-lt"/>
                <a:cs typeface="+mn-lt"/>
              </a:rPr>
              <a:t> is a C++ STL algorithm used to find the largest (greatest) element in a given range.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It returns an iterator pointing to the maximum value in the container.</a:t>
            </a:r>
          </a:p>
          <a:p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Syntax: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std::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max_element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(first, last);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             std::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max_element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(first, last, comp); // with custom comparator</a:t>
            </a:r>
            <a:endParaRPr lang="en-US" dirty="0"/>
          </a:p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Use Cases: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Finding the highest score, price, or value in a dataset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Custom sorting (e.g., longest string, oldest person)</a:t>
            </a:r>
          </a:p>
          <a:p>
            <a:pPr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0DA0CAE9-A8C4-CCAE-8F5A-3D55CB00EC60}"/>
              </a:ext>
            </a:extLst>
          </p:cNvPr>
          <p:cNvSpPr txBox="1"/>
          <p:nvPr/>
        </p:nvSpPr>
        <p:spPr>
          <a:xfrm>
            <a:off x="-3463" y="187036"/>
            <a:ext cx="1017269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71F38"/>
                </a:solidFill>
                <a:latin typeface="Times New Roman"/>
              </a:rPr>
              <a:t>Key Concepts with Definitions/ Code Snippet – Hands –on Practice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FA212F-6FD2-20DC-66DB-B35F17864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934" y="3723852"/>
            <a:ext cx="1457325" cy="361950"/>
          </a:xfrm>
          <a:prstGeom prst="rect">
            <a:avLst/>
          </a:prstGeom>
        </p:spPr>
      </p:pic>
      <p:pic>
        <p:nvPicPr>
          <p:cNvPr id="7" name="Picture 6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116675DD-5D11-37C8-7F1F-CB61A28DB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58" y="3723142"/>
            <a:ext cx="4314825" cy="2314575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537A2C-D8E7-5868-23EF-B605649ED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061" y="4338637"/>
            <a:ext cx="39814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14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862CE-6318-7EA3-8F94-E115186AF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472356F-95C6-3B90-B5B9-63E61B2C2868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8588A4-A494-3D57-08F0-D24E68CD1B1F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2E046AB-EE39-EC4C-783E-F0A7637DB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146740"/>
              </p:ext>
            </p:extLst>
          </p:nvPr>
        </p:nvGraphicFramePr>
        <p:xfrm>
          <a:off x="562428" y="1197428"/>
          <a:ext cx="11034978" cy="49053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39163">
                  <a:extLst>
                    <a:ext uri="{9D8B030D-6E8A-4147-A177-3AD203B41FA5}">
                      <a16:colId xmlns:a16="http://schemas.microsoft.com/office/drawing/2014/main" val="2592237620"/>
                    </a:ext>
                  </a:extLst>
                </a:gridCol>
                <a:gridCol w="1839163">
                  <a:extLst>
                    <a:ext uri="{9D8B030D-6E8A-4147-A177-3AD203B41FA5}">
                      <a16:colId xmlns:a16="http://schemas.microsoft.com/office/drawing/2014/main" val="3952482089"/>
                    </a:ext>
                  </a:extLst>
                </a:gridCol>
                <a:gridCol w="1839163">
                  <a:extLst>
                    <a:ext uri="{9D8B030D-6E8A-4147-A177-3AD203B41FA5}">
                      <a16:colId xmlns:a16="http://schemas.microsoft.com/office/drawing/2014/main" val="2814535402"/>
                    </a:ext>
                  </a:extLst>
                </a:gridCol>
                <a:gridCol w="1839163">
                  <a:extLst>
                    <a:ext uri="{9D8B030D-6E8A-4147-A177-3AD203B41FA5}">
                      <a16:colId xmlns:a16="http://schemas.microsoft.com/office/drawing/2014/main" val="1709820669"/>
                    </a:ext>
                  </a:extLst>
                </a:gridCol>
                <a:gridCol w="1839163">
                  <a:extLst>
                    <a:ext uri="{9D8B030D-6E8A-4147-A177-3AD203B41FA5}">
                      <a16:colId xmlns:a16="http://schemas.microsoft.com/office/drawing/2014/main" val="1352619000"/>
                    </a:ext>
                  </a:extLst>
                </a:gridCol>
                <a:gridCol w="1839163">
                  <a:extLst>
                    <a:ext uri="{9D8B030D-6E8A-4147-A177-3AD203B41FA5}">
                      <a16:colId xmlns:a16="http://schemas.microsoft.com/office/drawing/2014/main" val="2441760866"/>
                    </a:ext>
                  </a:extLst>
                </a:gridCol>
              </a:tblGrid>
              <a:tr h="5479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rgbClr val="992E3A"/>
                          </a:solidFill>
                          <a:latin typeface="Times New Roman"/>
                        </a:rPr>
                        <a:t>Algorithm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rgbClr val="992E3A"/>
                          </a:solidFill>
                          <a:latin typeface="Times New Roman"/>
                        </a:rPr>
                        <a:t>Purpose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rgbClr val="992E3A"/>
                          </a:solidFill>
                          <a:latin typeface="Times New Roman"/>
                        </a:rPr>
                        <a:t>Input Requirement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rgbClr val="992E3A"/>
                          </a:solidFill>
                          <a:latin typeface="Times New Roman"/>
                        </a:rPr>
                        <a:t>Output Contains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rgbClr val="992E3A"/>
                          </a:solidFill>
                          <a:latin typeface="Times New Roman"/>
                        </a:rPr>
                        <a:t>Duplicates Kept?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rgbClr val="992E3A"/>
                          </a:solidFill>
                          <a:latin typeface="Times New Roman"/>
                        </a:rPr>
                        <a:t>In-place?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299976"/>
                  </a:ext>
                </a:extLst>
              </a:tr>
              <a:tr h="5479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std::merge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Merge two sorted ranges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Sorted ranges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Merged sorted range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      Yes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    No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39142"/>
                  </a:ext>
                </a:extLst>
              </a:tr>
              <a:tr h="7905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std::</a:t>
                      </a:r>
                      <a:r>
                        <a:rPr lang="en-US" err="1">
                          <a:latin typeface="Times New Roman"/>
                        </a:rPr>
                        <a:t>inplace_merge</a:t>
                      </a:r>
                      <a:endParaRPr lang="en-US" dirty="0" err="1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Merge adjacent sorted subranges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Sorted subranges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Sorted entire 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     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   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072784"/>
                  </a:ext>
                </a:extLst>
              </a:tr>
              <a:tr h="5479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std::</a:t>
                      </a:r>
                      <a:r>
                        <a:rPr lang="en-US" err="1">
                          <a:latin typeface="Times New Roman"/>
                        </a:rPr>
                        <a:t>set_union</a:t>
                      </a:r>
                      <a:endParaRPr lang="en-US" dirty="0" err="1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Union of two sorted ranges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Sorted ranges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Unique sorted elements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 No (removed)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    No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493765"/>
                  </a:ext>
                </a:extLst>
              </a:tr>
              <a:tr h="7905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std::</a:t>
                      </a:r>
                      <a:r>
                        <a:rPr lang="en-US" err="1">
                          <a:latin typeface="Times New Roman"/>
                        </a:rPr>
                        <a:t>set_intersection</a:t>
                      </a:r>
                      <a:endParaRPr lang="en-US" dirty="0" err="1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Common elements of two sorted ranges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Sorted ranges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Common sorted elements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Yes (if common)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    No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0390724"/>
                  </a:ext>
                </a:extLst>
              </a:tr>
              <a:tr h="6105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std::</a:t>
                      </a:r>
                      <a:r>
                        <a:rPr lang="en-US" err="1">
                          <a:latin typeface="Times New Roman"/>
                        </a:rPr>
                        <a:t>min_element</a:t>
                      </a:r>
                      <a:endParaRPr lang="en-US" dirty="0" err="1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Find smallest element in range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Any range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Smallest element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—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—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087861"/>
                  </a:ext>
                </a:extLst>
              </a:tr>
              <a:tr h="6105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std::</a:t>
                      </a:r>
                      <a:r>
                        <a:rPr lang="en-US" err="1">
                          <a:latin typeface="Times New Roman"/>
                        </a:rPr>
                        <a:t>max_element</a:t>
                      </a:r>
                      <a:endParaRPr lang="en-US" dirty="0" err="1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Find largest element in range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Any range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Largest element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—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/>
                        </a:rPr>
                        <a:t>—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878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001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35FBD-9137-7E3A-7066-4B35FCE50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682D2C4-14C9-A296-54E0-9F0D463799C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C55918-D70D-2F24-329F-E07FDC174539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A9C766CB-DD5A-09DC-3DAD-0FE6BC8BAD1B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Challenges / Debugging Experience </a:t>
            </a:r>
            <a:endParaRPr 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ED9457B-EE8C-14DA-DB20-0895C47F10DE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6BF5F58-95AE-E674-35B4-C24A4A038D75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C53C6A89-17A1-8047-2DAB-C656F4AFB11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8977475-0591-DBB5-0E66-8FD2F1C9FF1D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98EC0398-CCA4-A6A7-73CC-B963791444D0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235A43C8-C8E5-0456-B808-5D510E32EFDC}"/>
              </a:ext>
            </a:extLst>
          </p:cNvPr>
          <p:cNvSpPr txBox="1"/>
          <p:nvPr/>
        </p:nvSpPr>
        <p:spPr>
          <a:xfrm>
            <a:off x="383474" y="883969"/>
            <a:ext cx="11275125" cy="757130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Calibri"/>
                <a:cs typeface="Calibri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Forgot to use </a:t>
            </a:r>
            <a:r>
              <a:rPr lang="en-US" dirty="0">
                <a:latin typeface="Times New Roman"/>
                <a:ea typeface="Calibri"/>
                <a:cs typeface="Calibri"/>
              </a:rPr>
              <a:t>std::sort</a:t>
            </a:r>
            <a:r>
              <a:rPr lang="en-US" dirty="0">
                <a:latin typeface="Times New Roman"/>
                <a:ea typeface="+mn-lt"/>
                <a:cs typeface="+mn-lt"/>
              </a:rPr>
              <a:t> before calling </a:t>
            </a:r>
            <a:r>
              <a:rPr lang="en-US" dirty="0">
                <a:latin typeface="Times New Roman"/>
                <a:ea typeface="Calibri"/>
                <a:cs typeface="Calibri"/>
              </a:rPr>
              <a:t>std::</a:t>
            </a:r>
            <a:r>
              <a:rPr lang="en-US" dirty="0" err="1">
                <a:latin typeface="Times New Roman"/>
                <a:ea typeface="Calibri"/>
                <a:cs typeface="Calibri"/>
              </a:rPr>
              <a:t>set_difference</a:t>
            </a:r>
            <a:r>
              <a:rPr lang="en-US" dirty="0">
                <a:latin typeface="Times New Roman"/>
                <a:ea typeface="+mn-lt"/>
                <a:cs typeface="+mn-lt"/>
              </a:rPr>
              <a:t>, which gave completely incorrect results.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Misunderstood that </a:t>
            </a:r>
            <a:r>
              <a:rPr lang="en-US" dirty="0">
                <a:latin typeface="Times New Roman"/>
                <a:ea typeface="Calibri"/>
                <a:cs typeface="Calibri"/>
              </a:rPr>
              <a:t>std::</a:t>
            </a:r>
            <a:r>
              <a:rPr lang="en-US" dirty="0">
                <a:latin typeface="Times New Roman"/>
                <a:ea typeface="+mn-lt"/>
                <a:cs typeface="+mn-lt"/>
              </a:rPr>
              <a:t>unique only removes consecutive duplicates, so failing to sort first led to partial deduplication.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Used </a:t>
            </a:r>
            <a:r>
              <a:rPr lang="en-US" dirty="0">
                <a:latin typeface="Times New Roman"/>
                <a:ea typeface="Calibri"/>
                <a:cs typeface="Calibri"/>
              </a:rPr>
              <a:t>std::</a:t>
            </a:r>
            <a:r>
              <a:rPr lang="en-US" err="1">
                <a:latin typeface="Times New Roman"/>
                <a:ea typeface="+mn-lt"/>
                <a:cs typeface="+mn-lt"/>
              </a:rPr>
              <a:t>back</a:t>
            </a:r>
            <a:r>
              <a:rPr lang="en-US" err="1">
                <a:latin typeface="Times New Roman"/>
                <a:ea typeface="Calibri"/>
                <a:cs typeface="Calibri"/>
              </a:rPr>
              <a:t>_</a:t>
            </a:r>
            <a:r>
              <a:rPr lang="en-US" err="1">
                <a:latin typeface="Times New Roman"/>
                <a:ea typeface="+mn-lt"/>
                <a:cs typeface="+mn-lt"/>
              </a:rPr>
              <a:t>inserter</a:t>
            </a:r>
            <a:r>
              <a:rPr lang="en-US" dirty="0">
                <a:latin typeface="Times New Roman"/>
                <a:ea typeface="+mn-lt"/>
                <a:cs typeface="+mn-lt"/>
              </a:rPr>
              <a:t> with an uninitialized vector, resulting in segmentation faults.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Assumed </a:t>
            </a:r>
            <a:r>
              <a:rPr lang="en-US" dirty="0">
                <a:latin typeface="Times New Roman"/>
                <a:ea typeface="Calibri"/>
                <a:cs typeface="Calibri"/>
              </a:rPr>
              <a:t>std::</a:t>
            </a:r>
            <a:r>
              <a:rPr lang="en-US" dirty="0" err="1">
                <a:latin typeface="Times New Roman"/>
                <a:ea typeface="+mn-lt"/>
                <a:cs typeface="+mn-lt"/>
              </a:rPr>
              <a:t>lower</a:t>
            </a:r>
            <a:r>
              <a:rPr lang="en-US" dirty="0" err="1">
                <a:latin typeface="Times New Roman"/>
                <a:ea typeface="Calibri"/>
                <a:cs typeface="Calibri"/>
              </a:rPr>
              <a:t>_</a:t>
            </a:r>
            <a:r>
              <a:rPr lang="en-US" dirty="0" err="1">
                <a:latin typeface="Times New Roman"/>
                <a:ea typeface="+mn-lt"/>
                <a:cs typeface="+mn-lt"/>
              </a:rPr>
              <a:t>bound</a:t>
            </a:r>
            <a:r>
              <a:rPr lang="en-US" dirty="0">
                <a:latin typeface="Times New Roman"/>
                <a:ea typeface="+mn-lt"/>
                <a:cs typeface="+mn-lt"/>
              </a:rPr>
              <a:t> returns -1 when element not found—instead it returns </a:t>
            </a:r>
            <a:r>
              <a:rPr lang="en-US" dirty="0">
                <a:latin typeface="Times New Roman"/>
                <a:ea typeface="Calibri"/>
                <a:cs typeface="Calibri"/>
              </a:rPr>
              <a:t>end()</a:t>
            </a:r>
            <a:r>
              <a:rPr lang="en-US" dirty="0">
                <a:latin typeface="Times New Roman"/>
                <a:ea typeface="+mn-lt"/>
                <a:cs typeface="+mn-lt"/>
              </a:rPr>
              <a:t>, causing logic errors.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Passed </a:t>
            </a:r>
            <a:r>
              <a:rPr lang="en-US" dirty="0">
                <a:latin typeface="Times New Roman"/>
                <a:ea typeface="Calibri"/>
                <a:cs typeface="Calibri"/>
              </a:rPr>
              <a:t>std::vector::</a:t>
            </a:r>
            <a:r>
              <a:rPr lang="en-US" dirty="0">
                <a:latin typeface="Times New Roman"/>
                <a:ea typeface="+mn-lt"/>
                <a:cs typeface="+mn-lt"/>
              </a:rPr>
              <a:t>iterator to functions expecting </a:t>
            </a:r>
            <a:r>
              <a:rPr lang="en-US" dirty="0">
                <a:latin typeface="Times New Roman"/>
                <a:ea typeface="Calibri"/>
                <a:cs typeface="Calibri"/>
              </a:rPr>
              <a:t>std::</a:t>
            </a:r>
            <a:r>
              <a:rPr lang="en-US" dirty="0">
                <a:latin typeface="Times New Roman"/>
                <a:ea typeface="+mn-lt"/>
                <a:cs typeface="+mn-lt"/>
              </a:rPr>
              <a:t>list::iterator, leading to type mismatch compilation errors.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Expected std::set to maintain insertion order instead of sorted order—misinterpretation caused debugging confusion.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Attempted to modify elements through a std::set iterator, forgetting that its elements are immutable.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Misused std::accumulate on a range of strings without setting the initial value to "", leading to unexpected type errors.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Used std::copy with overlapping ranges without realizing it results in undefined behavior (should use </a:t>
            </a:r>
            <a:r>
              <a:rPr lang="en-US" dirty="0">
                <a:latin typeface="Times New Roman"/>
                <a:ea typeface="Calibri"/>
                <a:cs typeface="Calibri"/>
              </a:rPr>
              <a:t>std::</a:t>
            </a:r>
            <a:r>
              <a:rPr lang="en-US" err="1">
                <a:latin typeface="Times New Roman"/>
                <a:ea typeface="Calibri"/>
                <a:cs typeface="Calibri"/>
              </a:rPr>
              <a:t>copy_</a:t>
            </a:r>
            <a:r>
              <a:rPr lang="en-US" err="1">
                <a:latin typeface="Times New Roman"/>
                <a:ea typeface="+mn-lt"/>
                <a:cs typeface="+mn-lt"/>
              </a:rPr>
              <a:t>backward</a:t>
            </a:r>
            <a:r>
              <a:rPr lang="en-US" dirty="0">
                <a:latin typeface="Times New Roman"/>
                <a:ea typeface="+mn-lt"/>
                <a:cs typeface="+mn-lt"/>
              </a:rPr>
              <a:t>).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Accidentally shadowed a container name in a lambda capture, causing mysterious compiler or runtime bugs.</a:t>
            </a: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ea typeface="Calibri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1003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0A57E-1AF7-A5D9-7B43-F1AEFCF00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A0A283E-6C2D-3CD0-564B-B40CBA3BC9E3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370A3F-F4D1-9A7B-1C57-8E3550776C95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AEDCF92E-4D12-3F99-D84B-CAAA0D953DF2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Additional Learning Resources / Notes </a:t>
            </a:r>
            <a:endParaRPr 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662138E-32E8-23BA-EE07-B155579A7550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1255780-DC12-A70E-64CF-A414DF0130FC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1F4C158-9FC7-8386-B621-D6838B51928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8874FBC-5727-C40C-D66D-D4F94BA1C31F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8148F8E0-B83B-A322-6047-645AC183F321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BACDFEA6-9A7D-EC14-06FE-477A66608E3A}"/>
              </a:ext>
            </a:extLst>
          </p:cNvPr>
          <p:cNvSpPr txBox="1"/>
          <p:nvPr/>
        </p:nvSpPr>
        <p:spPr>
          <a:xfrm>
            <a:off x="381000" y="1208314"/>
            <a:ext cx="11277599" cy="547842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endParaRPr lang="en-US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" sz="2400" b="1" dirty="0">
                <a:solidFill>
                  <a:srgbClr val="A71F38"/>
                </a:solidFill>
                <a:latin typeface="Times New Roman"/>
                <a:ea typeface="+mn-lt"/>
                <a:cs typeface="Times New Roman"/>
              </a:rPr>
              <a:t>Resources</a:t>
            </a:r>
            <a:endParaRPr lang="en-US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C++ Reference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: </a:t>
            </a:r>
            <a:r>
              <a:rPr lang="en-US" dirty="0">
                <a:latin typeface="Times New Roman"/>
                <a:ea typeface="+mn-lt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cppreference.com</a:t>
            </a:r>
            <a:r>
              <a:rPr lang="en-US" dirty="0">
                <a:latin typeface="Times New Roman"/>
                <a:ea typeface="+mn-lt"/>
                <a:cs typeface="Times New Roman"/>
              </a:rPr>
              <a:t> for detailed algorithm documentation.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Book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: </a:t>
            </a:r>
            <a:r>
              <a:rPr lang="en-US" dirty="0">
                <a:latin typeface="Times New Roman"/>
                <a:ea typeface="+mn-lt"/>
                <a:cs typeface="Times New Roman"/>
              </a:rPr>
              <a:t>“The C++ Standard Library” by Nicolai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Josuttis</a:t>
            </a:r>
            <a:r>
              <a:rPr lang="en-US" dirty="0">
                <a:latin typeface="Times New Roman"/>
                <a:ea typeface="+mn-lt"/>
                <a:cs typeface="Times New Roman"/>
              </a:rPr>
              <a:t> for in-depth algorithm explanations.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Tutorials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: </a:t>
            </a:r>
            <a:r>
              <a:rPr lang="en-US" dirty="0">
                <a:latin typeface="Times New Roman"/>
                <a:ea typeface="+mn-lt"/>
                <a:cs typeface="Times New Roman"/>
              </a:rPr>
              <a:t>CPlusPlus.com and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GeeksforGeeks</a:t>
            </a:r>
            <a:r>
              <a:rPr lang="en-US" dirty="0">
                <a:latin typeface="Times New Roman"/>
                <a:ea typeface="+mn-lt"/>
                <a:cs typeface="Times New Roman"/>
              </a:rPr>
              <a:t> for practical examples.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Online Platforms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: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LeetCode</a:t>
            </a:r>
            <a:r>
              <a:rPr lang="en-US" dirty="0">
                <a:latin typeface="Times New Roman"/>
                <a:ea typeface="+mn-lt"/>
                <a:cs typeface="Times New Roman"/>
              </a:rPr>
              <a:t>,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HackerRank</a:t>
            </a:r>
            <a:r>
              <a:rPr lang="en-US" dirty="0">
                <a:latin typeface="Times New Roman"/>
                <a:ea typeface="+mn-lt"/>
                <a:cs typeface="Times New Roman"/>
              </a:rPr>
              <a:t> for algorithm practice.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lvl="1"/>
            <a:r>
              <a:rPr lang="en-US" sz="2000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Notes:</a:t>
            </a: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marL="7429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Always check iterator validity after modifying containers.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Use const containers for non-modifying algorithms to ensure safety.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Combine algorithms (e.g.,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find_if</a:t>
            </a:r>
            <a:r>
              <a:rPr lang="en-US" dirty="0">
                <a:latin typeface="Times New Roman"/>
                <a:ea typeface="+mn-lt"/>
                <a:cs typeface="Times New Roman"/>
              </a:rPr>
              <a:t> with transform) for complex tasks.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Prefer standard algorithms over manual loops for readability and optimization.</a:t>
            </a:r>
            <a:endParaRPr lang="en-US" dirty="0">
              <a:latin typeface="Times New Roman"/>
              <a:ea typeface="Calibri"/>
              <a:cs typeface="Times New Roman"/>
            </a:endParaRPr>
          </a:p>
          <a:p>
            <a:pPr marL="742950" lvl="1" indent="-285750">
              <a:buFont typeface="Arial,Sans-Serif"/>
              <a:buChar char="•"/>
            </a:pPr>
            <a:endParaRPr lang="en-US" dirty="0"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endParaRPr lang="en-US" dirty="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endParaRPr lang="en-US">
              <a:latin typeface="Aptos" panose="020B0004020202020204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607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26270-5A10-A421-538B-94EFF8C97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6C63A1D-58B9-67AD-46FD-F6D880157DB3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60CB66-EC2C-06FB-04B5-3C2FF4C3FBAB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4B100240-E2AC-229E-FB5B-BB0E28B2E86E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Q&amp;A</a:t>
            </a:r>
            <a:endParaRPr 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FE34A74-B4F6-1150-4ED8-FCD33F9C3D68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62E0193-D002-6E12-5009-9A5EC5B888C1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8DD15A1-AA7E-B9EB-F0B4-4AA46BE1839F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F6D67BBB-B733-E924-EC67-048DDA855AF4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0FAEA65A-0C43-ED03-B74F-2FA3957190C5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C1AB4118-57CE-E8CC-6114-FDF66C678624}"/>
              </a:ext>
            </a:extLst>
          </p:cNvPr>
          <p:cNvSpPr txBox="1"/>
          <p:nvPr/>
        </p:nvSpPr>
        <p:spPr>
          <a:xfrm>
            <a:off x="238713" y="879269"/>
            <a:ext cx="11324636" cy="959903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imes New Roman"/>
                <a:cs typeface="Times New Roman"/>
              </a:rPr>
              <a:t>Q1: When should you use </a:t>
            </a:r>
            <a:r>
              <a:rPr lang="en-US">
                <a:latin typeface="Times New Roman"/>
                <a:ea typeface="+mn-lt"/>
                <a:cs typeface="+mn-lt"/>
              </a:rPr>
              <a:t>std::merge</a:t>
            </a:r>
            <a:r>
              <a:rPr lang="en-US">
                <a:latin typeface="Times New Roman"/>
                <a:cs typeface="Times New Roman"/>
              </a:rPr>
              <a:t> instead of </a:t>
            </a:r>
            <a:r>
              <a:rPr lang="en-US">
                <a:latin typeface="Times New Roman"/>
                <a:ea typeface="Calibri"/>
                <a:cs typeface="Calibri"/>
              </a:rPr>
              <a:t>std::</a:t>
            </a:r>
            <a:r>
              <a:rPr lang="en-US" err="1">
                <a:latin typeface="Times New Roman"/>
                <a:ea typeface="Calibri"/>
                <a:cs typeface="Calibri"/>
              </a:rPr>
              <a:t>set_union</a:t>
            </a:r>
            <a:r>
              <a:rPr lang="en-US">
                <a:latin typeface="Times New Roman"/>
                <a:cs typeface="Times New Roman"/>
              </a:rPr>
              <a:t>?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A: Use std::merge when you want to combine two sorted ranges including all elements (with duplicates). Use std::</a:t>
            </a:r>
            <a:r>
              <a:rPr lang="en-US" err="1">
                <a:latin typeface="Times New Roman"/>
                <a:ea typeface="+mn-lt"/>
                <a:cs typeface="+mn-lt"/>
              </a:rPr>
              <a:t>set_union</a:t>
            </a:r>
            <a:r>
              <a:rPr lang="en-US">
                <a:latin typeface="Times New Roman"/>
                <a:ea typeface="+mn-lt"/>
                <a:cs typeface="+mn-lt"/>
              </a:rPr>
              <a:t> when you want only unique elements in the result.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Q2: What condition must the input ranges satisfy for </a:t>
            </a:r>
            <a:r>
              <a:rPr lang="en-US" dirty="0">
                <a:latin typeface="Times New Roman"/>
                <a:ea typeface="+mn-lt"/>
                <a:cs typeface="+mn-lt"/>
              </a:rPr>
              <a:t>std::merge</a:t>
            </a:r>
            <a:r>
              <a:rPr lang="en-US" dirty="0">
                <a:latin typeface="Times New Roman"/>
                <a:cs typeface="Times New Roman"/>
              </a:rPr>
              <a:t> and </a:t>
            </a:r>
            <a:r>
              <a:rPr lang="en-US" dirty="0">
                <a:latin typeface="Times New Roman"/>
                <a:ea typeface="Calibri"/>
                <a:cs typeface="Calibri"/>
              </a:rPr>
              <a:t>std::</a:t>
            </a:r>
            <a:r>
              <a:rPr lang="en-US" err="1">
                <a:latin typeface="Times New Roman"/>
                <a:ea typeface="Calibri"/>
                <a:cs typeface="Calibri"/>
              </a:rPr>
              <a:t>inplace_merge</a:t>
            </a:r>
            <a:r>
              <a:rPr lang="en-US" dirty="0">
                <a:latin typeface="Times New Roman"/>
                <a:cs typeface="Times New Roman"/>
              </a:rPr>
              <a:t> to work correctly?</a:t>
            </a:r>
            <a:endParaRPr lang="en-US">
              <a:latin typeface="Times New Roman"/>
              <a:ea typeface="Calibri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A: The input ranges must be sorted in the same order (e.g., ascending) before applying these algorithms.</a:t>
            </a:r>
            <a:br>
              <a:rPr lang="en-US" dirty="0">
                <a:latin typeface="Times New Roman"/>
              </a:rPr>
            </a:br>
            <a:endParaRPr lang="en-US" dirty="0">
              <a:latin typeface="Times New Roman"/>
              <a:ea typeface="Calibri"/>
              <a:cs typeface="Calibri"/>
            </a:endParaRPr>
          </a:p>
          <a:p>
            <a:r>
              <a:rPr lang="en-US" dirty="0">
                <a:latin typeface="Times New Roman"/>
                <a:cs typeface="Times New Roman"/>
              </a:rPr>
              <a:t>Q3: How is </a:t>
            </a:r>
            <a:r>
              <a:rPr lang="en-US" dirty="0">
                <a:latin typeface="Times New Roman"/>
                <a:ea typeface="Calibri"/>
                <a:cs typeface="Calibri"/>
              </a:rPr>
              <a:t>std::</a:t>
            </a:r>
            <a:r>
              <a:rPr lang="en-US" dirty="0" err="1">
                <a:latin typeface="Times New Roman"/>
                <a:ea typeface="Calibri"/>
                <a:cs typeface="Calibri"/>
              </a:rPr>
              <a:t>inplace_merge</a:t>
            </a:r>
            <a:r>
              <a:rPr lang="en-US" dirty="0">
                <a:latin typeface="Times New Roman"/>
                <a:cs typeface="Times New Roman"/>
              </a:rPr>
              <a:t> different from </a:t>
            </a:r>
            <a:r>
              <a:rPr lang="en-US" dirty="0">
                <a:latin typeface="Times New Roman"/>
                <a:ea typeface="Calibri"/>
                <a:cs typeface="Calibri"/>
              </a:rPr>
              <a:t>std::merge</a:t>
            </a:r>
            <a:r>
              <a:rPr lang="en-US" dirty="0">
                <a:latin typeface="Times New Roman"/>
                <a:cs typeface="Times New Roman"/>
              </a:rPr>
              <a:t>?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A: std::</a:t>
            </a:r>
            <a:r>
              <a:rPr lang="en-US" err="1">
                <a:latin typeface="Times New Roman"/>
                <a:ea typeface="+mn-lt"/>
                <a:cs typeface="+mn-lt"/>
              </a:rPr>
              <a:t>inplace_merge</a:t>
            </a:r>
            <a:r>
              <a:rPr lang="en-US" dirty="0">
                <a:latin typeface="Times New Roman"/>
                <a:ea typeface="+mn-lt"/>
                <a:cs typeface="+mn-lt"/>
              </a:rPr>
              <a:t> merges two adjacent sorted subranges within the same container, in-place. std::merge merges two separate ranges and outputs the result elsewhere.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Q4: What does </a:t>
            </a:r>
            <a:r>
              <a:rPr lang="en-US" dirty="0">
                <a:latin typeface="Times New Roman"/>
                <a:ea typeface="Calibri"/>
                <a:cs typeface="Calibri"/>
              </a:rPr>
              <a:t>std::</a:t>
            </a:r>
            <a:r>
              <a:rPr lang="en-US" err="1">
                <a:latin typeface="Times New Roman"/>
                <a:ea typeface="Calibri"/>
                <a:cs typeface="Calibri"/>
              </a:rPr>
              <a:t>set_intersection</a:t>
            </a:r>
            <a:r>
              <a:rPr lang="en-US" dirty="0">
                <a:latin typeface="Times New Roman"/>
                <a:cs typeface="Times New Roman"/>
              </a:rPr>
              <a:t> return?</a:t>
            </a:r>
            <a:endParaRPr lang="en-US">
              <a:latin typeface="Times New Roman"/>
              <a:ea typeface="Calibri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A: It returns a sorted range containing only elements that are common to both input sorted ranges.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Q5: How can you find the minimum and maximum elements in an unsorted dataset using STL?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A: Use std::</a:t>
            </a:r>
            <a:r>
              <a:rPr lang="en-US" err="1">
                <a:latin typeface="Times New Roman"/>
                <a:ea typeface="+mn-lt"/>
                <a:cs typeface="+mn-lt"/>
              </a:rPr>
              <a:t>min_element</a:t>
            </a:r>
            <a:r>
              <a:rPr lang="en-US" dirty="0">
                <a:latin typeface="Times New Roman"/>
                <a:ea typeface="+mn-lt"/>
                <a:cs typeface="+mn-lt"/>
              </a:rPr>
              <a:t> to get an iterator to the smallest element, and std::</a:t>
            </a:r>
            <a:r>
              <a:rPr lang="en-US" err="1">
                <a:latin typeface="Times New Roman"/>
                <a:ea typeface="+mn-lt"/>
                <a:cs typeface="+mn-lt"/>
              </a:rPr>
              <a:t>max_element</a:t>
            </a:r>
            <a:r>
              <a:rPr lang="en-US" dirty="0">
                <a:latin typeface="Times New Roman"/>
                <a:ea typeface="+mn-lt"/>
                <a:cs typeface="+mn-lt"/>
              </a:rPr>
              <a:t> for the largest.</a:t>
            </a:r>
          </a:p>
          <a:p>
            <a:br>
              <a:rPr lang="en-US" dirty="0">
                <a:latin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 Q6: What kind of data can be passed to </a:t>
            </a:r>
            <a:r>
              <a:rPr lang="en-US" dirty="0">
                <a:latin typeface="Times New Roman"/>
                <a:ea typeface="+mn-lt"/>
                <a:cs typeface="+mn-lt"/>
              </a:rPr>
              <a:t>std::</a:t>
            </a:r>
            <a:r>
              <a:rPr lang="en-US" err="1">
                <a:latin typeface="Times New Roman"/>
                <a:ea typeface="+mn-lt"/>
                <a:cs typeface="+mn-lt"/>
              </a:rPr>
              <a:t>min_element</a:t>
            </a:r>
            <a:r>
              <a:rPr lang="en-US" dirty="0">
                <a:latin typeface="Times New Roman"/>
                <a:cs typeface="Times New Roman"/>
              </a:rPr>
              <a:t> and </a:t>
            </a:r>
            <a:r>
              <a:rPr lang="en-US" dirty="0">
                <a:latin typeface="Times New Roman"/>
                <a:ea typeface="+mn-lt"/>
                <a:cs typeface="+mn-lt"/>
              </a:rPr>
              <a:t>std::</a:t>
            </a:r>
            <a:r>
              <a:rPr lang="en-US" err="1">
                <a:latin typeface="Times New Roman"/>
                <a:ea typeface="+mn-lt"/>
                <a:cs typeface="+mn-lt"/>
              </a:rPr>
              <a:t>max_element</a:t>
            </a:r>
            <a:r>
              <a:rPr lang="en-US" dirty="0">
                <a:latin typeface="Times New Roman"/>
                <a:cs typeface="Times New Roman"/>
              </a:rPr>
              <a:t>?</a:t>
            </a:r>
            <a:endParaRPr lang="en-US">
              <a:latin typeface="Times New Roman"/>
              <a:ea typeface="Calibri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A: Any forward </a:t>
            </a:r>
            <a:r>
              <a:rPr lang="en-US" dirty="0" err="1">
                <a:latin typeface="Times New Roman"/>
                <a:ea typeface="+mn-lt"/>
                <a:cs typeface="+mn-lt"/>
              </a:rPr>
              <a:t>iterable</a:t>
            </a:r>
            <a:r>
              <a:rPr lang="en-US" dirty="0">
                <a:latin typeface="Times New Roman"/>
                <a:ea typeface="+mn-lt"/>
                <a:cs typeface="+mn-lt"/>
              </a:rPr>
              <a:t> container like std::vector, std::list, or array, as long as it supports iterator access.</a:t>
            </a:r>
          </a:p>
          <a:p>
            <a:br>
              <a:rPr lang="en-US" dirty="0"/>
            </a:b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4500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5CE5B-4F2B-6EC0-AA7B-59D741BCD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64D3102-E21B-D1C5-9FF2-ACD792D231C6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318E33-F6FE-D69C-FCB9-4094241A821A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E192BBD1-B87A-AF7D-914E-9D1BD7674D32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Plan for Tomorrow</a:t>
            </a:r>
            <a:endParaRPr lang="en-US" sz="2400" b="1" dirty="0" err="1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7AA9563-908C-B9AF-40F0-F5314515724C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8DA11B0-6297-C943-2E16-EBD4AB86FBA7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DB1610D-FB14-9E8C-8682-5A4EC59F916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F74F8D6-467B-C2EE-6EB6-709E09FAA9A2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6BE7E197-198F-0760-92BF-1895DDFB9735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CF19E679-1BCF-7A74-9895-610CD1E53938}"/>
              </a:ext>
            </a:extLst>
          </p:cNvPr>
          <p:cNvSpPr txBox="1"/>
          <p:nvPr/>
        </p:nvSpPr>
        <p:spPr>
          <a:xfrm>
            <a:off x="648764" y="1151249"/>
            <a:ext cx="11299371" cy="184306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Basic concepts and importance of algorithms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Time and space complexity (Big O notation)</a:t>
            </a:r>
            <a:endParaRPr lang="en-US" dirty="0">
              <a:latin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Calibri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8062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14796-0C8E-8B9C-6C73-3AFE7BD52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3EF84D9-29C0-74C1-5F64-9E45EF500A95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3FE9F0-F927-D930-1CF8-AA03CF1459CA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11" name="Google Shape;197;p19">
            <a:extLst>
              <a:ext uri="{FF2B5EF4-FFF2-40B4-BE49-F238E27FC236}">
                <a16:creationId xmlns:a16="http://schemas.microsoft.com/office/drawing/2014/main" id="{3D1DB561-2B52-638D-DF71-932B02CA104A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Overall Overview</a:t>
            </a:r>
            <a:endParaRPr 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965DDF15-3D42-3B28-195C-9A175E2CAA2A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2AC05DD-5633-2257-F7C6-A7CC79B7663F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26CF7CB7-1CBB-4201-FB12-28E3A391C7B7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1AD62E6C-5192-7A68-320E-956145D10660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DD976C35-CD94-5A3C-68B1-AE97EE612007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8C17CF7B-7643-542A-7282-EC48E6834D7F}"/>
              </a:ext>
            </a:extLst>
          </p:cNvPr>
          <p:cNvSpPr txBox="1"/>
          <p:nvPr/>
        </p:nvSpPr>
        <p:spPr>
          <a:xfrm>
            <a:off x="478971" y="1153886"/>
            <a:ext cx="11299371" cy="669055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Practiced using </a:t>
            </a:r>
            <a:r>
              <a:rPr lang="en-US" dirty="0">
                <a:latin typeface="Times New Roman"/>
                <a:ea typeface="Calibri"/>
                <a:cs typeface="Calibri"/>
              </a:rPr>
              <a:t>std::</a:t>
            </a:r>
            <a:r>
              <a:rPr lang="en-US" dirty="0" err="1">
                <a:latin typeface="Times New Roman"/>
                <a:ea typeface="Calibri"/>
                <a:cs typeface="Calibri"/>
              </a:rPr>
              <a:t>set_difference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>
                <a:latin typeface="Times New Roman"/>
                <a:ea typeface="Calibri"/>
                <a:cs typeface="Calibri"/>
              </a:rPr>
              <a:t>std::unique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>
                <a:latin typeface="Times New Roman"/>
                <a:ea typeface="Calibri"/>
                <a:cs typeface="Calibri"/>
              </a:rPr>
              <a:t>std::</a:t>
            </a:r>
            <a:r>
              <a:rPr lang="en-US" dirty="0" err="1">
                <a:latin typeface="Times New Roman"/>
                <a:ea typeface="Calibri"/>
                <a:cs typeface="Calibri"/>
              </a:rPr>
              <a:t>lower_bound</a:t>
            </a:r>
            <a:r>
              <a:rPr lang="en-US" dirty="0">
                <a:latin typeface="Times New Roman"/>
                <a:ea typeface="+mn-lt"/>
                <a:cs typeface="+mn-lt"/>
              </a:rPr>
              <a:t>, and </a:t>
            </a:r>
            <a:r>
              <a:rPr lang="en-US" dirty="0">
                <a:latin typeface="Times New Roman"/>
                <a:ea typeface="Calibri"/>
                <a:cs typeface="Calibri"/>
              </a:rPr>
              <a:t>std::</a:t>
            </a:r>
            <a:r>
              <a:rPr lang="en-US" dirty="0" err="1">
                <a:latin typeface="Times New Roman"/>
                <a:ea typeface="Calibri"/>
                <a:cs typeface="Calibri"/>
              </a:rPr>
              <a:t>upper_bound</a:t>
            </a:r>
            <a:r>
              <a:rPr lang="en-US" dirty="0">
                <a:latin typeface="Times New Roman"/>
                <a:ea typeface="+mn-lt"/>
                <a:cs typeface="+mn-lt"/>
              </a:rPr>
              <a:t> to manipulate sorted ranges.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Understood how std::unique works only on consecutive duplicates, emphasizing the importance of sorting before deduplication.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Learned the difference between binary search tools like </a:t>
            </a:r>
            <a:r>
              <a:rPr lang="en-US" err="1">
                <a:latin typeface="Times New Roman"/>
                <a:ea typeface="+mn-lt"/>
                <a:cs typeface="+mn-lt"/>
              </a:rPr>
              <a:t>lower</a:t>
            </a:r>
            <a:r>
              <a:rPr lang="en-US" err="1">
                <a:latin typeface="Times New Roman"/>
                <a:ea typeface="Calibri"/>
                <a:cs typeface="Calibri"/>
              </a:rPr>
              <a:t>_bound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err="1">
                <a:latin typeface="Times New Roman"/>
                <a:ea typeface="Calibri"/>
                <a:cs typeface="Calibri"/>
              </a:rPr>
              <a:t>upper_bound</a:t>
            </a:r>
            <a:r>
              <a:rPr lang="en-US" dirty="0">
                <a:latin typeface="Times New Roman"/>
                <a:ea typeface="+mn-lt"/>
                <a:cs typeface="+mn-lt"/>
              </a:rPr>
              <a:t>, and </a:t>
            </a:r>
            <a:r>
              <a:rPr lang="en-US" err="1">
                <a:latin typeface="Times New Roman"/>
                <a:ea typeface="Calibri"/>
                <a:cs typeface="Calibri"/>
              </a:rPr>
              <a:t>equal_range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Applied std::accumulate and std::</a:t>
            </a:r>
            <a:r>
              <a:rPr lang="en-US" err="1">
                <a:latin typeface="Times New Roman"/>
                <a:ea typeface="+mn-lt"/>
                <a:cs typeface="+mn-lt"/>
              </a:rPr>
              <a:t>for_each</a:t>
            </a:r>
            <a:r>
              <a:rPr lang="en-US" dirty="0">
                <a:latin typeface="Times New Roman"/>
                <a:ea typeface="+mn-lt"/>
                <a:cs typeface="+mn-lt"/>
              </a:rPr>
              <a:t> to efficiently process container data without manual loops.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Discovered how </a:t>
            </a:r>
            <a:r>
              <a:rPr lang="en-US" dirty="0">
                <a:latin typeface="Times New Roman"/>
                <a:ea typeface="Calibri"/>
                <a:cs typeface="Calibri"/>
              </a:rPr>
              <a:t>std::copy</a:t>
            </a:r>
            <a:r>
              <a:rPr lang="en-US" dirty="0">
                <a:latin typeface="Times New Roman"/>
                <a:ea typeface="+mn-lt"/>
                <a:cs typeface="+mn-lt"/>
              </a:rPr>
              <a:t> and </a:t>
            </a:r>
            <a:r>
              <a:rPr lang="en-US" dirty="0">
                <a:latin typeface="Times New Roman"/>
                <a:ea typeface="Calibri"/>
                <a:cs typeface="Calibri"/>
              </a:rPr>
              <a:t>std::</a:t>
            </a:r>
            <a:r>
              <a:rPr lang="en-US" err="1">
                <a:latin typeface="Times New Roman"/>
                <a:ea typeface="Calibri"/>
                <a:cs typeface="Calibri"/>
              </a:rPr>
              <a:t>copy_backward</a:t>
            </a:r>
            <a:r>
              <a:rPr lang="en-US" dirty="0">
                <a:latin typeface="Times New Roman"/>
                <a:ea typeface="+mn-lt"/>
                <a:cs typeface="+mn-lt"/>
              </a:rPr>
              <a:t> behave differently when handling overlapping ranges.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Used </a:t>
            </a:r>
            <a:r>
              <a:rPr lang="en-US" dirty="0">
                <a:latin typeface="Times New Roman"/>
                <a:ea typeface="Calibri"/>
                <a:cs typeface="Calibri"/>
              </a:rPr>
              <a:t>std::reverse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>
                <a:latin typeface="Times New Roman"/>
                <a:ea typeface="Calibri"/>
                <a:cs typeface="Calibri"/>
              </a:rPr>
              <a:t>std::rotate</a:t>
            </a:r>
            <a:r>
              <a:rPr lang="en-US" dirty="0">
                <a:latin typeface="Times New Roman"/>
                <a:ea typeface="+mn-lt"/>
                <a:cs typeface="+mn-lt"/>
              </a:rPr>
              <a:t>, and </a:t>
            </a:r>
            <a:r>
              <a:rPr lang="en-US" dirty="0">
                <a:latin typeface="Times New Roman"/>
                <a:ea typeface="Calibri"/>
                <a:cs typeface="Calibri"/>
              </a:rPr>
              <a:t>std::</a:t>
            </a:r>
            <a:r>
              <a:rPr lang="en-US" err="1">
                <a:latin typeface="Times New Roman"/>
                <a:ea typeface="Calibri"/>
                <a:cs typeface="Calibri"/>
              </a:rPr>
              <a:t>next_permutation</a:t>
            </a:r>
            <a:r>
              <a:rPr lang="en-US" dirty="0">
                <a:latin typeface="Times New Roman"/>
                <a:ea typeface="+mn-lt"/>
                <a:cs typeface="+mn-lt"/>
              </a:rPr>
              <a:t> to manipulate sequences in-place.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Observed the immutability of elements in associative containers like </a:t>
            </a:r>
            <a:r>
              <a:rPr lang="en-US" dirty="0">
                <a:latin typeface="Times New Roman"/>
                <a:ea typeface="Calibri"/>
                <a:cs typeface="Calibri"/>
              </a:rPr>
              <a:t>std::set</a:t>
            </a:r>
            <a:r>
              <a:rPr lang="en-US" dirty="0">
                <a:latin typeface="Times New Roman"/>
                <a:ea typeface="+mn-lt"/>
                <a:cs typeface="+mn-lt"/>
              </a:rPr>
              <a:t> and std::</a:t>
            </a:r>
            <a:r>
              <a:rPr lang="en-US" dirty="0">
                <a:latin typeface="Times New Roman"/>
                <a:ea typeface="Calibri"/>
                <a:cs typeface="Calibri"/>
              </a:rPr>
              <a:t>map</a:t>
            </a:r>
            <a:r>
              <a:rPr lang="en-US" dirty="0">
                <a:latin typeface="Times New Roman"/>
                <a:ea typeface="+mn-lt"/>
                <a:cs typeface="+mn-lt"/>
              </a:rPr>
              <a:t>, which affects modification strategies.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Gained experience in choosing between vectors, lists, sets, and maps based on insertion, search, and iteration performance.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8191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BDCFB0-12AE-EF3D-72D3-BC4C72C6527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8878" y="-35513"/>
            <a:ext cx="6296788" cy="6924583"/>
            <a:chOff x="-6659" y="0"/>
            <a:chExt cx="4722591" cy="5143500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CB184579-C921-36DB-E362-3CDBB5E3B1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1" y="2"/>
              <a:ext cx="4715933" cy="5143498"/>
            </a:xfrm>
            <a:prstGeom prst="flowChartDelay">
              <a:avLst/>
            </a:prstGeom>
            <a:blipFill>
              <a:blip r:embed="rId2">
                <a:alphaModFix amt="78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8000" b="1"/>
            </a:p>
          </p:txBody>
        </p:sp>
        <p:sp>
          <p:nvSpPr>
            <p:cNvPr id="3" name="Flowchart: Delay 2">
              <a:extLst>
                <a:ext uri="{FF2B5EF4-FFF2-40B4-BE49-F238E27FC236}">
                  <a16:creationId xmlns:a16="http://schemas.microsoft.com/office/drawing/2014/main" id="{E15B3111-97BF-26D3-66CD-F377A236713E}"/>
                </a:ext>
              </a:extLst>
            </p:cNvPr>
            <p:cNvSpPr>
              <a:spLocks/>
            </p:cNvSpPr>
            <p:nvPr/>
          </p:nvSpPr>
          <p:spPr>
            <a:xfrm>
              <a:off x="-6659" y="0"/>
              <a:ext cx="4715933" cy="5143498"/>
            </a:xfrm>
            <a:prstGeom prst="flowChartDelay">
              <a:avLst/>
            </a:prstGeom>
            <a:gradFill>
              <a:gsLst>
                <a:gs pos="0">
                  <a:srgbClr val="A71F36"/>
                </a:gs>
                <a:gs pos="19000">
                  <a:srgbClr val="A71F36"/>
                </a:gs>
                <a:gs pos="100000">
                  <a:srgbClr val="EF4B4A">
                    <a:tint val="23500"/>
                    <a:satMod val="160000"/>
                    <a:alpha val="0"/>
                    <a:lumMod val="0"/>
                    <a:lumOff val="10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0" b="1">
                  <a:latin typeface="Brush Script MT" panose="03060802040406070304" pitchFamily="66" charset="0"/>
                </a:rPr>
                <a:t>Thank You</a:t>
              </a:r>
            </a:p>
          </p:txBody>
        </p:sp>
      </p:grpSp>
      <p:pic>
        <p:nvPicPr>
          <p:cNvPr id="20" name="Picture 19" descr="A black background with red and grey text&#10;&#10;Description automatically generated">
            <a:extLst>
              <a:ext uri="{FF2B5EF4-FFF2-40B4-BE49-F238E27FC236}">
                <a16:creationId xmlns:a16="http://schemas.microsoft.com/office/drawing/2014/main" id="{F4C51A72-E5CB-C0AE-B546-3773C9C4FA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01" y="5756413"/>
            <a:ext cx="3060700" cy="16002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392890B-2941-0D13-193E-38E49106EAAD}"/>
              </a:ext>
            </a:extLst>
          </p:cNvPr>
          <p:cNvSpPr/>
          <p:nvPr/>
        </p:nvSpPr>
        <p:spPr>
          <a:xfrm>
            <a:off x="7946083" y="2809411"/>
            <a:ext cx="4121936" cy="1406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133">
              <a:solidFill>
                <a:srgbClr val="A71F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769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C850C946-5C90-B1FE-FAC3-8C3C9D694645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A71F38"/>
                </a:solidFill>
                <a:latin typeface="Times New Roman"/>
                <a:cs typeface="Times New Roman"/>
              </a:rPr>
              <a:t>Agenda</a:t>
            </a:r>
            <a:endParaRPr lang="en-US" sz="240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D998099-0659-754C-263A-49CD5E830C5F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B3093A5-1A3E-1CCF-A714-EB83A9679F80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5C5DD3F-FAD0-375D-5667-E454D2F074F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ECF4EA-18D0-13EF-5504-66E512E90C24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5D1A29B1-4C7F-0DF0-AC3F-814135E90C0A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865A317-E288-AB8A-12AA-AB57C952DCC4}"/>
              </a:ext>
            </a:extLst>
          </p:cNvPr>
          <p:cNvSpPr txBox="1"/>
          <p:nvPr/>
        </p:nvSpPr>
        <p:spPr>
          <a:xfrm>
            <a:off x="337790" y="1061884"/>
            <a:ext cx="11137392" cy="33855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Topics Covered Today</a:t>
            </a:r>
            <a:endParaRPr lang="en-US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 / Concepts Understood: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Concepts with Definitions/ Code Snippet – Hands-on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/ Debugging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Tasks/Assignments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Learning Resources /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 for Tomorrow</a:t>
            </a:r>
          </a:p>
          <a:p>
            <a:pPr>
              <a:buNone/>
            </a:pPr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207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E61F7-3DA5-3798-49AD-0F805CC28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BD99828F-75CE-1E28-2901-7EA3D78E9ABF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CF81E-E558-5E41-78E2-04BD4B45D879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9" name="Google Shape;197;p19">
            <a:extLst>
              <a:ext uri="{FF2B5EF4-FFF2-40B4-BE49-F238E27FC236}">
                <a16:creationId xmlns:a16="http://schemas.microsoft.com/office/drawing/2014/main" id="{D0348FCB-C7AD-DFEF-2DA5-8350292A766C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90509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Topics Covered Today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8FB0ED09-5CBC-6829-A5B0-1ECF0B811D61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2CD29DF-C0DA-9806-28B4-313A51FA8A06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D5ECD3D9-F101-384A-9604-FC30E5A3C5D6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2E1F1CE0-3BAC-D0F8-EAEE-51C990EF53E1}"/>
              </a:ext>
            </a:extLst>
          </p:cNvPr>
          <p:cNvSpPr txBox="1"/>
          <p:nvPr/>
        </p:nvSpPr>
        <p:spPr>
          <a:xfrm>
            <a:off x="337790" y="1061884"/>
            <a:ext cx="11137392" cy="59708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merge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err="1">
                <a:latin typeface="Times New Roman"/>
                <a:ea typeface="+mn-lt"/>
                <a:cs typeface="+mn-lt"/>
              </a:rPr>
              <a:t>inplace_merge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err="1">
                <a:latin typeface="Times New Roman"/>
                <a:ea typeface="+mn-lt"/>
                <a:cs typeface="+mn-lt"/>
              </a:rPr>
              <a:t>set_union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err="1">
                <a:latin typeface="Times New Roman"/>
                <a:ea typeface="+mn-lt"/>
                <a:cs typeface="+mn-lt"/>
              </a:rPr>
              <a:t>set_intersection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err="1">
                <a:latin typeface="Times New Roman"/>
                <a:ea typeface="+mn-lt"/>
                <a:cs typeface="+mn-lt"/>
              </a:rPr>
              <a:t>min_element</a:t>
            </a:r>
            <a:endParaRPr lang="en-US" dirty="0" err="1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 err="1">
                <a:latin typeface="Times New Roman"/>
                <a:ea typeface="+mn-lt"/>
                <a:cs typeface="+mn-lt"/>
              </a:rPr>
              <a:t>max_element</a:t>
            </a:r>
          </a:p>
          <a:p>
            <a:pPr>
              <a:lnSpc>
                <a:spcPct val="150000"/>
              </a:lnSpc>
            </a:pPr>
            <a:endParaRPr lang="en-US"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/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endParaRPr lang="en-US" b="1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endParaRPr lang="en-US">
              <a:latin typeface="Times New Roman"/>
              <a:ea typeface="+mn-lt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000" u="sng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    </a:t>
            </a:r>
            <a:endParaRPr lang="en-US" sz="2000" dirty="0">
              <a:latin typeface="Times New Roman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643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5ED14-7562-02E9-1124-1D3FC550B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EE32C0D-3E6E-D830-56BE-6B0D51470AC1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8DB836-5CE6-C14B-B24E-FDAEE3A5FD90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20D4B063-E8DE-1861-9B5D-3B336DF829F8}"/>
              </a:ext>
            </a:extLst>
          </p:cNvPr>
          <p:cNvSpPr txBox="1">
            <a:spLocks noGrp="1"/>
          </p:cNvSpPr>
          <p:nvPr/>
        </p:nvSpPr>
        <p:spPr>
          <a:xfrm>
            <a:off x="0" y="125763"/>
            <a:ext cx="6193410" cy="49881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Key Learnings/Concepts Understood 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741E5FD-C85D-0F87-2807-F7508A4B9DC7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02F9B1F6-4DDE-DA18-443F-1D03E1451DD2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1BABF16-70D6-A511-8AA6-276D38937E3A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57B83F3-3888-0657-19C3-E415B960C6E9}"/>
              </a:ext>
            </a:extLst>
          </p:cNvPr>
          <p:cNvSpPr txBox="1"/>
          <p:nvPr/>
        </p:nvSpPr>
        <p:spPr>
          <a:xfrm>
            <a:off x="337790" y="1061884"/>
            <a:ext cx="11137392" cy="85869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Calibri"/>
                <a:cs typeface="Calibri"/>
              </a:rPr>
              <a:t> std</a:t>
            </a:r>
            <a:r>
              <a:rPr lang="en-US" dirty="0">
                <a:latin typeface="Times New Roman"/>
                <a:ea typeface="+mn-lt"/>
                <a:cs typeface="+mn-lt"/>
              </a:rPr>
              <a:t>::</a:t>
            </a:r>
            <a:r>
              <a:rPr lang="en-US" dirty="0">
                <a:latin typeface="Times New Roman"/>
                <a:ea typeface="Calibri"/>
                <a:cs typeface="Calibri"/>
              </a:rPr>
              <a:t>merge</a:t>
            </a:r>
            <a:r>
              <a:rPr lang="en-US" dirty="0">
                <a:latin typeface="Times New Roman"/>
                <a:ea typeface="+mn-lt"/>
                <a:cs typeface="+mn-lt"/>
              </a:rPr>
              <a:t> combines two sorted input ranges into one sorted output, keeping all elements including duplicates.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std::</a:t>
            </a:r>
            <a:r>
              <a:rPr lang="en-US" dirty="0">
                <a:latin typeface="Times New Roman"/>
                <a:ea typeface="Calibri"/>
                <a:cs typeface="Calibri"/>
              </a:rPr>
              <a:t>inplace_merge</a:t>
            </a:r>
            <a:r>
              <a:rPr lang="en-US" dirty="0">
                <a:latin typeface="Times New Roman"/>
                <a:ea typeface="+mn-lt"/>
                <a:cs typeface="+mn-lt"/>
              </a:rPr>
              <a:t> efficiently merges two adjacent sorted ranges in the same container with minimal extra memory.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std::</a:t>
            </a:r>
            <a:r>
              <a:rPr lang="en-US" dirty="0" err="1">
                <a:latin typeface="Times New Roman"/>
                <a:ea typeface="Calibri"/>
                <a:cs typeface="Calibri"/>
              </a:rPr>
              <a:t>set_union</a:t>
            </a:r>
            <a:r>
              <a:rPr lang="en-US" dirty="0">
                <a:latin typeface="Times New Roman"/>
                <a:ea typeface="+mn-lt"/>
                <a:cs typeface="+mn-lt"/>
              </a:rPr>
              <a:t> outputs a sorted sequence of all elements from both ranges, automatically removing duplicates.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std::</a:t>
            </a:r>
            <a:r>
              <a:rPr lang="en-US" dirty="0" err="1">
                <a:latin typeface="Times New Roman"/>
                <a:ea typeface="Calibri"/>
                <a:cs typeface="Calibri"/>
              </a:rPr>
              <a:t>set_intersection</a:t>
            </a:r>
            <a:r>
              <a:rPr lang="en-US" dirty="0">
                <a:latin typeface="Times New Roman"/>
                <a:ea typeface="+mn-lt"/>
                <a:cs typeface="+mn-lt"/>
              </a:rPr>
              <a:t> returns a sorted range of elements that are common to both sorted input ranges.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std::</a:t>
            </a:r>
            <a:r>
              <a:rPr lang="en-US" dirty="0" err="1">
                <a:latin typeface="Times New Roman"/>
                <a:ea typeface="Calibri"/>
                <a:cs typeface="Calibri"/>
              </a:rPr>
              <a:t>min_element</a:t>
            </a:r>
            <a:r>
              <a:rPr lang="en-US" dirty="0">
                <a:latin typeface="Times New Roman"/>
                <a:ea typeface="+mn-lt"/>
                <a:cs typeface="+mn-lt"/>
              </a:rPr>
              <a:t> scans the range to find and return an iterator pointing to the smallest element.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std::</a:t>
            </a:r>
            <a:r>
              <a:rPr lang="en-US" dirty="0" err="1">
                <a:latin typeface="Times New Roman"/>
                <a:ea typeface="Calibri"/>
                <a:cs typeface="Calibri"/>
              </a:rPr>
              <a:t>max_element</a:t>
            </a:r>
            <a:r>
              <a:rPr lang="en-US" dirty="0">
                <a:latin typeface="Times New Roman"/>
                <a:ea typeface="+mn-lt"/>
                <a:cs typeface="+mn-lt"/>
              </a:rPr>
              <a:t> finds the largest element in a container and returns an iterator to it.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These STL algorithms operate on containers like </a:t>
            </a:r>
            <a:r>
              <a:rPr lang="en-US" dirty="0">
                <a:latin typeface="Times New Roman"/>
                <a:ea typeface="Calibri"/>
                <a:cs typeface="Calibri"/>
              </a:rPr>
              <a:t>vector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>
                <a:latin typeface="Times New Roman"/>
                <a:ea typeface="Calibri"/>
                <a:cs typeface="Calibri"/>
              </a:rPr>
              <a:t>list</a:t>
            </a:r>
            <a:r>
              <a:rPr lang="en-US" dirty="0">
                <a:latin typeface="Times New Roman"/>
                <a:ea typeface="+mn-lt"/>
                <a:cs typeface="+mn-lt"/>
              </a:rPr>
              <a:t>, and </a:t>
            </a:r>
            <a:r>
              <a:rPr lang="en-US" dirty="0">
                <a:latin typeface="Times New Roman"/>
                <a:ea typeface="Calibri"/>
                <a:cs typeface="Calibri"/>
              </a:rPr>
              <a:t>array</a:t>
            </a:r>
            <a:r>
              <a:rPr lang="en-US" dirty="0">
                <a:latin typeface="Times New Roman"/>
                <a:ea typeface="+mn-lt"/>
                <a:cs typeface="+mn-lt"/>
              </a:rPr>
              <a:t> using standard iterators.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Sorted input is essential for correct results in merge and set-based algorithms like </a:t>
            </a:r>
            <a:r>
              <a:rPr lang="en-US" dirty="0" err="1">
                <a:latin typeface="Times New Roman"/>
                <a:ea typeface="Calibri"/>
                <a:cs typeface="Calibri"/>
              </a:rPr>
              <a:t>set_union</a:t>
            </a:r>
            <a:r>
              <a:rPr lang="en-US" dirty="0">
                <a:latin typeface="Times New Roman"/>
                <a:ea typeface="+mn-lt"/>
                <a:cs typeface="+mn-lt"/>
              </a:rPr>
              <a:t> and </a:t>
            </a:r>
            <a:r>
              <a:rPr lang="en-US" dirty="0" err="1">
                <a:latin typeface="Times New Roman"/>
                <a:ea typeface="Calibri"/>
                <a:cs typeface="Calibri"/>
              </a:rPr>
              <a:t>set_intersection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STL algorithms simplify code, improve readability, and reduce the need for manual loops and error-prone logic.</a:t>
            </a: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/>
            <a:endParaRPr lang="en-US" dirty="0"/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algn="just"/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003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1E14D-98CB-43FC-69C8-7D9CB5284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A0046B70-6E52-1383-6303-178E19E43A12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E5FFE4-A5CB-A369-2B14-3D4BB0B3A8D5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AE616263-2A56-69D0-F893-744BE71F32B9}"/>
              </a:ext>
            </a:extLst>
          </p:cNvPr>
          <p:cNvSpPr txBox="1"/>
          <p:nvPr/>
        </p:nvSpPr>
        <p:spPr>
          <a:xfrm>
            <a:off x="425215" y="1046104"/>
            <a:ext cx="11341570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merge</a:t>
            </a:r>
            <a:endParaRPr lang="en-US" sz="2000" b="1" dirty="0">
              <a:solidFill>
                <a:srgbClr val="992E3A"/>
              </a:solidFill>
            </a:endParaRPr>
          </a:p>
          <a:p>
            <a:r>
              <a:rPr lang="en-US" dirty="0">
                <a:latin typeface="Times New Roman"/>
                <a:cs typeface="Times New Roman"/>
              </a:rPr>
              <a:t>Definition: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Merges two sorted ranges into one sorted range, including all elements (duplicates allowed).</a:t>
            </a:r>
            <a:endParaRPr lang="en-US" dirty="0">
              <a:latin typeface="Times New Roman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D5F4B42F-7B5B-1DF9-7F00-AB881BE3B70A}"/>
              </a:ext>
            </a:extLst>
          </p:cNvPr>
          <p:cNvSpPr txBox="1"/>
          <p:nvPr/>
        </p:nvSpPr>
        <p:spPr>
          <a:xfrm>
            <a:off x="-3463" y="187036"/>
            <a:ext cx="1017269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71F38"/>
                </a:solidFill>
                <a:latin typeface="Times New Roman"/>
              </a:rPr>
              <a:t>Key Concepts with Definitions/ Code Snippet – Hands –on Practice</a:t>
            </a:r>
            <a:endParaRPr lang="en-US" sz="2400" dirty="0"/>
          </a:p>
        </p:txBody>
      </p:sp>
      <p:pic>
        <p:nvPicPr>
          <p:cNvPr id="4" name="Picture 3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DEE5EE1D-9465-1773-478D-431F48F0A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4" y="2287814"/>
            <a:ext cx="5295900" cy="2971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4A9C13-1421-02B0-4FEC-85B7A33C5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505" y="2290565"/>
            <a:ext cx="1457325" cy="361950"/>
          </a:xfrm>
          <a:prstGeom prst="rect">
            <a:avLst/>
          </a:prstGeom>
        </p:spPr>
      </p:pic>
      <p:pic>
        <p:nvPicPr>
          <p:cNvPr id="11" name="Picture 10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A0ADCBFB-AE18-FFD3-B071-8881FA258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301" y="2830739"/>
            <a:ext cx="43148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3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4B824-6D19-0198-C944-B0AC723C9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88FF965-CEB5-6521-10D4-921A90F508D7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49838C-C48D-AFBA-7ABC-E09EC77BBED6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9ED8C773-D3C4-E492-CC44-A8D5954347F9}"/>
              </a:ext>
            </a:extLst>
          </p:cNvPr>
          <p:cNvSpPr txBox="1"/>
          <p:nvPr/>
        </p:nvSpPr>
        <p:spPr>
          <a:xfrm>
            <a:off x="425215" y="1046104"/>
            <a:ext cx="11341570" cy="31700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rgbClr val="992E3A"/>
                </a:solidFill>
                <a:latin typeface="Times New Roman"/>
                <a:cs typeface="Times New Roman"/>
              </a:rPr>
              <a:t>inplace_merge</a:t>
            </a:r>
            <a:endParaRPr lang="en-US" dirty="0" err="1"/>
          </a:p>
          <a:p>
            <a:r>
              <a:rPr lang="en-US" dirty="0">
                <a:latin typeface="Times New Roman"/>
                <a:cs typeface="Times New Roman"/>
              </a:rPr>
              <a:t>Definition: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std::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inplace_merge</a:t>
            </a:r>
            <a:r>
              <a:rPr lang="en-US" dirty="0">
                <a:latin typeface="Times New Roman"/>
                <a:ea typeface="+mn-lt"/>
                <a:cs typeface="Times New Roman"/>
              </a:rPr>
              <a:t> merges two adjacent sorted subranges in a single container into one fully sorted range — in-place, meaning it uses minimal additional memory.</a:t>
            </a: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Syntax  : </a:t>
            </a:r>
            <a:r>
              <a:rPr lang="en-US" dirty="0">
                <a:ea typeface="+mn-lt"/>
                <a:cs typeface="+mn-lt"/>
              </a:rPr>
              <a:t>std::</a:t>
            </a:r>
            <a:r>
              <a:rPr lang="en-US" dirty="0" err="1">
                <a:ea typeface="+mn-lt"/>
                <a:cs typeface="+mn-lt"/>
              </a:rPr>
              <a:t>inplace_merge</a:t>
            </a:r>
            <a:r>
              <a:rPr lang="en-US" dirty="0">
                <a:ea typeface="+mn-lt"/>
                <a:cs typeface="+mn-lt"/>
              </a:rPr>
              <a:t>(first, middle, last);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Efficient for merging sorted parts of a container (during a custom merge sort).Requires the range to be </a:t>
            </a:r>
            <a:r>
              <a:rPr lang="en-US" b="1" dirty="0">
                <a:ea typeface="+mn-lt"/>
                <a:cs typeface="+mn-lt"/>
              </a:rPr>
              <a:t>adjacent in memory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Time complexity: </a:t>
            </a:r>
            <a:r>
              <a:rPr lang="en-US" b="1" dirty="0">
                <a:ea typeface="+mn-lt"/>
                <a:cs typeface="+mn-lt"/>
              </a:rPr>
              <a:t>O(N log N)</a:t>
            </a:r>
            <a:r>
              <a:rPr lang="en-US" dirty="0">
                <a:ea typeface="+mn-lt"/>
                <a:cs typeface="+mn-lt"/>
              </a:rPr>
              <a:t> (though faster in practice with partially sorted data).</a:t>
            </a:r>
            <a:endParaRPr lang="en-US" dirty="0"/>
          </a:p>
          <a:p>
            <a:endParaRPr lang="en-US" dirty="0">
              <a:latin typeface="Times New Roman"/>
              <a:ea typeface="Calibri"/>
              <a:cs typeface="Times New Roman"/>
            </a:endParaRPr>
          </a:p>
          <a:p>
            <a:endParaRPr lang="en-US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A4470182-110B-A643-C73E-677FC95D9BC7}"/>
              </a:ext>
            </a:extLst>
          </p:cNvPr>
          <p:cNvSpPr txBox="1"/>
          <p:nvPr/>
        </p:nvSpPr>
        <p:spPr>
          <a:xfrm>
            <a:off x="-3463" y="187036"/>
            <a:ext cx="1017269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71F38"/>
                </a:solidFill>
                <a:latin typeface="Times New Roman"/>
              </a:rPr>
              <a:t>Key Concepts with Definitions/ Code Snippet – Hands –on Practice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6F3765-241C-CEA3-379B-64DE1D8FF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933" y="3787351"/>
            <a:ext cx="1457325" cy="361950"/>
          </a:xfrm>
          <a:prstGeom prst="rect">
            <a:avLst/>
          </a:prstGeom>
        </p:spPr>
      </p:pic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83E710A-09F1-B704-854E-D2C15D109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23" y="3788002"/>
            <a:ext cx="4048125" cy="2638425"/>
          </a:xfrm>
          <a:prstGeom prst="rect">
            <a:avLst/>
          </a:prstGeom>
        </p:spPr>
      </p:pic>
      <p:pic>
        <p:nvPicPr>
          <p:cNvPr id="8" name="Picture 7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C807B17C-6A83-9D5E-A663-6A20E0953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871" y="4223657"/>
            <a:ext cx="510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5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FA519-F7F5-1E2F-9B05-551B58992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5F607C8-FD03-8ECC-3DF4-86FC0432D843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7A38F3-48BA-5955-352D-D6F8A85E626C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59FD3A6-331C-5542-51A5-8E980CCA91C5}"/>
              </a:ext>
            </a:extLst>
          </p:cNvPr>
          <p:cNvSpPr txBox="1"/>
          <p:nvPr/>
        </p:nvSpPr>
        <p:spPr>
          <a:xfrm>
            <a:off x="425215" y="1046104"/>
            <a:ext cx="11341570" cy="150810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rgbClr val="992E3A"/>
                </a:solidFill>
                <a:latin typeface="Times New Roman"/>
                <a:cs typeface="Times New Roman"/>
              </a:rPr>
              <a:t>inplace_merge</a:t>
            </a:r>
            <a:endParaRPr lang="en-US" dirty="0" err="1"/>
          </a:p>
          <a:p>
            <a:r>
              <a:rPr lang="en-US" dirty="0">
                <a:latin typeface="Times New Roman"/>
                <a:cs typeface="Times New Roman"/>
              </a:rPr>
              <a:t>Definition: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std::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inplace_merge</a:t>
            </a:r>
            <a:r>
              <a:rPr lang="en-US" dirty="0">
                <a:latin typeface="Times New Roman"/>
                <a:ea typeface="+mn-lt"/>
                <a:cs typeface="Times New Roman"/>
              </a:rPr>
              <a:t> merges two adjacent sorted subranges in a single container into one fully sorted range — in-place, meaning it uses minimal additional memory.</a:t>
            </a:r>
          </a:p>
          <a:p>
            <a:endParaRPr lang="en-US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C4E2EE54-AC73-6E02-B703-93FCBCAA70E9}"/>
              </a:ext>
            </a:extLst>
          </p:cNvPr>
          <p:cNvSpPr txBox="1"/>
          <p:nvPr/>
        </p:nvSpPr>
        <p:spPr>
          <a:xfrm>
            <a:off x="-3463" y="187036"/>
            <a:ext cx="1017269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71F38"/>
                </a:solidFill>
                <a:latin typeface="Times New Roman"/>
              </a:rPr>
              <a:t>Key Concepts with Definitions/ Code Snippet – Hands –on Practice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89D490-F37B-8945-C530-C666AE742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362" y="2562708"/>
            <a:ext cx="1457325" cy="361950"/>
          </a:xfrm>
          <a:prstGeom prst="rect">
            <a:avLst/>
          </a:prstGeom>
        </p:spPr>
      </p:pic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C6553543-70A2-99B9-49E6-9BA4DF4DF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66" y="2645001"/>
            <a:ext cx="4048125" cy="2638425"/>
          </a:xfrm>
          <a:prstGeom prst="rect">
            <a:avLst/>
          </a:prstGeom>
        </p:spPr>
      </p:pic>
      <p:pic>
        <p:nvPicPr>
          <p:cNvPr id="8" name="Picture 7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A631BA44-BEAD-B32C-C71F-4822DFD21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943" y="3234871"/>
            <a:ext cx="510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8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F0E66-C735-0A59-5EB3-49859BA83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EB374A89-A012-C35F-EECE-BD59A3C95862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1B7BB6-39DF-D347-F81A-D6BB52EF8B86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04D7C468-3A20-1602-1C36-507A29F9D33F}"/>
              </a:ext>
            </a:extLst>
          </p:cNvPr>
          <p:cNvSpPr txBox="1"/>
          <p:nvPr/>
        </p:nvSpPr>
        <p:spPr>
          <a:xfrm>
            <a:off x="425215" y="1046104"/>
            <a:ext cx="11341570" cy="150810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rgbClr val="992E3A"/>
                </a:solidFill>
                <a:latin typeface="Times New Roman"/>
                <a:cs typeface="Times New Roman"/>
              </a:rPr>
              <a:t>inplace_merge</a:t>
            </a:r>
            <a:endParaRPr lang="en-US" dirty="0" err="1"/>
          </a:p>
          <a:p>
            <a:r>
              <a:rPr lang="en-US" dirty="0">
                <a:latin typeface="Times New Roman"/>
                <a:cs typeface="Times New Roman"/>
              </a:rPr>
              <a:t>Definition: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std::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inplace_merge</a:t>
            </a:r>
            <a:r>
              <a:rPr lang="en-US" dirty="0">
                <a:latin typeface="Times New Roman"/>
                <a:ea typeface="+mn-lt"/>
                <a:cs typeface="Times New Roman"/>
              </a:rPr>
              <a:t> merges two adjacent sorted subranges in a single container into one fully sorted range — in-place, meaning it uses minimal additional memory.</a:t>
            </a:r>
          </a:p>
          <a:p>
            <a:endParaRPr lang="en-US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FA8B01C2-504E-DD50-E031-8B1E95C20D34}"/>
              </a:ext>
            </a:extLst>
          </p:cNvPr>
          <p:cNvSpPr txBox="1"/>
          <p:nvPr/>
        </p:nvSpPr>
        <p:spPr>
          <a:xfrm>
            <a:off x="-3463" y="187036"/>
            <a:ext cx="1017269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71F38"/>
                </a:solidFill>
                <a:latin typeface="Times New Roman"/>
              </a:rPr>
              <a:t>Key Concepts with Definitions/ Code Snippet – Hands –on Practice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D82876-087E-EC98-4A35-66531D029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362" y="2562708"/>
            <a:ext cx="1457325" cy="361950"/>
          </a:xfrm>
          <a:prstGeom prst="rect">
            <a:avLst/>
          </a:prstGeom>
        </p:spPr>
      </p:pic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F8332BD-BDB0-9643-3CEA-A119D88AF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66" y="2645001"/>
            <a:ext cx="4048125" cy="2638425"/>
          </a:xfrm>
          <a:prstGeom prst="rect">
            <a:avLst/>
          </a:prstGeom>
        </p:spPr>
      </p:pic>
      <p:pic>
        <p:nvPicPr>
          <p:cNvPr id="8" name="Picture 7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39E599AF-0EF5-4127-5EE8-CE44E7000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943" y="3234871"/>
            <a:ext cx="510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5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7BE8A-A74B-5E63-38E5-915612173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9BA3E21-8A08-A9BA-C9C6-4D5B72225440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A5EE6B-9D1F-BBF1-5F14-7E6301022EFD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2A6D2AF8-4B16-ECDD-FD5A-CDCE2F5EE152}"/>
              </a:ext>
            </a:extLst>
          </p:cNvPr>
          <p:cNvSpPr txBox="1"/>
          <p:nvPr/>
        </p:nvSpPr>
        <p:spPr>
          <a:xfrm>
            <a:off x="425215" y="1046104"/>
            <a:ext cx="11341570" cy="267765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solidFill>
                  <a:srgbClr val="992E3A"/>
                </a:solidFill>
                <a:latin typeface="Times New Roman"/>
                <a:cs typeface="Times New Roman"/>
              </a:rPr>
              <a:t>Set_intersection</a:t>
            </a:r>
            <a:endParaRPr lang="en-US" sz="2000" dirty="0" err="1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Definition: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std::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set_intersection</a:t>
            </a:r>
            <a:r>
              <a:rPr lang="en-US" dirty="0">
                <a:latin typeface="Times New Roman"/>
                <a:ea typeface="+mn-lt"/>
                <a:cs typeface="Times New Roman"/>
              </a:rPr>
              <a:t> is an STL algorithm that finds common elements between two sorted ranges (like two sets or vectors), and writes them to a new container or output iterator.</a:t>
            </a:r>
          </a:p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Use Cases:</a:t>
            </a: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Calibri"/>
                <a:ea typeface="+mn-lt"/>
                <a:cs typeface="Calibri"/>
              </a:rPr>
              <a:t>Find users/items common in two lists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Calibri"/>
                <a:ea typeface="+mn-lt"/>
                <a:cs typeface="Calibri"/>
              </a:rPr>
              <a:t>Common keywords between documents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Calibri"/>
                <a:ea typeface="+mn-lt"/>
                <a:cs typeface="Calibri"/>
              </a:rPr>
              <a:t>Matching records in sorted datasets</a:t>
            </a: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CAB2DC97-3592-24F0-A138-2F6D534D9C80}"/>
              </a:ext>
            </a:extLst>
          </p:cNvPr>
          <p:cNvSpPr txBox="1"/>
          <p:nvPr/>
        </p:nvSpPr>
        <p:spPr>
          <a:xfrm>
            <a:off x="-3463" y="187036"/>
            <a:ext cx="1017269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71F38"/>
                </a:solidFill>
                <a:latin typeface="Times New Roman"/>
              </a:rPr>
              <a:t>Key Concepts with Definitions/ Code Snippet – Hands –on Practice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65940A-638B-1CDF-8F08-C4EFCD5D1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505" y="3224923"/>
            <a:ext cx="1457325" cy="361950"/>
          </a:xfrm>
          <a:prstGeom prst="rect">
            <a:avLst/>
          </a:prstGeom>
        </p:spPr>
      </p:pic>
      <p:pic>
        <p:nvPicPr>
          <p:cNvPr id="4" name="Picture 3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D6EA6D1F-3801-60BB-F50D-4D0A2A2D2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69" y="3431040"/>
            <a:ext cx="5926818" cy="2771775"/>
          </a:xfrm>
          <a:prstGeom prst="rect">
            <a:avLst/>
          </a:prstGeom>
        </p:spPr>
      </p:pic>
      <p:pic>
        <p:nvPicPr>
          <p:cNvPr id="10" name="Picture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CFD05C04-E8E5-7EF6-F767-2D4C06C97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405" y="3721326"/>
            <a:ext cx="3845833" cy="81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0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7240BBBC6B049925159D12E9A25AF" ma:contentTypeVersion="11" ma:contentTypeDescription="Create a new document." ma:contentTypeScope="" ma:versionID="26b8b635b1e6063efa60a7b4acc4e2e3">
  <xsd:schema xmlns:xsd="http://www.w3.org/2001/XMLSchema" xmlns:xs="http://www.w3.org/2001/XMLSchema" xmlns:p="http://schemas.microsoft.com/office/2006/metadata/properties" xmlns:ns3="7dbb0361-a347-4361-aad0-742af1c4894d" xmlns:ns4="9ef71459-7135-4651-8acf-3a45a5e0ab13" targetNamespace="http://schemas.microsoft.com/office/2006/metadata/properties" ma:root="true" ma:fieldsID="d6460f61bcd4c91886233c57813698c2" ns3:_="" ns4:_="">
    <xsd:import namespace="7dbb0361-a347-4361-aad0-742af1c4894d"/>
    <xsd:import namespace="9ef71459-7135-4651-8acf-3a45a5e0ab1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bb0361-a347-4361-aad0-742af1c489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71459-7135-4651-8acf-3a45a5e0ab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4E8A36-207B-4778-AD7D-BDA9120D12AB}">
  <ds:schemaRefs>
    <ds:schemaRef ds:uri="7dbb0361-a347-4361-aad0-742af1c4894d"/>
    <ds:schemaRef ds:uri="9ef71459-7135-4651-8acf-3a45a5e0ab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5210273-DEBD-4595-B791-2314571AF4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553A5C-27BA-4B22-B2A5-D9BA781F94A2}">
  <ds:schemaRefs>
    <ds:schemaRef ds:uri="7dbb0361-a347-4361-aad0-742af1c4894d"/>
    <ds:schemaRef ds:uri="9ef71459-7135-4651-8acf-3a45a5e0ab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reset issue on SWC press events</dc:title>
  <dc:creator>prasad dokku</dc:creator>
  <cp:lastModifiedBy>Rakshith Kumar Pulluri</cp:lastModifiedBy>
  <cp:revision>1446</cp:revision>
  <dcterms:created xsi:type="dcterms:W3CDTF">2018-04-13T08:56:00Z</dcterms:created>
  <dcterms:modified xsi:type="dcterms:W3CDTF">2025-06-12T14:14:27Z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53CB3D3E10964D8CA74CED45E813FBA1</vt:lpwstr>
  </property>
  <property fmtid="{D5CDD505-2E9C-101B-9397-08002B2CF9AE}" pid="3" name="KSOProductBuildVer">
    <vt:lpwstr>1033-11.2.0.11191</vt:lpwstr>
  </property>
  <property fmtid="{D5CDD505-2E9C-101B-9397-08002B2CF9AE}" pid="4" name="ContentTypeId">
    <vt:lpwstr>0x010100E657240BBBC6B049925159D12E9A25AF</vt:lpwstr>
  </property>
</Properties>
</file>