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32"/>
  </p:notesMasterIdLst>
  <p:sldIdLst>
    <p:sldId id="714" r:id="rId6"/>
    <p:sldId id="667" r:id="rId7"/>
    <p:sldId id="666" r:id="rId8"/>
    <p:sldId id="722" r:id="rId9"/>
    <p:sldId id="719" r:id="rId10"/>
    <p:sldId id="720" r:id="rId11"/>
    <p:sldId id="717" r:id="rId12"/>
    <p:sldId id="723" r:id="rId13"/>
    <p:sldId id="725" r:id="rId14"/>
    <p:sldId id="727" r:id="rId15"/>
    <p:sldId id="729" r:id="rId16"/>
    <p:sldId id="731" r:id="rId17"/>
    <p:sldId id="733" r:id="rId18"/>
    <p:sldId id="735" r:id="rId19"/>
    <p:sldId id="737" r:id="rId20"/>
    <p:sldId id="739" r:id="rId21"/>
    <p:sldId id="740" r:id="rId22"/>
    <p:sldId id="741" r:id="rId23"/>
    <p:sldId id="743" r:id="rId24"/>
    <p:sldId id="745" r:id="rId25"/>
    <p:sldId id="747" r:id="rId26"/>
    <p:sldId id="749" r:id="rId27"/>
    <p:sldId id="751" r:id="rId28"/>
    <p:sldId id="752" r:id="rId29"/>
    <p:sldId id="753" r:id="rId30"/>
    <p:sldId id="71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F38"/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059661-BBF9-F9C7-F7CE-44634DB5434C}" v="298" dt="2025-06-11T14:20:39.235"/>
    <p1510:client id="{FD1E533F-71E0-1FBE-B0F2-FBD2761FA9BE}" v="2240" dt="2025-06-10T19:49:52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6/11/2025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6/11/2025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8.jpeg"/><Relationship Id="rId7" Type="http://schemas.openxmlformats.org/officeDocument/2006/relationships/image" Target="../media/image29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80902"/>
            <a:ext cx="6026946" cy="35112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T1911</a:t>
            </a:r>
          </a:p>
          <a:p>
            <a:pPr algn="r"/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latin typeface="Times New Roman"/>
              <a:cs typeface="Times New Roman"/>
            </a:endParaRPr>
          </a:p>
          <a:p>
            <a:pPr algn="r"/>
            <a:r>
              <a:rPr lang="en-US" sz="1800" b="1" dirty="0">
                <a:latin typeface="Times New Roman"/>
                <a:ea typeface="Fira Sans Condensed SemiBold"/>
                <a:cs typeface="Times New Roman"/>
              </a:rPr>
              <a:t>11/06/2025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BD4F3-A9FE-1BC2-781C-B9042FFA5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DDD394-BF00-70BE-C4B7-23E59F6808A3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</a:t>
            </a:r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adjacent_find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BA792-6733-5E1A-D60F-95579FF5B670}"/>
              </a:ext>
            </a:extLst>
          </p:cNvPr>
          <p:cNvSpPr txBox="1"/>
          <p:nvPr/>
        </p:nvSpPr>
        <p:spPr>
          <a:xfrm>
            <a:off x="-3463" y="975014"/>
            <a:ext cx="11714018" cy="253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4. std::</a:t>
            </a:r>
            <a:r>
              <a:rPr lang="en-US" sz="2000" b="1" err="1">
                <a:solidFill>
                  <a:srgbClr val="992E3A"/>
                </a:solidFill>
                <a:latin typeface="Times New Roman"/>
                <a:cs typeface="Times New Roman"/>
              </a:rPr>
              <a:t>adjacent_find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Finds the first pair of consecutive equal elements or elements satisfying a predicate.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detect duplicates or patterns in a sequence.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finding patterns or anomalies in sequences.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4558A68-858C-6F4C-6FEB-31B02B90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9" y="3159125"/>
            <a:ext cx="5324475" cy="2934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27138A-FB15-BE54-342B-A757A8306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34" y="3161619"/>
            <a:ext cx="1476375" cy="371475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A3200DE-7319-2A51-7B43-F1EEED9DF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309" y="3619273"/>
            <a:ext cx="4581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81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CA82-E04A-524F-BF77-442927C9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C97F41-9A1C-C71C-E2A6-A52174E8C053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std::count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076C2-4B96-ED83-A847-C8353259293D}"/>
              </a:ext>
            </a:extLst>
          </p:cNvPr>
          <p:cNvSpPr txBox="1"/>
          <p:nvPr/>
        </p:nvSpPr>
        <p:spPr>
          <a:xfrm>
            <a:off x="-3463" y="975014"/>
            <a:ext cx="11714018" cy="2531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5. std::count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used to count how many times a specific value occurs in a container (like a vector, array, etc.).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tally how many times an element appears.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frequency analysis or validation checks.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Counting the number of defective items in a batch.</a:t>
            </a: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B1A8372-AFA3-17AE-4679-45577885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68" y="3513818"/>
            <a:ext cx="4324350" cy="2760436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02967C-390B-8035-8FFC-F3740042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607" y="4242026"/>
            <a:ext cx="323850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FB38B-B487-9883-A709-9FA3AB93F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506" y="3515405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71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C3BD0-D8F8-4565-58B9-E2DD1C08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3678D-68D0-DF99-DA59-CB379F83F777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</a:t>
            </a:r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count_if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893EE2-360C-8929-AB5A-008C79161C35}"/>
              </a:ext>
            </a:extLst>
          </p:cNvPr>
          <p:cNvSpPr txBox="1"/>
          <p:nvPr/>
        </p:nvSpPr>
        <p:spPr>
          <a:xfrm>
            <a:off x="141679" y="975014"/>
            <a:ext cx="11568876" cy="253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6. std::</a:t>
            </a:r>
            <a:r>
              <a:rPr lang="en-US" sz="2000" b="1" err="1">
                <a:solidFill>
                  <a:srgbClr val="992E3A"/>
                </a:solidFill>
                <a:latin typeface="Times New Roman"/>
                <a:cs typeface="Times New Roman"/>
              </a:rPr>
              <a:t>count_if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Counts elements satisfying a predicate.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count elements based on a condition.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conditional frequency analysis.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Counting orders above a certain value in an e-commerce system.</a:t>
            </a:r>
          </a:p>
        </p:txBody>
      </p:sp>
      <p:pic>
        <p:nvPicPr>
          <p:cNvPr id="2" name="Picture 1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9CE20420-6798-0092-2906-0FBC4E927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4" y="3665992"/>
            <a:ext cx="5864679" cy="2428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83EE3-51BE-75F5-3B22-E49D43AE8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720" y="3669619"/>
            <a:ext cx="1476375" cy="371475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788CD07-4C19-EABE-CDF4-FB0C90BDD2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966" y="4201659"/>
            <a:ext cx="4017283" cy="6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66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241D-2CA8-865C-3B59-D982BF7B2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879817-0ADD-7362-ABD1-0915E48099D7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std::equal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D1EB7-05B9-91AF-FE90-13287F9C904A}"/>
              </a:ext>
            </a:extLst>
          </p:cNvPr>
          <p:cNvSpPr txBox="1"/>
          <p:nvPr/>
        </p:nvSpPr>
        <p:spPr>
          <a:xfrm>
            <a:off x="-3463" y="975014"/>
            <a:ext cx="11714018" cy="2531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7. std::equal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 err="1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 err="1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 err="1">
                <a:solidFill>
                  <a:srgbClr val="992E3A"/>
                </a:solidFill>
                <a:ea typeface="+mn-lt"/>
                <a:cs typeface="+mn-lt"/>
              </a:rPr>
              <a:t>The</a:t>
            </a:r>
            <a:r>
              <a:rPr lang="en-US" dirty="0">
                <a:solidFill>
                  <a:srgbClr val="992E3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992E3A"/>
                </a:solidFill>
                <a:latin typeface="Consolas"/>
                <a:cs typeface="Times New Roman"/>
              </a:rPr>
              <a:t>std:</a:t>
            </a:r>
            <a:r>
              <a:rPr lang="en-US" dirty="0" err="1">
                <a:latin typeface="Times New Roman"/>
                <a:cs typeface="Times New Roman"/>
              </a:rPr>
              <a:t>equal</a:t>
            </a:r>
            <a:r>
              <a:rPr lang="en-US" dirty="0">
                <a:latin typeface="Times New Roman"/>
                <a:ea typeface="+mn-lt"/>
                <a:cs typeface="+mn-lt"/>
              </a:rPr>
              <a:t> algorithm is used to compare two sequences (like vectors or arrays) to check whether their elements are equal in order and value.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validation or synchronization checks.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Comparing two user permission sets to ensure consistency.</a:t>
            </a:r>
          </a:p>
        </p:txBody>
      </p:sp>
      <p:pic>
        <p:nvPicPr>
          <p:cNvPr id="2" name="Picture 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DA27CF9-DB3E-7D4A-9A75-94B70FDF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6" y="3582761"/>
            <a:ext cx="3800475" cy="26860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65EC79-F5A5-68BE-A89B-1A07136AC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4254726"/>
            <a:ext cx="41243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B31778-B899-7718-EE74-D1AB2EF8D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649" y="3787548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10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4FCF-54D7-F106-FE6E-1DE15ED2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633E21-AEAB-ABC5-9F6C-5480CE6D0CAE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std::copy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F2D84-9C4C-9383-384B-3616AF107A5F}"/>
              </a:ext>
            </a:extLst>
          </p:cNvPr>
          <p:cNvSpPr txBox="1"/>
          <p:nvPr/>
        </p:nvSpPr>
        <p:spPr>
          <a:xfrm>
            <a:off x="-3463" y="975014"/>
            <a:ext cx="11714018" cy="253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8. std::copy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Copies elements from one range to another.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duplicate elements into another container or range.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backing up data, initializing containers, or transferring data.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Backing up a list of transactions to a new container.</a:t>
            </a: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505B876-03E2-487B-128A-50293EF4C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3512911"/>
            <a:ext cx="4686300" cy="2644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F0A728-6115-F248-693D-5D88F0FE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78" y="3515405"/>
            <a:ext cx="1476375" cy="371475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07535C0-2FAC-8D4E-9F00-86BD8DDDB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6674" y="3997325"/>
            <a:ext cx="40862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8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DF89C-11FD-1673-FCA3-726696600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F8693-0FD0-6BB8-04CE-C6051553766D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std::fill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BA7B1-FD17-807E-E4C6-D318A92DF7B0}"/>
              </a:ext>
            </a:extLst>
          </p:cNvPr>
          <p:cNvSpPr txBox="1"/>
          <p:nvPr/>
        </p:nvSpPr>
        <p:spPr>
          <a:xfrm>
            <a:off x="-3463" y="975014"/>
            <a:ext cx="11714018" cy="25385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9. std::fill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Assigns a specific value to all elements in a range.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initialize or reset elements in a container.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setting default values or clearing data.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Initializing a game board with zeros (or) Resetting a game scoreboard to zero.</a:t>
            </a:r>
          </a:p>
        </p:txBody>
      </p:sp>
      <p:pic>
        <p:nvPicPr>
          <p:cNvPr id="2" name="Picture 1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314EDF44-ED99-9A3A-CE9F-AAB15656C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3513592"/>
            <a:ext cx="5400675" cy="273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4846D-970C-D2D7-D89B-EE41F938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221" y="3515405"/>
            <a:ext cx="1476375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99AF1-1B5B-7E30-4B2D-332A0600C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775" y="4072618"/>
            <a:ext cx="3219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28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6172-CF1B-2CDB-7EC1-D3F20938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F07AD1-4E30-8585-4B63-B8F9D5EECEA3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std::generate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01506-1254-A360-DA30-B023E400D7F6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10. std::generate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Assigns values generated by a function to each element in a range.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populate a container with computed or random values.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initializing containers with non-constant values.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Generating unique IDs for new user accounts.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850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912F-B497-EE52-CAA6-42DBC5F4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7F6BC-98B9-B5EB-2B44-0E1EF97A9BDC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std::generate</a:t>
            </a:r>
            <a:endParaRPr lang="en-US" dirty="0"/>
          </a:p>
          <a:p>
            <a:endParaRPr lang="en" sz="2800" b="1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C2ACCC-3939-0716-C85E-0B6D0C5A2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92" y="897739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9CC6AC-E338-0DF1-3384-57345826F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235" y="2133188"/>
            <a:ext cx="1476375" cy="371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C288EA-31D6-F56D-EED5-208BAB330AE8}"/>
              </a:ext>
            </a:extLst>
          </p:cNvPr>
          <p:cNvSpPr/>
          <p:nvPr/>
        </p:nvSpPr>
        <p:spPr>
          <a:xfrm>
            <a:off x="9577381" y="1102055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ea typeface="Calibri"/>
                <a:cs typeface="Calibri"/>
              </a:rPr>
              <a:t>Syntax</a:t>
            </a:r>
          </a:p>
        </p:txBody>
      </p:sp>
      <p:pic>
        <p:nvPicPr>
          <p:cNvPr id="5" name="Picture 4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7DE5DB5F-3FC7-61E1-7EB4-60CDD8774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880" y="1417285"/>
            <a:ext cx="4219575" cy="523875"/>
          </a:xfrm>
          <a:prstGeom prst="rect">
            <a:avLst/>
          </a:prstGeom>
        </p:spPr>
      </p:pic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B8A54CF0-7814-B985-22F7-7316191BA7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26" y="1235605"/>
            <a:ext cx="6696075" cy="2524125"/>
          </a:xfrm>
          <a:prstGeom prst="rect">
            <a:avLst/>
          </a:prstGeom>
        </p:spPr>
      </p:pic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FB33E3-B5EE-D940-B13B-7600D0BFC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129" y="2496432"/>
            <a:ext cx="1743075" cy="962025"/>
          </a:xfrm>
          <a:prstGeom prst="rect">
            <a:avLst/>
          </a:prstGeom>
        </p:spPr>
      </p:pic>
      <p:pic>
        <p:nvPicPr>
          <p:cNvPr id="10" name="Picture 9" descr="A computer screen with white text and numbers&#10;&#10;AI-generated content may be incorrect.">
            <a:extLst>
              <a:ext uri="{FF2B5EF4-FFF2-40B4-BE49-F238E27FC236}">
                <a16:creationId xmlns:a16="http://schemas.microsoft.com/office/drawing/2014/main" id="{DBF2DF60-962B-AC82-698B-831C6DEE9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809" y="4188472"/>
            <a:ext cx="6211124" cy="2121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36A53C-F129-906C-10B7-FCE71A1C7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33" y="3851665"/>
            <a:ext cx="1476375" cy="333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1CEA46-7B2B-A563-C6C8-ADF58BB1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939" y="3854743"/>
            <a:ext cx="1476375" cy="371475"/>
          </a:xfrm>
          <a:prstGeom prst="rect">
            <a:avLst/>
          </a:prstGeom>
        </p:spPr>
      </p:pic>
      <p:pic>
        <p:nvPicPr>
          <p:cNvPr id="14" name="Picture 1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901D9D87-B745-3552-C3BB-ACBFB7454E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35069" y="4264907"/>
            <a:ext cx="1704975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31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FC50E-0AEB-4D22-783F-CDA56795C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2D8969-1938-DEE1-E7AE-3C0CBDC1B4E4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std::transform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EA705-2CD1-F5F5-801D-36CB015F26D2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11. std::transform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Applies a function to a range and stores results in another range.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modify elements based on a transformation (e.g., doubling values).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data transformation, such as scaling values or combining ranges.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Converting temperatures from Celsius to Fahrenheit.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746880E-C597-6384-9B65-6BDB9147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37" y="3547382"/>
            <a:ext cx="6029325" cy="2647950"/>
          </a:xfrm>
          <a:prstGeom prst="rect">
            <a:avLst/>
          </a:prstGeom>
        </p:spPr>
      </p:pic>
      <p:pic>
        <p:nvPicPr>
          <p:cNvPr id="5" name="Picture 4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2DDDD7A4-50AC-B56B-7310-206AC843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832" y="3563937"/>
            <a:ext cx="2305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1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B9367-758E-6944-21A0-53FF05302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B97785-AA51-E307-6FD9-5F7F5E101DFB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std::replace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7CAFC-7645-7FDA-EAD0-8F9121F825B0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12. std::replace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Replaces all occurrences of a value with another value.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update specific elements in a container.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data correction or standardization.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Replacing invalid sensor readings with a default value.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1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2F7C5847-8C88-917D-3153-616C2FCA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30" y="3545114"/>
            <a:ext cx="7058025" cy="2362200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0C87726-C7D8-A07A-CE23-DE47690BF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416" y="3542419"/>
            <a:ext cx="2524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Topics Covered Today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Key Learnings / Concepts Understood: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Tasks/Assignments Completed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Additional Learning Resources / Notes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Q&amp;A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Plan for Tomorrow</a:t>
            </a:r>
            <a:endParaRPr lang="en-US" sz="2000">
              <a:ea typeface="Calibri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154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D80ED-E2F0-C577-226E-75759D3DD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274FF7-321F-C281-0B52-8F9891E934EC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</a:t>
            </a:r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remove_if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9EA175-ADE7-68F8-D785-DD9E0CCF1557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13. std::</a:t>
            </a:r>
            <a:r>
              <a:rPr lang="en-US" sz="2000" b="1" err="1">
                <a:solidFill>
                  <a:srgbClr val="992E3A"/>
                </a:solidFill>
                <a:latin typeface="Times New Roman"/>
                <a:cs typeface="Times New Roman"/>
              </a:rPr>
              <a:t>remove_if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Moves elements satisfying a predicate to the end and returns an iterator to the new end.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logically remove elements based on a condition (used with erase for actual removal).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filtering out unwanted elements from a container.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Removing inactive users from a list.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A6231B92-3A79-9BD2-D900-7DFA80769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1" y="3503612"/>
            <a:ext cx="6524625" cy="2771775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2248E2-7FF1-82FF-76B9-88C6B9377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722" y="4143602"/>
            <a:ext cx="3143250" cy="657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A6E616-0CB0-C67E-C690-41F52F81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3720" y="3506333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5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E1C9F-4B6D-489D-C47F-F89CBB122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4ECB56-BB5F-8FE6-5EC8-6E7E997DD77B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std::reverse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7941B-8E75-9DE0-A451-1CDF793F71BC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14. std::reverse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Reverses the order of elements in a range.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reorder elements in reverse.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reversing sequences, such as logs or stacks.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Reversing a list of recent transactions for display.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94A218E-9D07-218A-5871-8F766240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9" y="3645354"/>
            <a:ext cx="5353050" cy="234315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68BCC-889A-8455-344D-5C3FE0DBD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722" y="3647672"/>
            <a:ext cx="19050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03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B618C-EEC8-E46A-A866-7BE78D7D6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46738A-87BE-186B-3938-7A1EA36F9976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std::partition</a:t>
            </a:r>
            <a:endParaRPr lang="en-US" sz="2800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E8D79-6479-F6AA-281E-0D8D74596FFD}"/>
              </a:ext>
            </a:extLst>
          </p:cNvPr>
          <p:cNvSpPr txBox="1"/>
          <p:nvPr/>
        </p:nvSpPr>
        <p:spPr>
          <a:xfrm>
            <a:off x="-3463" y="975014"/>
            <a:ext cx="11714018" cy="28931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15. std::partition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Reorders elements so that those satisfying a predicate come before those that do not.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Use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To group elements based on a condition.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grouping or filtering data without removing elements.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Separating passing and failing students based on grades.</a:t>
            </a:r>
          </a:p>
          <a:p>
            <a:pPr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2" name="Picture 1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E946CF84-14AB-1DA9-28D3-CD2FA1B1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16" y="3570514"/>
            <a:ext cx="6932839" cy="2737758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8E548C6-0397-BD19-818B-4DA00B7A3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805" y="3592966"/>
            <a:ext cx="273367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8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4602-BE9A-CF10-9A94-E99E5B4F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0F726-6820-0A4B-02D2-D1CB6A52072F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5A75-B3D1-D6B4-3F9E-41089755D47A}"/>
              </a:ext>
            </a:extLst>
          </p:cNvPr>
          <p:cNvSpPr txBox="1"/>
          <p:nvPr/>
        </p:nvSpPr>
        <p:spPr>
          <a:xfrm>
            <a:off x="213014" y="1070263"/>
            <a:ext cx="11843904" cy="56630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Understanding iterator behavior was crucial, especially when using algorithms like std::find, std::equal, and std::copy, where range boundaries matter a lot.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 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remove_if</a:t>
            </a:r>
            <a:r>
              <a:rPr lang="en-US" dirty="0">
                <a:latin typeface="Times New Roman"/>
                <a:ea typeface="+mn-lt"/>
                <a:cs typeface="+mn-lt"/>
              </a:rPr>
              <a:t> taught me that it doesn't erase elements — it just shifts them logically. Realized .erase() must be used to actually remove data.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Mistakenly using uninitialized containers with std::copy and std::fill led to runtime errors — learned to always ensure the destination has enough space or use std::</a:t>
            </a:r>
            <a:r>
              <a:rPr lang="en-US" err="1">
                <a:latin typeface="Times New Roman"/>
                <a:ea typeface="+mn-lt"/>
                <a:cs typeface="+mn-lt"/>
              </a:rPr>
              <a:t>back_inserter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Using lambda expressions in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count_if</a:t>
            </a:r>
            <a:r>
              <a:rPr lang="en-US" dirty="0">
                <a:latin typeface="Times New Roman"/>
                <a:ea typeface="+mn-lt"/>
                <a:cs typeface="+mn-lt"/>
              </a:rPr>
              <a:t>, and std::</a:t>
            </a:r>
            <a:r>
              <a:rPr lang="en-US" err="1">
                <a:latin typeface="Times New Roman"/>
                <a:ea typeface="+mn-lt"/>
                <a:cs typeface="+mn-lt"/>
              </a:rPr>
              <a:t>find_if</a:t>
            </a:r>
            <a:r>
              <a:rPr lang="en-US" dirty="0">
                <a:latin typeface="Times New Roman"/>
                <a:ea typeface="+mn-lt"/>
                <a:cs typeface="+mn-lt"/>
              </a:rPr>
              <a:t> helped apply complex conditions easily, but debugging logic inside lambdas required careful attention.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std::</a:t>
            </a:r>
            <a:r>
              <a:rPr lang="en-US" dirty="0" err="1">
                <a:latin typeface="Times New Roman"/>
                <a:ea typeface="+mn-lt"/>
                <a:cs typeface="+mn-lt"/>
              </a:rPr>
              <a:t>adjacent_find</a:t>
            </a:r>
            <a:r>
              <a:rPr lang="en-US" dirty="0">
                <a:latin typeface="Times New Roman"/>
                <a:ea typeface="+mn-lt"/>
                <a:cs typeface="+mn-lt"/>
              </a:rPr>
              <a:t> was new to me; using it helped detect logical patterns (like repeated sensor readings), which was useful in diagnostic tasks.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Mixing modifying and non-modifying algorithms in the same program taught me to be cautious — modifying data affects the outcome of later algorithms.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marL="0" lvl="1"/>
            <a:endParaRPr lang="en-US" b="1" dirty="0">
              <a:latin typeface="Times New Roman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63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3ED0-120D-3F43-8DA2-6FE0F5761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CDF3ED-3C40-41B7-7074-FC2736EC97A9}"/>
              </a:ext>
            </a:extLst>
          </p:cNvPr>
          <p:cNvSpPr txBox="1"/>
          <p:nvPr/>
        </p:nvSpPr>
        <p:spPr>
          <a:xfrm>
            <a:off x="-3463" y="117763"/>
            <a:ext cx="1148022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ea typeface="Calibri"/>
                <a:cs typeface="Times New Roman"/>
              </a:rPr>
              <a:t>Additional Learning Resources / Notes</a:t>
            </a:r>
          </a:p>
          <a:p>
            <a:endParaRPr lang="en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E6FF9-165A-E3DB-669D-7BB34A167862}"/>
              </a:ext>
            </a:extLst>
          </p:cNvPr>
          <p:cNvSpPr txBox="1"/>
          <p:nvPr/>
        </p:nvSpPr>
        <p:spPr>
          <a:xfrm>
            <a:off x="213014" y="1070263"/>
            <a:ext cx="11843904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Resources: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C++ Reference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cppreference.com</a:t>
            </a:r>
            <a:r>
              <a:rPr lang="en-US" dirty="0">
                <a:latin typeface="Times New Roman"/>
                <a:ea typeface="+mn-lt"/>
                <a:cs typeface="+mn-lt"/>
              </a:rPr>
              <a:t> for detailed algorithm documentation.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Book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“The C++ Standard Library” by Nicolai </a:t>
            </a:r>
            <a:r>
              <a:rPr lang="en-US" err="1">
                <a:latin typeface="Times New Roman"/>
                <a:ea typeface="+mn-lt"/>
                <a:cs typeface="+mn-lt"/>
              </a:rPr>
              <a:t>Josuttis</a:t>
            </a:r>
            <a:r>
              <a:rPr lang="en-US" dirty="0">
                <a:latin typeface="Times New Roman"/>
                <a:ea typeface="+mn-lt"/>
                <a:cs typeface="+mn-lt"/>
              </a:rPr>
              <a:t> for in-depth algorithm explanations.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Tutorials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CPlusPlus.com and </a:t>
            </a:r>
            <a:r>
              <a:rPr lang="en-US" err="1">
                <a:latin typeface="Times New Roman"/>
                <a:ea typeface="+mn-lt"/>
                <a:cs typeface="+mn-lt"/>
              </a:rPr>
              <a:t>GeeksforGeeks</a:t>
            </a:r>
            <a:r>
              <a:rPr lang="en-US" dirty="0">
                <a:latin typeface="Times New Roman"/>
                <a:ea typeface="+mn-lt"/>
                <a:cs typeface="+mn-lt"/>
              </a:rPr>
              <a:t> for practical examples.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Online Platforms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LeetCode</a:t>
            </a:r>
            <a:r>
              <a:rPr lang="en-US" dirty="0">
                <a:latin typeface="Times New Roman"/>
                <a:ea typeface="+mn-lt"/>
                <a:cs typeface="+mn-lt"/>
              </a:rPr>
              <a:t>, </a:t>
            </a:r>
            <a:r>
              <a:rPr lang="en-US" err="1">
                <a:latin typeface="Times New Roman"/>
                <a:ea typeface="+mn-lt"/>
                <a:cs typeface="+mn-lt"/>
              </a:rPr>
              <a:t>HackerRank</a:t>
            </a:r>
            <a:r>
              <a:rPr lang="en-US" dirty="0">
                <a:latin typeface="Times New Roman"/>
                <a:ea typeface="+mn-lt"/>
                <a:cs typeface="+mn-lt"/>
              </a:rPr>
              <a:t> for algorithm practice.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992E3A"/>
              </a:solidFill>
              <a:latin typeface="Times New Roman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Calibri"/>
                <a:cs typeface="Calibri"/>
              </a:rPr>
              <a:t>Notes: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Always check iterator validity after modifying containers.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const containers for non-modifying algorithms to ensure safety.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Combine algorithms (e.g., </a:t>
            </a:r>
            <a:r>
              <a:rPr lang="en-US" err="1">
                <a:latin typeface="Times New Roman"/>
                <a:ea typeface="+mn-lt"/>
                <a:cs typeface="+mn-lt"/>
              </a:rPr>
              <a:t>find_if</a:t>
            </a:r>
            <a:r>
              <a:rPr lang="en-US" dirty="0">
                <a:latin typeface="Times New Roman"/>
                <a:ea typeface="+mn-lt"/>
                <a:cs typeface="+mn-lt"/>
              </a:rPr>
              <a:t> with transform) for complex tasks.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Prefer standard algorithms over manual loops for readability and optimization.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pPr marL="0"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7800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024-C73E-6360-EE30-9A1560F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D666-18AD-A06A-DFFC-933BEC564D5D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29B8-E8A2-BD33-20F5-AE03115F0384}"/>
              </a:ext>
            </a:extLst>
          </p:cNvPr>
          <p:cNvSpPr txBox="1"/>
          <p:nvPr/>
        </p:nvSpPr>
        <p:spPr>
          <a:xfrm>
            <a:off x="91787" y="732558"/>
            <a:ext cx="11843904" cy="70173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latin typeface="Times New Roman"/>
                <a:ea typeface="+mn-lt"/>
                <a:cs typeface="+mn-lt"/>
              </a:rPr>
              <a:t>Q1:</a:t>
            </a:r>
            <a:r>
              <a:rPr lang="en-US" b="1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dirty="0"/>
              <a:t>Q: What’s the difference between </a:t>
            </a:r>
            <a:r>
              <a:rPr lang="en-US" dirty="0">
                <a:latin typeface="Consolas"/>
                <a:ea typeface="+mn-lt"/>
                <a:cs typeface="+mn-lt"/>
              </a:rPr>
              <a:t>std::count</a:t>
            </a:r>
            <a:r>
              <a:rPr lang="en-US" dirty="0"/>
              <a:t> and </a:t>
            </a:r>
            <a:r>
              <a:rPr lang="en-US" dirty="0">
                <a:latin typeface="Consolas"/>
                <a:ea typeface="+mn-lt"/>
                <a:cs typeface="+mn-lt"/>
              </a:rPr>
              <a:t>std::</a:t>
            </a:r>
            <a:r>
              <a:rPr lang="en-US" dirty="0" err="1">
                <a:latin typeface="Consolas"/>
                <a:ea typeface="+mn-lt"/>
                <a:cs typeface="+mn-lt"/>
              </a:rPr>
              <a:t>count_if</a:t>
            </a:r>
            <a:r>
              <a:rPr lang="en-US" dirty="0"/>
              <a:t>?</a:t>
            </a:r>
          </a:p>
          <a:p>
            <a:pPr algn="just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std::count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looks for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exact value matches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(e.g., count how many times 100 appears).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std::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count_if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uses a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predicate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to count elements based on a condition (e.g., count how many are &gt; 100).</a:t>
            </a:r>
            <a:endParaRPr lang="en-US" dirty="0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endParaRPr lang="en-US" dirty="0"/>
          </a:p>
          <a:p>
            <a:pPr algn="just"/>
            <a:r>
              <a:rPr lang="en-US" dirty="0"/>
              <a:t>Q2: How is </a:t>
            </a:r>
            <a:r>
              <a:rPr lang="en-US" dirty="0">
                <a:latin typeface="Consolas"/>
                <a:ea typeface="+mn-lt"/>
                <a:cs typeface="+mn-lt"/>
              </a:rPr>
              <a:t>std::equal</a:t>
            </a:r>
            <a:r>
              <a:rPr lang="en-US" dirty="0"/>
              <a:t> useful in comparing containers?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std::equal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checks if two containers have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identical elements in the same order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Useful for verifying results (e.g., checking if sorted output matches expected output).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Can also use a custom comparator for approximate or special comparisons.</a:t>
            </a:r>
            <a:endParaRPr lang="en-US" dirty="0">
              <a:ea typeface="+mn-lt"/>
              <a:cs typeface="+mn-lt"/>
            </a:endParaRPr>
          </a:p>
          <a:p>
            <a:pPr algn="just"/>
            <a:r>
              <a:rPr lang="en-US" dirty="0"/>
              <a:t>Q3: When should I use </a:t>
            </a:r>
            <a:r>
              <a:rPr lang="en-US" dirty="0">
                <a:latin typeface="Consolas"/>
                <a:ea typeface="+mn-lt"/>
                <a:cs typeface="+mn-lt"/>
              </a:rPr>
              <a:t>std::transform</a:t>
            </a:r>
            <a:r>
              <a:rPr lang="en-US" dirty="0"/>
              <a:t> instead of a loop?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</a:t>
            </a:r>
            <a:r>
              <a:rPr lang="en-US" dirty="0">
                <a:latin typeface="Consolas"/>
                <a:ea typeface="+mn-lt"/>
                <a:cs typeface="+mn-lt"/>
              </a:rPr>
              <a:t>std::transform</a:t>
            </a:r>
            <a:r>
              <a:rPr lang="en-US" dirty="0">
                <a:ea typeface="+mn-lt"/>
                <a:cs typeface="+mn-lt"/>
              </a:rPr>
              <a:t> to apply a function to each element and </a:t>
            </a:r>
            <a:r>
              <a:rPr lang="en-US" b="1" dirty="0">
                <a:ea typeface="+mn-lt"/>
                <a:cs typeface="+mn-lt"/>
              </a:rPr>
              <a:t>store results in another container</a:t>
            </a:r>
            <a:r>
              <a:rPr lang="en-US" dirty="0">
                <a:ea typeface="+mn-lt"/>
                <a:cs typeface="+mn-lt"/>
              </a:rPr>
              <a:t> (e.g., squaring every number).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It improves readability and reduces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boilerplate </a:t>
            </a:r>
            <a:r>
              <a:rPr lang="en-US" dirty="0">
                <a:ea typeface="+mn-lt"/>
                <a:cs typeface="+mn-lt"/>
              </a:rPr>
              <a:t>compared to manual loops.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Q4: What’s the purpose of </a:t>
            </a:r>
            <a:r>
              <a:rPr lang="en-US" dirty="0">
                <a:latin typeface="Consolas"/>
                <a:ea typeface="+mn-lt"/>
                <a:cs typeface="+mn-lt"/>
              </a:rPr>
              <a:t>std::generate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  <a:p>
            <a:pPr algn="just"/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A:</a:t>
            </a: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Consolas"/>
                <a:ea typeface="+mn-lt"/>
                <a:cs typeface="+mn-lt"/>
              </a:rPr>
              <a:t>std::generate</a:t>
            </a:r>
            <a:r>
              <a:rPr lang="en-US" dirty="0">
                <a:ea typeface="+mn-lt"/>
                <a:cs typeface="+mn-lt"/>
              </a:rPr>
              <a:t> fills a range by </a:t>
            </a:r>
            <a:r>
              <a:rPr lang="en-US" b="1" dirty="0">
                <a:ea typeface="+mn-lt"/>
                <a:cs typeface="+mn-lt"/>
              </a:rPr>
              <a:t>calling a function repeatedly</a:t>
            </a:r>
            <a:r>
              <a:rPr lang="en-US" dirty="0">
                <a:ea typeface="+mn-lt"/>
                <a:cs typeface="+mn-lt"/>
              </a:rPr>
              <a:t>, often used for generating random or sequential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values (e.g., filling a vector with random numbers).</a:t>
            </a:r>
          </a:p>
          <a:p>
            <a:pPr algn="just"/>
            <a:br>
              <a:rPr lang="en-US" dirty="0"/>
            </a:br>
            <a:endParaRPr lang="en-US" dirty="0"/>
          </a:p>
          <a:p>
            <a:pPr algn="just"/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55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3C238-58D7-F614-A3B3-F7D2DB20685C}"/>
              </a:ext>
            </a:extLst>
          </p:cNvPr>
          <p:cNvSpPr txBox="1"/>
          <p:nvPr/>
        </p:nvSpPr>
        <p:spPr>
          <a:xfrm>
            <a:off x="100789" y="934834"/>
            <a:ext cx="11994077" cy="52691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Non-Modifying Algorithms:</a:t>
            </a: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IN" sz="2000" err="1">
                <a:latin typeface="Times New Roman"/>
                <a:ea typeface="+mn-lt"/>
                <a:cs typeface="+mn-lt"/>
              </a:rPr>
              <a:t>for_each</a:t>
            </a:r>
            <a:endParaRPr lang="en-US" err="1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std::find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IN" sz="2000" err="1">
                <a:latin typeface="Times New Roman"/>
                <a:ea typeface="+mn-lt"/>
                <a:cs typeface="+mn-lt"/>
              </a:rPr>
              <a:t>find_if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IN" sz="2000" err="1">
                <a:latin typeface="Times New Roman"/>
                <a:ea typeface="+mn-lt"/>
                <a:cs typeface="+mn-lt"/>
              </a:rPr>
              <a:t>adjacent_find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std::count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</a:t>
            </a:r>
            <a:r>
              <a:rPr lang="en-IN" sz="2000" err="1">
                <a:latin typeface="Times New Roman"/>
                <a:ea typeface="+mn-lt"/>
                <a:cs typeface="+mn-lt"/>
              </a:rPr>
              <a:t>count_if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std::equal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IN" sz="20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4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08E70-D138-E399-6000-7E66CDFD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4A6-6932-AF46-63F5-0EEC52243A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E20A1A-83B2-41A1-A008-B84252D68CFD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A31DD1-82AD-AC71-A443-8AC59922AAAB}"/>
              </a:ext>
            </a:extLst>
          </p:cNvPr>
          <p:cNvSpPr txBox="1"/>
          <p:nvPr/>
        </p:nvSpPr>
        <p:spPr>
          <a:xfrm>
            <a:off x="100789" y="882879"/>
            <a:ext cx="11994077" cy="58847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Modifying Algorithms:</a:t>
            </a: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std::copy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std::fill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std::generate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std::transform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std::replace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</a:t>
            </a:r>
            <a:r>
              <a:rPr lang="en-IN" sz="2000" err="1">
                <a:latin typeface="Times New Roman"/>
                <a:ea typeface="+mn-lt"/>
                <a:cs typeface="Times New Roman"/>
              </a:rPr>
              <a:t>remove_if</a:t>
            </a:r>
            <a:endParaRPr lang="en-IN" sz="2000">
              <a:latin typeface="Times New Roman"/>
              <a:ea typeface="+mn-lt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std::reverse </a:t>
            </a:r>
            <a:endParaRPr lang="en-IN">
              <a:latin typeface="Times New Roman"/>
              <a:ea typeface="+mn-lt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IN" sz="2000" dirty="0">
                <a:latin typeface="Times New Roman"/>
                <a:ea typeface="+mn-lt"/>
                <a:cs typeface="Times New Roman"/>
              </a:rPr>
              <a:t>std::partition</a:t>
            </a:r>
            <a:endParaRPr lang="en-IN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3009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1B5B-C299-88D4-29C7-F5205DD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1DCA-D6D4-3638-74D6-01FAAAAE4CCC}"/>
              </a:ext>
            </a:extLst>
          </p:cNvPr>
          <p:cNvSpPr txBox="1"/>
          <p:nvPr/>
        </p:nvSpPr>
        <p:spPr>
          <a:xfrm>
            <a:off x="-3463" y="117763"/>
            <a:ext cx="579985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>
                <a:solidFill>
                  <a:srgbClr val="A71F38"/>
                </a:solidFill>
                <a:latin typeface="Times New Roman"/>
              </a:rPr>
              <a:t>Key Learnings/Concepts Understood</a:t>
            </a:r>
            <a:endParaRPr lang="en-IN" sz="2800">
              <a:solidFill>
                <a:srgbClr val="000000"/>
              </a:solidFill>
              <a:latin typeface="Times New Roman"/>
            </a:endParaRPr>
          </a:p>
          <a:p>
            <a:endParaRPr lang="en-IN" sz="2400" b="1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935D-9ECE-9641-B951-6E7225D77AAA}"/>
              </a:ext>
            </a:extLst>
          </p:cNvPr>
          <p:cNvSpPr txBox="1"/>
          <p:nvPr/>
        </p:nvSpPr>
        <p:spPr>
          <a:xfrm>
            <a:off x="213014" y="1009650"/>
            <a:ext cx="6509903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Non-Modifying Algorithms  </a:t>
            </a:r>
            <a:r>
              <a:rPr lang="en-US" dirty="0">
                <a:latin typeface="Times New Roman"/>
                <a:cs typeface="Times New Roman"/>
              </a:rPr>
              <a:t>Definition, Purpose and Example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ea typeface="Calibri"/>
                <a:cs typeface="Times New Roman"/>
              </a:rPr>
              <a:t>Modifying Algorithms Definition, Purpose and Example</a:t>
            </a:r>
          </a:p>
        </p:txBody>
      </p:sp>
    </p:spTree>
    <p:extLst>
      <p:ext uri="{BB962C8B-B14F-4D97-AF65-F5344CB8AC3E}">
        <p14:creationId xmlns:p14="http://schemas.microsoft.com/office/powerpoint/2010/main" val="125294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7D22-04E5-54CA-3D89-9A36DD6E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F55B-B292-0338-6236-36C92B3F243F}"/>
              </a:ext>
            </a:extLst>
          </p:cNvPr>
          <p:cNvSpPr txBox="1"/>
          <p:nvPr/>
        </p:nvSpPr>
        <p:spPr>
          <a:xfrm>
            <a:off x="-3463" y="117763"/>
            <a:ext cx="773949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Calibri"/>
                <a:cs typeface="Times New Roman"/>
              </a:rPr>
              <a:t>Non-Modifying Vs Modifying Algorithms</a:t>
            </a:r>
          </a:p>
          <a:p>
            <a:endParaRPr lang="en-US" sz="2800" b="1">
              <a:solidFill>
                <a:srgbClr val="992E3A"/>
              </a:solidFill>
              <a:latin typeface="Times New Roman"/>
              <a:cs typeface="Times New Roman"/>
            </a:endParaRPr>
          </a:p>
          <a:p>
            <a:endParaRPr lang="en" sz="2800" b="1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EEDE-50FC-0521-1FCE-2D1C1402784A}"/>
              </a:ext>
            </a:extLst>
          </p:cNvPr>
          <p:cNvSpPr txBox="1"/>
          <p:nvPr/>
        </p:nvSpPr>
        <p:spPr>
          <a:xfrm>
            <a:off x="213014" y="1070263"/>
            <a:ext cx="1184390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Non-Modifying Algorithms: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Non-modifying algorithms operate on containers like vectors and arrays without changing their contents; they are primarily used for inspecting, searching, or counting elements efficiently.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Examples: std::</a:t>
            </a:r>
            <a:r>
              <a:rPr lang="en-US" err="1">
                <a:latin typeface="Times New Roman"/>
                <a:ea typeface="+mn-lt"/>
                <a:cs typeface="+mn-lt"/>
              </a:rPr>
              <a:t>for_each</a:t>
            </a:r>
            <a:r>
              <a:rPr lang="en-US" dirty="0">
                <a:latin typeface="Times New Roman"/>
                <a:ea typeface="+mn-lt"/>
                <a:cs typeface="+mn-lt"/>
              </a:rPr>
              <a:t>, std::find, std::</a:t>
            </a:r>
            <a:r>
              <a:rPr lang="en-US" err="1">
                <a:latin typeface="Times New Roman"/>
                <a:ea typeface="+mn-lt"/>
                <a:cs typeface="+mn-lt"/>
              </a:rPr>
              <a:t>find_if</a:t>
            </a:r>
            <a:r>
              <a:rPr lang="en-US" dirty="0">
                <a:latin typeface="Times New Roman"/>
                <a:ea typeface="+mn-lt"/>
                <a:cs typeface="+mn-lt"/>
              </a:rPr>
              <a:t>, std::</a:t>
            </a:r>
            <a:r>
              <a:rPr lang="en-US" err="1">
                <a:latin typeface="Times New Roman"/>
                <a:ea typeface="+mn-lt"/>
                <a:cs typeface="+mn-lt"/>
              </a:rPr>
              <a:t>adjacent_find</a:t>
            </a:r>
            <a:r>
              <a:rPr lang="en-US" dirty="0">
                <a:latin typeface="Times New Roman"/>
                <a:ea typeface="+mn-lt"/>
                <a:cs typeface="+mn-lt"/>
              </a:rPr>
              <a:t>, std::count, std::</a:t>
            </a:r>
            <a:r>
              <a:rPr lang="en-US" err="1">
                <a:latin typeface="Times New Roman"/>
                <a:ea typeface="+mn-lt"/>
                <a:cs typeface="+mn-lt"/>
              </a:rPr>
              <a:t>count_if</a:t>
            </a:r>
            <a:r>
              <a:rPr lang="en-US" dirty="0">
                <a:latin typeface="Times New Roman"/>
                <a:ea typeface="+mn-lt"/>
                <a:cs typeface="+mn-lt"/>
              </a:rPr>
              <a:t>, std::equal.</a:t>
            </a: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Modifying Algorithms:</a:t>
            </a:r>
            <a:endParaRPr lang="en-US" sz="20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Modifying algorithms actively change the contents of containers by altering elements, reordering them, or removing/adding elements to update or transform the data.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Examples: std::copy, std::fill, std::generate, std::transform, std::replace, std::</a:t>
            </a:r>
            <a:r>
              <a:rPr lang="en-US" err="1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remove_if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, std::reverse, std::partition.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148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212AC8-BB09-0B7C-6DD9-6ECFE05E6536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</a:t>
            </a:r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for_each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7909A5-7F6E-BBF7-C0DC-63479A951566}"/>
              </a:ext>
            </a:extLst>
          </p:cNvPr>
          <p:cNvSpPr txBox="1"/>
          <p:nvPr/>
        </p:nvSpPr>
        <p:spPr>
          <a:xfrm>
            <a:off x="-3463" y="975014"/>
            <a:ext cx="11714018" cy="1977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1. std::</a:t>
            </a:r>
            <a:r>
              <a:rPr lang="en-US" sz="2000" b="1" err="1">
                <a:solidFill>
                  <a:srgbClr val="992E3A"/>
                </a:solidFill>
                <a:latin typeface="Times New Roman"/>
                <a:cs typeface="Times New Roman"/>
              </a:rPr>
              <a:t>for_each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Applies a function to each element in a range [first, last).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for read-only operations like printing elements, computing statistics, or applying a side-effect operation.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Logging user activities in a system.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5A81DB7-BD4F-8117-088F-7C1D9CCA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94" y="3518127"/>
            <a:ext cx="3667125" cy="2633890"/>
          </a:xfrm>
          <a:prstGeom prst="rect">
            <a:avLst/>
          </a:prstGeom>
        </p:spPr>
      </p:pic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6232183-1B3B-E35D-4A6F-C4405BF8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628" y="4101647"/>
            <a:ext cx="4419600" cy="1466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34FA1-5015-B46C-222F-03E984C22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434" y="3515405"/>
            <a:ext cx="147637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AD25-39FE-B08C-04A8-4C39EE59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6E835C-4219-D6CF-2B04-2D336C22D9F6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std::find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89C44-9B83-4171-6F70-ADE715A8FFF2}"/>
              </a:ext>
            </a:extLst>
          </p:cNvPr>
          <p:cNvSpPr txBox="1"/>
          <p:nvPr/>
        </p:nvSpPr>
        <p:spPr>
          <a:xfrm>
            <a:off x="-3463" y="975014"/>
            <a:ext cx="11714018" cy="1977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2. std::find</a:t>
            </a:r>
            <a:endParaRPr lang="en-US" sz="2000" b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Searches for the first occurrence of a value in a range.</a:t>
            </a:r>
            <a:endParaRPr lang="en-US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Ideal for searching for a known value in a collection.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Checking if a user ID exists in a list of registered users.</a:t>
            </a: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BED004F-FF9F-28A8-A761-416690878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93" y="3113541"/>
            <a:ext cx="3771900" cy="2771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4CA25D-A7BF-DB61-E0D6-CD4B79C74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48" y="3116262"/>
            <a:ext cx="1476375" cy="37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24D4FA-C071-28E4-FD31-9126B8B73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59" y="3555093"/>
            <a:ext cx="36290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34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AB821-A1DC-CCC3-DD44-8545D409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32F202-7157-5401-E3BC-55BF8B51218C}"/>
              </a:ext>
            </a:extLst>
          </p:cNvPr>
          <p:cNvSpPr txBox="1"/>
          <p:nvPr/>
        </p:nvSpPr>
        <p:spPr>
          <a:xfrm>
            <a:off x="-3464" y="126423"/>
            <a:ext cx="522835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std::</a:t>
            </a:r>
            <a:r>
              <a:rPr lang="en-US" sz="28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find_if</a:t>
            </a:r>
            <a:endParaRPr lang="en-US" sz="28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7E314-28A3-0F43-E069-CD0CBB970B7F}"/>
              </a:ext>
            </a:extLst>
          </p:cNvPr>
          <p:cNvSpPr txBox="1"/>
          <p:nvPr/>
        </p:nvSpPr>
        <p:spPr>
          <a:xfrm>
            <a:off x="-3463" y="975014"/>
            <a:ext cx="11714018" cy="1977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3. std::</a:t>
            </a:r>
            <a:r>
              <a:rPr lang="en-US" sz="2000" b="1" dirty="0" err="1">
                <a:solidFill>
                  <a:srgbClr val="992E3A"/>
                </a:solidFill>
                <a:latin typeface="Times New Roman"/>
                <a:cs typeface="Times New Roman"/>
              </a:rPr>
              <a:t>find_if</a:t>
            </a:r>
            <a:endParaRPr lang="en-US" sz="2000" b="1" dirty="0" err="1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Searches for the first element satisfying a predicate (condition).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Use Case: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Useful when searching based on complex criteria, like finding an element that meets a threshold.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Real-World Example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Finding the first employee with a salary above a certain threshold.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479F961-832B-F763-D6E4-E7A3B51B1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6" y="3103562"/>
            <a:ext cx="4171950" cy="299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732EF-18DE-8DC1-B01D-175F9569D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648" y="3116262"/>
            <a:ext cx="1476375" cy="371475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D2F2D2E-83E4-AFE7-A5F5-9DF8D4D8E0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349" y="3602491"/>
            <a:ext cx="35718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31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1519</cp:revision>
  <dcterms:created xsi:type="dcterms:W3CDTF">2018-04-13T08:56:00Z</dcterms:created>
  <dcterms:modified xsi:type="dcterms:W3CDTF">2025-06-11T14:21:43Z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