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3"/>
  </p:notesMasterIdLst>
  <p:sldIdLst>
    <p:sldId id="260" r:id="rId6"/>
    <p:sldId id="719" r:id="rId7"/>
    <p:sldId id="720" r:id="rId8"/>
    <p:sldId id="721" r:id="rId9"/>
    <p:sldId id="722" r:id="rId10"/>
    <p:sldId id="738" r:id="rId11"/>
    <p:sldId id="739" r:id="rId12"/>
    <p:sldId id="736" r:id="rId13"/>
    <p:sldId id="737" r:id="rId14"/>
    <p:sldId id="730" r:id="rId15"/>
    <p:sldId id="740" r:id="rId16"/>
    <p:sldId id="741" r:id="rId17"/>
    <p:sldId id="731" r:id="rId18"/>
    <p:sldId id="732" r:id="rId19"/>
    <p:sldId id="733" r:id="rId20"/>
    <p:sldId id="734" r:id="rId21"/>
    <p:sldId id="71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4E2DA-448B-8C9C-9FCF-B1842ADC0FC6}" v="349" dt="2025-06-03T10:18:42.481"/>
    <p1510:client id="{C43F9A48-E31F-E8DD-14F4-FF56167ABF96}" v="362" dt="2025-06-03T13:47:27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6/3/2025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6/3/2025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ainers-cpp-stl/" TargetMode="Externa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sym typeface="Fira Sans Condensed SemiBold"/>
              </a:rPr>
              <a:t>T1911</a:t>
            </a:r>
            <a:endParaRPr lang="en-US" dirty="0">
              <a:sym typeface="Fira Sans Condensed SemiBold"/>
            </a:endParaRP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LIST</a:t>
            </a:r>
            <a:endParaRPr lang="en-US" sz="6000" dirty="0">
              <a:solidFill>
                <a:srgbClr val="676767"/>
              </a:solidFill>
              <a:latin typeface="Fira Sans Condensed SemiBold"/>
              <a:ea typeface="Fira Sans Condensed SemiBold"/>
              <a:cs typeface="Fira Sans Condensed SemiBold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03/06/2025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720197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Null pointer errors occur when accessing head or next without checking for NULL.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Forgetting to update both next and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prev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pointers in doubly linked lists breaks the links.</a:t>
            </a:r>
            <a:endParaRPr lang="en-US" sz="2000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Circular linked lists can cause infinite loops if traversal lacks proper stopping conditions.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Memory leaks happen when dynamically allocated nodes are not deleted after removal.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Traversal mistakes like wrong loop conditions can cause skipping nodes or endless loops.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Inserting or deleting nodes at the head or tail often leads to pointer update bugs.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Reverse traversal in doubly linked lists fails if </a:t>
            </a:r>
            <a:r>
              <a:rPr lang="en-US" sz="2000" err="1">
                <a:latin typeface="Times New Roman"/>
                <a:ea typeface="+mn-lt"/>
                <a:cs typeface="+mn-lt"/>
              </a:rPr>
              <a:t>prev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pointers aren’t correctly maintained.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Segmentation faults arise from dereferencing uninitialized or deleted pointers.</a:t>
            </a:r>
          </a:p>
          <a:p>
            <a:pPr algn="just">
              <a:buFont typeface="Arial"/>
              <a:buChar char="•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sz="2000" dirty="0">
                <a:latin typeface="Times New Roman"/>
                <a:ea typeface="+mn-lt"/>
                <a:cs typeface="+mn-lt"/>
              </a:rPr>
              <a:t>Dangling pointers cause crashes when accessing nodes that were already deleted.</a:t>
            </a:r>
            <a:endParaRPr lang="en-US" sz="2000">
              <a:latin typeface="Times New Roman"/>
              <a:cs typeface="Times New Roman"/>
            </a:endParaRPr>
          </a:p>
          <a:p>
            <a:pPr algn="just"/>
            <a:endParaRPr lang="en-US" sz="2000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5BCAA-D313-51A9-9168-36517063D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D421ACB-F274-02FC-ADA3-4957667F0CA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89192B-9C94-2E0A-71D6-52C3F32800E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B1D187C8-4DD5-FCAE-E82D-5AC4465A3FAF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Tasks/Assignments Completed</a:t>
            </a: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9ED0E0E2-C41A-1A54-19AB-E2AD7E6B274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A5FD2C1F-882C-9DC2-6F6A-74B6E63AD77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4DEE1E97-B397-A93E-4EFE-8C8E01E6B74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AD4FC0F3-2CB6-575E-9D1D-CFF7DAC8CE97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A1F487B4-456A-579D-1E12-00EBE85A0AFF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DA873B80-274F-C6F3-3B97-C415834EBCBD}"/>
              </a:ext>
            </a:extLst>
          </p:cNvPr>
          <p:cNvSpPr txBox="1"/>
          <p:nvPr/>
        </p:nvSpPr>
        <p:spPr>
          <a:xfrm>
            <a:off x="383474" y="883969"/>
            <a:ext cx="11275125" cy="120032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11" name="Picture 10" descr="A computer screen shot of code&#10;&#10;AI-generated content may be incorrect.">
            <a:extLst>
              <a:ext uri="{FF2B5EF4-FFF2-40B4-BE49-F238E27FC236}">
                <a16:creationId xmlns:a16="http://schemas.microsoft.com/office/drawing/2014/main" id="{28AD2CA6-9D7B-C57F-3BD6-E373E8B37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1" y="1021669"/>
            <a:ext cx="5332185" cy="5358947"/>
          </a:xfrm>
          <a:prstGeom prst="rect">
            <a:avLst/>
          </a:prstGeom>
        </p:spPr>
      </p:pic>
      <p:pic>
        <p:nvPicPr>
          <p:cNvPr id="12" name="Picture 11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1157E15-B2C8-31CB-F08D-8080F1B33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159" y="1025071"/>
            <a:ext cx="4969823" cy="497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81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B81DA-F8FC-E7BB-FACB-D6046057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8840CCD-77C0-2E07-4915-E1D1F8AB1664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759B75E-0F90-1E73-A67A-C99546CE64D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7AEA85F8-5144-FB17-63B3-D7BEFD740CAD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Tasks/Assignments Completed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7FEC78A1-8755-0DE5-5D1F-FE237F281B7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BBDCFA3-5ABC-E497-0432-ABE8DD2E862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C3360B8-989C-DE87-A227-707A439F32D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0555D82-76AC-D0F4-CA63-866F83ECC95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78AE488F-E60D-6FB3-1323-33446F42A878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pic>
        <p:nvPicPr>
          <p:cNvPr id="11" name="Picture 10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FFC5998-21FA-73EE-F091-76DFB817E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2325" y="1423307"/>
            <a:ext cx="3152775" cy="27051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0181902-DCC1-9C7C-582A-CF0DD91D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1903" y="1063231"/>
            <a:ext cx="1457325" cy="361950"/>
          </a:xfrm>
          <a:prstGeom prst="rect">
            <a:avLst/>
          </a:prstGeom>
        </p:spPr>
      </p:pic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5C9B693-2BA5-3E91-E1DC-BF4E07AA3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75" y="1058636"/>
            <a:ext cx="58864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738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CPP Reference — Comprehensive and official C++ documentation.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cplusplus.com — Beginner-friendly tutorials and examples for STL algorithms.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+mn-lt"/>
                <a:hlinkClick r:id="rId2"/>
              </a:rPr>
              <a:t>Containers in C++ STL | GeeksforGeeks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YouTube tutorials — Search for C++ STL algorithms and sorting tutorials.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Practice coding problems on platforms like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Codechef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Experiment with custom comparators to learn more about flexible sorting.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0054" y="766701"/>
            <a:ext cx="11324636" cy="84910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Times New Roman"/>
                <a:ea typeface="+mn-lt"/>
                <a:cs typeface="+mn-lt"/>
              </a:rPr>
              <a:t>Q1: What is the head of a linked list?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The head is the first node in a linked list and acts as the entry point to access all nodes.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Q2: What happens if the head is NULL?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means the linked list is empty and has no nodes.</a:t>
            </a: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Q3: How do you delete a node from a linked list?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Update the pointer of the previous node to skip the node to be deleted, then delete it using delete.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Q4: What is a null pointer in a linked list?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A pointer that doesn’t point to any node; it marks the end of a non-circular list.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Q5: Can we traverse a singly linked list backward?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No, backward traversal is only possible in a doubly linked list.</a:t>
            </a:r>
            <a:endParaRPr lang="en-US" sz="2000">
              <a:latin typeface="Times New Roman"/>
              <a:cs typeface="Times New Roman"/>
            </a:endParaRP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r>
              <a:rPr lang="en-US" sz="2000" dirty="0">
                <a:latin typeface="Times New Roman"/>
                <a:ea typeface="+mn-lt"/>
                <a:cs typeface="+mn-lt"/>
              </a:rPr>
              <a:t>Q6: What is the time complexity of inserting a node at the beginning?</a:t>
            </a:r>
            <a:br>
              <a:rPr lang="en-US" sz="2000" dirty="0">
                <a:latin typeface="Times New Roman"/>
                <a:ea typeface="+mn-lt"/>
                <a:cs typeface="+mn-lt"/>
              </a:rPr>
            </a:br>
            <a:r>
              <a:rPr lang="en-US" sz="2000" dirty="0">
                <a:latin typeface="Times New Roman"/>
                <a:ea typeface="+mn-lt"/>
                <a:cs typeface="+mn-lt"/>
              </a:rPr>
              <a:t> A: It is O(1) because no traversal is needed—just update the head pointer.</a:t>
            </a:r>
          </a:p>
          <a:p>
            <a:endParaRPr lang="en-US" sz="2000" dirty="0">
              <a:latin typeface="Times New Roman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364356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Vector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Deque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List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Queue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Priority Queue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Stack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Methods and Iterators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5859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Understanding the concept of a list as a dynamic data structure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Learning about singly linked lists for sequential data storage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Exploring doubly linked lists for bidirectional traversal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Studying circular linked lists where the last node links back to the first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Knowing the advantages of each list type in different scenarios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Implementing insertion, deletion, and traversal operations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Comparing lists with other container types like arrays and vectors</a:t>
            </a: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Applying lists in real-world problems for efficient data management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1. Singly Linked List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2. Doubly Linked List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3. Circular Linked List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/>
                <a:cs typeface="Times New Roman"/>
              </a:rPr>
              <a:t>4. STL std::list (Standard Template Library List)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sz="2000" u="sng">
              <a:latin typeface="Times New Roman"/>
              <a:ea typeface="+mn-lt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761747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Understanding Linked Lists – Structure and memory representation of lists.</a:t>
            </a: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Singly Linked List – Nodes connected in one direction (next pointer).</a:t>
            </a:r>
            <a:endParaRPr lang="en-US">
              <a:latin typeface="Times New Roman"/>
              <a:ea typeface="Calibri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Doubly Linked List – Nodes connected in both directions (next and </a:t>
            </a:r>
            <a:r>
              <a:rPr lang="en-US" err="1">
                <a:latin typeface="Times New Roman"/>
                <a:ea typeface="+mn-lt"/>
                <a:cs typeface="+mn-lt"/>
              </a:rPr>
              <a:t>prev</a:t>
            </a:r>
            <a:r>
              <a:rPr lang="en-US" dirty="0">
                <a:latin typeface="Times New Roman"/>
                <a:ea typeface="+mn-lt"/>
                <a:cs typeface="+mn-lt"/>
              </a:rPr>
              <a:t> pointers).</a:t>
            </a:r>
            <a:endParaRPr lang="en-US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Circular Linked List – Last node points back to the first node.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List Operations – Insertion, deletion, traversal (forward and backward).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Memory Management – Dynamic memory usage with new and pointer manipulation.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List Implementation in C++ – Creating custom list classes/structs.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Error Handling in Lists – Handling null pointers and edge conditions.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Use Cases – Applying lists in real-world examples like managing vehicle records.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1E14D-98CB-43FC-69C8-7D9CB5284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A0046B70-6E52-1383-6303-178E19E43A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7E5FFE4-A5CB-A369-2B14-3D4BB0B3A8D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AE616263-2A56-69D0-F893-744BE71F32B9}"/>
              </a:ext>
            </a:extLst>
          </p:cNvPr>
          <p:cNvSpPr txBox="1"/>
          <p:nvPr/>
        </p:nvSpPr>
        <p:spPr>
          <a:xfrm>
            <a:off x="425215" y="1046104"/>
            <a:ext cx="11341570" cy="98488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1. Singly Linked List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sz="2000" b="1" dirty="0">
                <a:latin typeface="Times New Roman"/>
                <a:ea typeface="+mn-lt"/>
                <a:cs typeface="+mn-lt"/>
              </a:rPr>
              <a:t>Singly Linked List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– Each node points only to the next node, allowing one-way traversal.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D5F4B42F-7B5B-1DF9-7F00-AB881BE3B70A}"/>
              </a:ext>
            </a:extLst>
          </p:cNvPr>
          <p:cNvSpPr txBox="1"/>
          <p:nvPr/>
        </p:nvSpPr>
        <p:spPr>
          <a:xfrm>
            <a:off x="-3463" y="187036"/>
            <a:ext cx="101726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1. Singly Linked List</a:t>
            </a:r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8F4935-9025-400A-D978-C44DF0DA7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4858" y="2002186"/>
            <a:ext cx="1457325" cy="361950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165D5A-3E36-D0CD-4F70-A9B64A08B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9" y="2032000"/>
            <a:ext cx="5429609" cy="4435929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1CE2008-35D5-D0DF-97A0-5BF981FB7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5314" y="2363561"/>
            <a:ext cx="2590800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36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409C-7808-64DF-8DA1-285C92B1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E09D74-D882-2F1D-BC4B-BF7448A923B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C1E68-BEA6-5897-951F-5089BD34A43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8F9E4C29-0A2A-B20E-5361-36C32E8B0A9E}"/>
              </a:ext>
            </a:extLst>
          </p:cNvPr>
          <p:cNvSpPr txBox="1"/>
          <p:nvPr/>
        </p:nvSpPr>
        <p:spPr>
          <a:xfrm>
            <a:off x="425215" y="1046104"/>
            <a:ext cx="11341570" cy="560153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2. Doubly Linked List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sz="2000" dirty="0">
                <a:latin typeface="Times New Roman"/>
                <a:ea typeface="+mn-lt"/>
                <a:cs typeface="Times New Roman"/>
              </a:rPr>
              <a:t>Doubly Linked List – Each node has pointers to both the next and previous nodes, allowing traversal in both forward and backward directions.</a:t>
            </a: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2488662-724F-4BBA-07B2-665AB5A769DC}"/>
              </a:ext>
            </a:extLst>
          </p:cNvPr>
          <p:cNvSpPr txBox="1"/>
          <p:nvPr/>
        </p:nvSpPr>
        <p:spPr>
          <a:xfrm>
            <a:off x="-3463" y="187036"/>
            <a:ext cx="101726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2. Doubly Linked List</a:t>
            </a:r>
            <a:endParaRPr lang="en-US" sz="2800" dirty="0"/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B274E01-79F8-81D7-24CD-01E4B41C0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58" y="5213472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171D206-DF07-A1B3-1747-9C60BC45B1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2" y="2263775"/>
            <a:ext cx="5391150" cy="4063093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35019775-BC5C-280B-811F-9D453FDAC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71" y="2263322"/>
            <a:ext cx="5422901" cy="2848429"/>
          </a:xfrm>
          <a:prstGeom prst="rect">
            <a:avLst/>
          </a:prstGeom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CD645DB-A1C9-1554-DFA9-0577D9C77C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29" y="5573939"/>
            <a:ext cx="2895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5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6BF67-1636-5484-AC42-95AD5354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4BD972E-CD98-1A28-EC0C-71E83A80B750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FB03DF-9D21-9E96-49C1-6A7A1CDFCAB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FF7983CB-E036-98C1-A760-11448BFC9A29}"/>
              </a:ext>
            </a:extLst>
          </p:cNvPr>
          <p:cNvSpPr txBox="1"/>
          <p:nvPr/>
        </p:nvSpPr>
        <p:spPr>
          <a:xfrm>
            <a:off x="425215" y="1046104"/>
            <a:ext cx="11341570" cy="560153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3. Circular Linked List</a:t>
            </a:r>
            <a:endParaRPr lang="en-US" dirty="0"/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The last node points back to the first node, making the list circular. It can be singly or doubly linked.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F25EA6D8-878D-5F8C-A12F-329FB4063BF7}"/>
              </a:ext>
            </a:extLst>
          </p:cNvPr>
          <p:cNvSpPr txBox="1"/>
          <p:nvPr/>
        </p:nvSpPr>
        <p:spPr>
          <a:xfrm>
            <a:off x="-3463" y="187036"/>
            <a:ext cx="101726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3. Circular Linked List</a:t>
            </a:r>
            <a:endParaRPr lang="en-US" sz="2800" dirty="0"/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F109B4D-C84A-6214-6F86-3ECB2105B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358" y="5213472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ACF0253-F8FA-D19C-90F6-78436EC006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782" y="2263775"/>
            <a:ext cx="5391150" cy="4063093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E3DC497B-7297-1C24-01BC-F991C6F95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371" y="2263322"/>
            <a:ext cx="5422901" cy="2848429"/>
          </a:xfrm>
          <a:prstGeom prst="rect">
            <a:avLst/>
          </a:prstGeom>
        </p:spPr>
      </p:pic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18B7D492-C0A9-8A0F-7305-CA579BBEAC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9629" y="5573939"/>
            <a:ext cx="28956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812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8B87A-2486-D8F8-1253-32FE6DA0D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B44B86D-48BB-37A7-38CE-5654862FEE99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7697C5F-C3B8-4FA7-9D30-11B2A1AE958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6BC1B9D0-23D2-9CB5-2D99-74F7FDE7039C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3. Circular Linked List</a:t>
            </a:r>
            <a:endParaRPr lang="en-US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The last node points back to the first node, making the list circular. It can be singly or doubly linked.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7F1DB1-1380-0E19-335A-FDC91867F3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872" y="2004643"/>
            <a:ext cx="1457325" cy="361950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5CA200-93D0-2689-FA80-3F42E6737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260" y="2003777"/>
            <a:ext cx="5387332" cy="4402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127314-AEEF-BC3A-545F-65642E8EBD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570" y="2443398"/>
            <a:ext cx="365760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247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D6910-DCB4-1108-F990-D3E3E3AA1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6A662BB7-1767-21A3-EE23-1BA88B6A791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F7F6858-94AC-8751-E009-D180C5A3C07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TextBox 3">
            <a:extLst>
              <a:ext uri="{FF2B5EF4-FFF2-40B4-BE49-F238E27FC236}">
                <a16:creationId xmlns:a16="http://schemas.microsoft.com/office/drawing/2014/main" id="{3E3926D9-6A4A-7596-E3BA-FFC019EBAF33}"/>
              </a:ext>
            </a:extLst>
          </p:cNvPr>
          <p:cNvSpPr txBox="1"/>
          <p:nvPr/>
        </p:nvSpPr>
        <p:spPr>
          <a:xfrm>
            <a:off x="425215" y="1046104"/>
            <a:ext cx="11341570" cy="95410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4. STL List (Standard Template Library List)</a:t>
            </a:r>
            <a:endParaRPr lang="en-US" b="1" dirty="0">
              <a:latin typeface="Times New Roman"/>
            </a:endParaRPr>
          </a:p>
          <a:p>
            <a:r>
              <a:rPr lang="en-US" dirty="0">
                <a:latin typeface="Times New Roman"/>
                <a:cs typeface="Times New Roman"/>
              </a:rPr>
              <a:t>Definition: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Calibri"/>
                <a:cs typeface="Calibri"/>
              </a:rPr>
              <a:t>list</a:t>
            </a:r>
            <a:r>
              <a:rPr lang="en-US" dirty="0">
                <a:latin typeface="Times New Roman"/>
                <a:ea typeface="+mn-lt"/>
                <a:cs typeface="+mn-lt"/>
              </a:rPr>
              <a:t> is a doubly linked list implementation in the C++ STL, providing built-in methods for easy list</a:t>
            </a:r>
            <a:endParaRPr lang="en-US" dirty="0">
              <a:latin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3CD8A6-B763-FF19-F4A2-C4E5C37C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9046" y="2188088"/>
            <a:ext cx="1457325" cy="361950"/>
          </a:xfrm>
          <a:prstGeom prst="rect">
            <a:avLst/>
          </a:prstGeom>
        </p:spPr>
      </p:pic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1B3A501-D9C5-3FA7-4E62-CBE1B460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" y="2190296"/>
            <a:ext cx="4972050" cy="40195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0BFE33-2C75-5559-13BF-30A00E20C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858" y="2687637"/>
            <a:ext cx="152400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90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1189</cp:revision>
  <dcterms:created xsi:type="dcterms:W3CDTF">2018-04-13T08:56:00Z</dcterms:created>
  <dcterms:modified xsi:type="dcterms:W3CDTF">2025-06-03T13:48:31Z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