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4"/>
    <p:sldMasterId id="2147483648" r:id="rId5"/>
  </p:sldMasterIdLst>
  <p:notesMasterIdLst>
    <p:notesMasterId r:id="rId27"/>
  </p:notesMasterIdLst>
  <p:sldIdLst>
    <p:sldId id="260" r:id="rId6"/>
    <p:sldId id="719" r:id="rId7"/>
    <p:sldId id="720" r:id="rId8"/>
    <p:sldId id="721" r:id="rId9"/>
    <p:sldId id="755" r:id="rId10"/>
    <p:sldId id="756" r:id="rId11"/>
    <p:sldId id="757" r:id="rId12"/>
    <p:sldId id="742" r:id="rId13"/>
    <p:sldId id="758" r:id="rId14"/>
    <p:sldId id="738" r:id="rId15"/>
    <p:sldId id="747" r:id="rId16"/>
    <p:sldId id="748" r:id="rId17"/>
    <p:sldId id="749" r:id="rId18"/>
    <p:sldId id="750" r:id="rId19"/>
    <p:sldId id="759" r:id="rId20"/>
    <p:sldId id="730" r:id="rId21"/>
    <p:sldId id="731" r:id="rId22"/>
    <p:sldId id="732" r:id="rId23"/>
    <p:sldId id="733" r:id="rId24"/>
    <p:sldId id="734" r:id="rId25"/>
    <p:sldId id="71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B10185B-9D7C-D699-6DF8-1166523A1445}" name="Shiva Teegala" initials="ST" userId="S::shiva.teegala@rampgroup.com::5455840e-1c74-4a90-870a-55a0a8c0520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2E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F79AF9-E812-9CB8-A7E7-D23ADDB380A3}" v="866" dt="2025-06-05T13:09:06.822"/>
    <p1510:client id="{B595F4ED-1273-C034-C891-7FF28732F52C}" v="1305" dt="2025-06-04T14:17:29.967"/>
    <p1510:client id="{C43F9A48-E31F-E8DD-14F4-FF56167ABF96}" v="362" dt="2025-06-03T13:47:27.1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C5B3E-CD97-4AAF-B99B-E85FBF1BD1EE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5F58F-5BB2-4C50-95DD-4B37FD9C1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72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233151" y="6426200"/>
            <a:ext cx="508000" cy="366184"/>
          </a:xfrm>
          <a:prstGeom prst="rect">
            <a:avLst/>
          </a:prstGeom>
        </p:spPr>
        <p:txBody>
          <a:bodyPr lIns="91440" tIns="45720" rIns="91440" bIns="45720" anchor="ctr"/>
          <a:lstStyle>
            <a:lvl1pPr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35CE8F52-651D-4239-8B00-C59ADA65524D}" type="slidenum">
              <a:rPr lang="en-US" altLang="en-US" sz="1200" smtClean="0">
                <a:solidFill>
                  <a:srgbClr val="D9D9D9"/>
                </a:solidFill>
                <a:latin typeface="Segoe UI Bold" panose="020B0802040204020203" pitchFamily="34" charset="0"/>
                <a:ea typeface="Open Sans bold" pitchFamily="34" charset="0"/>
                <a:cs typeface="Segoe UI Bold" panose="020B0802040204020203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200">
              <a:solidFill>
                <a:srgbClr val="D9D9D9"/>
              </a:solidFill>
              <a:latin typeface="Segoe UI Bold" panose="020B0802040204020203" pitchFamily="34" charset="0"/>
              <a:ea typeface="Open Sans bold" pitchFamily="34" charset="0"/>
              <a:cs typeface="Segoe UI Bold" panose="020B0802040204020203" pitchFamily="34" charset="0"/>
            </a:endParaRPr>
          </a:p>
        </p:txBody>
      </p:sp>
      <p:sp>
        <p:nvSpPr>
          <p:cNvPr id="8" name="Freeform 6"/>
          <p:cNvSpPr>
            <a:spLocks/>
          </p:cNvSpPr>
          <p:nvPr userDrawn="1"/>
        </p:nvSpPr>
        <p:spPr bwMode="auto">
          <a:xfrm>
            <a:off x="11696700" y="6521451"/>
            <a:ext cx="86784" cy="175683"/>
          </a:xfrm>
          <a:custGeom>
            <a:avLst/>
            <a:gdLst>
              <a:gd name="T0" fmla="*/ 0 w 34"/>
              <a:gd name="T1" fmla="*/ 0 h 68"/>
              <a:gd name="T2" fmla="*/ 34 w 34"/>
              <a:gd name="T3" fmla="*/ 33 h 68"/>
              <a:gd name="T4" fmla="*/ 0 w 34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68">
                <a:moveTo>
                  <a:pt x="0" y="0"/>
                </a:moveTo>
                <a:lnTo>
                  <a:pt x="34" y="33"/>
                </a:lnTo>
                <a:lnTo>
                  <a:pt x="0" y="68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9" name="Freeform 6"/>
          <p:cNvSpPr>
            <a:spLocks/>
          </p:cNvSpPr>
          <p:nvPr userDrawn="1"/>
        </p:nvSpPr>
        <p:spPr bwMode="auto">
          <a:xfrm rot="10800000">
            <a:off x="11190818" y="6521451"/>
            <a:ext cx="88900" cy="175683"/>
          </a:xfrm>
          <a:custGeom>
            <a:avLst/>
            <a:gdLst>
              <a:gd name="T0" fmla="*/ 0 w 34"/>
              <a:gd name="T1" fmla="*/ 0 h 68"/>
              <a:gd name="T2" fmla="*/ 34 w 34"/>
              <a:gd name="T3" fmla="*/ 33 h 68"/>
              <a:gd name="T4" fmla="*/ 0 w 34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68">
                <a:moveTo>
                  <a:pt x="0" y="0"/>
                </a:moveTo>
                <a:lnTo>
                  <a:pt x="34" y="33"/>
                </a:lnTo>
                <a:lnTo>
                  <a:pt x="0" y="68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3" name="Picture 3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9E6F4A3-0DE8-4463-BEC9-2F53A78451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700" y="160867"/>
            <a:ext cx="323083" cy="323083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8E2ABB8-41EA-41DA-B29B-8DCD08E8EDCE}"/>
              </a:ext>
            </a:extLst>
          </p:cNvPr>
          <p:cNvCxnSpPr>
            <a:cxnSpLocks/>
          </p:cNvCxnSpPr>
          <p:nvPr userDrawn="1"/>
        </p:nvCxnSpPr>
        <p:spPr>
          <a:xfrm>
            <a:off x="0" y="6424536"/>
            <a:ext cx="12170453" cy="555"/>
          </a:xfrm>
          <a:prstGeom prst="line">
            <a:avLst/>
          </a:prstGeom>
          <a:ln>
            <a:solidFill>
              <a:srgbClr val="C0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6" name="Picture 35" descr="A close up of a sign&#10;&#10;Description generated with high confidence">
            <a:extLst>
              <a:ext uri="{FF2B5EF4-FFF2-40B4-BE49-F238E27FC236}">
                <a16:creationId xmlns:a16="http://schemas.microsoft.com/office/drawing/2014/main" id="{35835365-7027-4624-B99D-26F557A8536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23" y="6461818"/>
            <a:ext cx="1479028" cy="330567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9583CE-4A8A-4E08-99C6-60151723EBFE}"/>
              </a:ext>
            </a:extLst>
          </p:cNvPr>
          <p:cNvCxnSpPr/>
          <p:nvPr userDrawn="1"/>
        </p:nvCxnSpPr>
        <p:spPr>
          <a:xfrm>
            <a:off x="0" y="729521"/>
            <a:ext cx="12192000" cy="0"/>
          </a:xfrm>
          <a:prstGeom prst="line">
            <a:avLst/>
          </a:prstGeom>
          <a:ln w="19050">
            <a:solidFill>
              <a:srgbClr val="C0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6B14-B25C-4724-A013-55E83412541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9099" y="1020762"/>
            <a:ext cx="11322051" cy="5031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5DD62D-C40D-43A2-BC4E-9BE03038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8" y="66740"/>
            <a:ext cx="11138025" cy="5265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2905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2988" y="9101240"/>
            <a:ext cx="7786025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A58B-CAF3-4E32-85F3-137EA002F635}" type="datetimeFigureOut">
              <a:rPr lang="en-US" altLang="en-US"/>
              <a:pPr>
                <a:defRPr/>
              </a:pPr>
              <a:t>6/5/2025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D31880-5F44-44C6-8DA0-FBD0EF085D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795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83200" y="649287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3D611B-43CF-4ECA-9D0D-19F588D40824}" type="datetime1">
              <a:rPr lang="en-US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6/5/2025</a:t>
            </a:fld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A43EE-205B-437B-9471-1CC0D5CC9AF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BE4E7C3-42EA-4148-B083-9A65F1012C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7213" y="196729"/>
            <a:ext cx="323083" cy="242312"/>
          </a:xfrm>
          <a:prstGeom prst="rect">
            <a:avLst/>
          </a:prstGeom>
          <a:effectLst>
            <a:outerShdw blurRad="50800" sx="1000" sy="1000" algn="ctr" rotWithShape="0">
              <a:srgbClr val="000000"/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4E1F52-3FE3-D842-A17D-580FE5C7B711}"/>
              </a:ext>
            </a:extLst>
          </p:cNvPr>
          <p:cNvCxnSpPr>
            <a:cxnSpLocks/>
          </p:cNvCxnSpPr>
          <p:nvPr userDrawn="1"/>
        </p:nvCxnSpPr>
        <p:spPr>
          <a:xfrm>
            <a:off x="21547" y="635769"/>
            <a:ext cx="12170453" cy="41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94550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41458-474C-4418-92BB-2F0C31747162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F2FF5-DED6-9F90-7E96-9E569C96F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4AC55-DA49-72E3-AC3E-1F6DC3328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7A812-6F00-9D5C-175E-056D0F95A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2FC699-A714-4BF6-B44A-1CDC466F36DB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02D94-7615-C7AB-68D5-0B9FAD76B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40DCC-AFAD-58B6-B936-1845F61CF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FC057C-44E7-4E64-8D23-0849F4790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0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containers-cpp-stl/" TargetMode="Externa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7C99708-0F37-48D5-9138-5D95430999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376" y="5996066"/>
            <a:ext cx="2315624" cy="84568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658B467-90E8-DD95-6910-9051E3E924BE}"/>
              </a:ext>
            </a:extLst>
          </p:cNvPr>
          <p:cNvGrpSpPr/>
          <p:nvPr/>
        </p:nvGrpSpPr>
        <p:grpSpPr>
          <a:xfrm>
            <a:off x="609600" y="865363"/>
            <a:ext cx="4777307" cy="5992637"/>
            <a:chOff x="457198" y="411475"/>
            <a:chExt cx="4305240" cy="5400478"/>
          </a:xfrm>
        </p:grpSpPr>
        <p:sp>
          <p:nvSpPr>
            <p:cNvPr id="3" name="Google Shape;55;p15">
              <a:extLst>
                <a:ext uri="{FF2B5EF4-FFF2-40B4-BE49-F238E27FC236}">
                  <a16:creationId xmlns:a16="http://schemas.microsoft.com/office/drawing/2014/main" id="{734F926A-081C-1A7C-FB51-541AADBF0EC6}"/>
                </a:ext>
              </a:extLst>
            </p:cNvPr>
            <p:cNvSpPr/>
            <p:nvPr/>
          </p:nvSpPr>
          <p:spPr>
            <a:xfrm>
              <a:off x="457198" y="411475"/>
              <a:ext cx="4305240" cy="5400478"/>
            </a:xfrm>
            <a:custGeom>
              <a:avLst/>
              <a:gdLst/>
              <a:ahLst/>
              <a:cxnLst/>
              <a:rect l="l" t="t" r="r" b="b"/>
              <a:pathLst>
                <a:path w="68405" h="85807" extrusionOk="0">
                  <a:moveTo>
                    <a:pt x="0" y="11543"/>
                  </a:moveTo>
                  <a:lnTo>
                    <a:pt x="0" y="85807"/>
                  </a:lnTo>
                  <a:lnTo>
                    <a:pt x="68405" y="85807"/>
                  </a:lnTo>
                  <a:lnTo>
                    <a:pt x="68405" y="0"/>
                  </a:lnTo>
                  <a:lnTo>
                    <a:pt x="11566" y="18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Google Shape;58;p15">
              <a:extLst>
                <a:ext uri="{FF2B5EF4-FFF2-40B4-BE49-F238E27FC236}">
                  <a16:creationId xmlns:a16="http://schemas.microsoft.com/office/drawing/2014/main" id="{1797132C-7721-2564-E354-A9D9F5887778}"/>
                </a:ext>
              </a:extLst>
            </p:cNvPr>
            <p:cNvSpPr/>
            <p:nvPr/>
          </p:nvSpPr>
          <p:spPr>
            <a:xfrm>
              <a:off x="457198" y="411475"/>
              <a:ext cx="726493" cy="726493"/>
            </a:xfrm>
            <a:custGeom>
              <a:avLst/>
              <a:gdLst/>
              <a:ahLst/>
              <a:cxnLst/>
              <a:rect l="l" t="t" r="r" b="b"/>
              <a:pathLst>
                <a:path w="11367" h="11367" extrusionOk="0">
                  <a:moveTo>
                    <a:pt x="0" y="11367"/>
                  </a:moveTo>
                  <a:lnTo>
                    <a:pt x="11367" y="0"/>
                  </a:lnTo>
                  <a:lnTo>
                    <a:pt x="11367" y="11367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>
              <a:outerShdw blurRad="71438" dist="19050" dir="2640000" algn="bl" rotWithShape="0">
                <a:srgbClr val="000000">
                  <a:alpha val="25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Google Shape;57;p15">
            <a:extLst>
              <a:ext uri="{FF2B5EF4-FFF2-40B4-BE49-F238E27FC236}">
                <a16:creationId xmlns:a16="http://schemas.microsoft.com/office/drawing/2014/main" id="{F7611543-87E3-D976-0808-F9813B89A625}"/>
              </a:ext>
            </a:extLst>
          </p:cNvPr>
          <p:cNvSpPr txBox="1">
            <a:spLocks/>
          </p:cNvSpPr>
          <p:nvPr/>
        </p:nvSpPr>
        <p:spPr>
          <a:xfrm>
            <a:off x="5812567" y="1832138"/>
            <a:ext cx="6026946" cy="31937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6000" dirty="0">
                <a:solidFill>
                  <a:srgbClr val="992E3A"/>
                </a:solidFill>
                <a:latin typeface="Fira Sans Condensed SemiBold"/>
                <a:sym typeface="Fira Sans Condensed SemiBold"/>
              </a:rPr>
              <a:t>T1911</a:t>
            </a:r>
            <a:endParaRPr lang="en-US" dirty="0">
              <a:sym typeface="Fira Sans Condensed SemiBold"/>
            </a:endParaRPr>
          </a:p>
          <a:p>
            <a:pPr algn="r">
              <a:spcBef>
                <a:spcPts val="0"/>
              </a:spcBef>
            </a:pPr>
            <a:r>
              <a:rPr lang="en-US" sz="4800" dirty="0">
                <a:solidFill>
                  <a:srgbClr val="676767"/>
                </a:solidFill>
                <a:ea typeface="+mj-lt"/>
                <a:cs typeface="+mj-lt"/>
                <a:sym typeface="Fira Sans Condensed SemiBold"/>
              </a:rPr>
              <a:t>Container Adapters</a:t>
            </a:r>
            <a:r>
              <a:rPr lang="en-US" sz="4000" dirty="0">
                <a:solidFill>
                  <a:srgbClr val="676767"/>
                </a:solidFill>
                <a:ea typeface="+mj-lt"/>
                <a:cs typeface="+mj-lt"/>
                <a:sym typeface="Fira Sans Condensed SemiBold"/>
              </a:rPr>
              <a:t> </a:t>
            </a:r>
            <a:endParaRPr lang="en-US" sz="4000" dirty="0">
              <a:solidFill>
                <a:srgbClr val="676767"/>
              </a:solidFill>
              <a:ea typeface="Calibri Light"/>
              <a:cs typeface="Calibri Light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2420A8-32F9-C09A-FA4D-F1F28DFD6EBF}"/>
              </a:ext>
            </a:extLst>
          </p:cNvPr>
          <p:cNvGrpSpPr/>
          <p:nvPr/>
        </p:nvGrpSpPr>
        <p:grpSpPr>
          <a:xfrm>
            <a:off x="1302541" y="1832138"/>
            <a:ext cx="3391423" cy="3445295"/>
            <a:chOff x="1302541" y="1832138"/>
            <a:chExt cx="3391423" cy="344529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E2DF67-22A1-A81C-2873-E92A531EDD27}"/>
                </a:ext>
              </a:extLst>
            </p:cNvPr>
            <p:cNvSpPr/>
            <p:nvPr/>
          </p:nvSpPr>
          <p:spPr>
            <a:xfrm>
              <a:off x="1302541" y="4908101"/>
              <a:ext cx="3391423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cap="none" spc="0">
                  <a:ln w="10160">
                    <a:noFill/>
                    <a:prstDash val="solid"/>
                  </a:ln>
                  <a:solidFill>
                    <a:srgbClr val="A81F38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 Quest Global Company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F5694BC-4362-C788-AB73-5824DB376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36040" y="1832138"/>
              <a:ext cx="2924426" cy="2924426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59A2E9E-6DA7-F05B-2C1F-D49A753F83DD}"/>
                </a:ext>
              </a:extLst>
            </p:cNvPr>
            <p:cNvCxnSpPr/>
            <p:nvPr/>
          </p:nvCxnSpPr>
          <p:spPr>
            <a:xfrm>
              <a:off x="1536040" y="4791582"/>
              <a:ext cx="3044713" cy="0"/>
            </a:xfrm>
            <a:prstGeom prst="line">
              <a:avLst/>
            </a:prstGeom>
            <a:ln w="28575">
              <a:solidFill>
                <a:srgbClr val="A71F3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4E1779-A66B-FB6E-28F5-D4E769A6E806}"/>
              </a:ext>
            </a:extLst>
          </p:cNvPr>
          <p:cNvCxnSpPr/>
          <p:nvPr/>
        </p:nvCxnSpPr>
        <p:spPr>
          <a:xfrm>
            <a:off x="5705239" y="4605454"/>
            <a:ext cx="6241601" cy="0"/>
          </a:xfrm>
          <a:prstGeom prst="line">
            <a:avLst/>
          </a:prstGeom>
          <a:ln w="76200">
            <a:solidFill>
              <a:srgbClr val="A71F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650AFA-0F66-C39C-7585-EE7A379FDC42}"/>
              </a:ext>
            </a:extLst>
          </p:cNvPr>
          <p:cNvCxnSpPr>
            <a:cxnSpLocks/>
          </p:cNvCxnSpPr>
          <p:nvPr/>
        </p:nvCxnSpPr>
        <p:spPr>
          <a:xfrm>
            <a:off x="9010185" y="2108234"/>
            <a:ext cx="2936655" cy="0"/>
          </a:xfrm>
          <a:prstGeom prst="line">
            <a:avLst/>
          </a:prstGeom>
          <a:ln w="76200">
            <a:solidFill>
              <a:srgbClr val="67676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824456A-69E9-C46A-AB5B-B811D01D0312}"/>
              </a:ext>
            </a:extLst>
          </p:cNvPr>
          <p:cNvSpPr txBox="1"/>
          <p:nvPr/>
        </p:nvSpPr>
        <p:spPr>
          <a:xfrm>
            <a:off x="8889357" y="5150734"/>
            <a:ext cx="3057483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2400" b="1" dirty="0"/>
              <a:t>05/06/2025</a:t>
            </a:r>
          </a:p>
        </p:txBody>
      </p:sp>
    </p:spTree>
    <p:extLst>
      <p:ext uri="{BB962C8B-B14F-4D97-AF65-F5344CB8AC3E}">
        <p14:creationId xmlns:p14="http://schemas.microsoft.com/office/powerpoint/2010/main" val="15186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B409C-7808-64DF-8DA1-285C92B1A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4EE09D74-D882-2F1D-BC4B-BF7448A923BB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CDC1E68-BEA6-5897-951F-5089BD34A431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62488662-724F-4BBA-07B2-665AB5A769DC}"/>
              </a:ext>
            </a:extLst>
          </p:cNvPr>
          <p:cNvSpPr txBox="1"/>
          <p:nvPr/>
        </p:nvSpPr>
        <p:spPr>
          <a:xfrm>
            <a:off x="314037" y="187036"/>
            <a:ext cx="9855199" cy="89255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A71F38"/>
                </a:solidFill>
                <a:latin typeface="Times New Roman"/>
                <a:ea typeface="+mn-lt"/>
                <a:cs typeface="Times New Roman"/>
              </a:rPr>
              <a:t>Sequence Containers</a:t>
            </a:r>
            <a:endParaRPr lang="en-US" dirty="0"/>
          </a:p>
          <a:p>
            <a:endParaRPr lang="en-US" sz="24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DB3C33B0-B312-441B-8EDE-E92290B2C866}"/>
              </a:ext>
            </a:extLst>
          </p:cNvPr>
          <p:cNvSpPr txBox="1"/>
          <p:nvPr/>
        </p:nvSpPr>
        <p:spPr>
          <a:xfrm>
            <a:off x="5151789" y="1077037"/>
            <a:ext cx="146115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latin typeface="Calibri"/>
                <a:ea typeface="Calibri"/>
                <a:cs typeface="Calibri"/>
              </a:rPr>
              <a:t>Output</a:t>
            </a:r>
            <a:r>
              <a:rPr lang="en-US" sz="2000" b="1" dirty="0">
                <a:latin typeface="Times New Roman"/>
                <a:cs typeface="Times New Roman"/>
              </a:rPr>
              <a:t>:-</a:t>
            </a:r>
          </a:p>
        </p:txBody>
      </p:sp>
      <p:pic>
        <p:nvPicPr>
          <p:cNvPr id="2" name="Picture 1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EBF12D03-C03A-8411-D90B-AC36C79F0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30" y="1572306"/>
            <a:ext cx="3552825" cy="3876675"/>
          </a:xfrm>
          <a:prstGeom prst="rect">
            <a:avLst/>
          </a:prstGeom>
        </p:spPr>
      </p:pic>
      <p:pic>
        <p:nvPicPr>
          <p:cNvPr id="4" name="Picture 3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F7488FCE-1CAD-BDCE-5150-D883781E2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746" y="1712459"/>
            <a:ext cx="3295650" cy="1419225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7943160C-2979-0CDB-3870-DAFDF0219CDF}"/>
              </a:ext>
            </a:extLst>
          </p:cNvPr>
          <p:cNvSpPr txBox="1"/>
          <p:nvPr/>
        </p:nvSpPr>
        <p:spPr>
          <a:xfrm>
            <a:off x="670503" y="1095179"/>
            <a:ext cx="146115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/>
              <a:t>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</p:txBody>
      </p:sp>
    </p:spTree>
    <p:extLst>
      <p:ext uri="{BB962C8B-B14F-4D97-AF65-F5344CB8AC3E}">
        <p14:creationId xmlns:p14="http://schemas.microsoft.com/office/powerpoint/2010/main" val="2383055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BF2CF-0C67-AAD7-59D6-54DFF28D9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BBBC8706-DDB0-DEDD-0D76-8FE5855303BA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91122E-86D6-D3B8-0CED-B9D382D7D8C2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9" name="Google Shape;197;p19">
            <a:extLst>
              <a:ext uri="{FF2B5EF4-FFF2-40B4-BE49-F238E27FC236}">
                <a16:creationId xmlns:a16="http://schemas.microsoft.com/office/drawing/2014/main" id="{CCDC3429-CB83-4644-B01C-DFA00ACDCE6E}"/>
              </a:ext>
            </a:extLst>
          </p:cNvPr>
          <p:cNvSpPr txBox="1">
            <a:spLocks noGrp="1"/>
          </p:cNvSpPr>
          <p:nvPr/>
        </p:nvSpPr>
        <p:spPr>
          <a:xfrm>
            <a:off x="344714" y="569437"/>
            <a:ext cx="8706196" cy="5514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Priority Queue 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spcBef>
                <a:spcPts val="0"/>
              </a:spcBef>
            </a:pPr>
            <a:endParaRPr lang="en-US" sz="28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B379788-B79C-7700-31C4-C5994CC1E582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9FF32DFA-1A24-59CA-BC92-8120FC6145CC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3B61A359-C528-54F4-5F1D-8F16A027BB1D}"/>
              </a:ext>
            </a:extLst>
          </p:cNvPr>
          <p:cNvSpPr txBox="1"/>
          <p:nvPr/>
        </p:nvSpPr>
        <p:spPr>
          <a:xfrm>
            <a:off x="337790" y="1061884"/>
            <a:ext cx="11137392" cy="841153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/>
                <a:ea typeface="+mn-lt"/>
                <a:cs typeface="Times New Roman"/>
              </a:rPr>
              <a:t>A</a:t>
            </a: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 priority queue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Times New Roman"/>
              </a:rPr>
              <a:t>in C++ is a container adapter that arranges elements based on their priority. Unlike a regular queue, where the order of insertion determines the order of removal, a std::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priority_queue</a:t>
            </a:r>
            <a:r>
              <a:rPr lang="en-US" dirty="0">
                <a:latin typeface="Times New Roman"/>
                <a:ea typeface="+mn-lt"/>
                <a:cs typeface="Times New Roman"/>
              </a:rPr>
              <a:t> always ensures that the element with the highest priority (default: largest value) is at the front and is removed first.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/>
                <a:ea typeface="+mn-lt"/>
                <a:cs typeface="Times New Roman"/>
              </a:rPr>
              <a:t>By default, std::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priority_queue</a:t>
            </a:r>
            <a:r>
              <a:rPr lang="en-US" dirty="0">
                <a:latin typeface="Times New Roman"/>
                <a:ea typeface="+mn-lt"/>
                <a:cs typeface="Times New Roman"/>
              </a:rPr>
              <a:t> is implemented as a </a:t>
            </a: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max-heap</a:t>
            </a:r>
            <a:r>
              <a:rPr lang="en-US" dirty="0">
                <a:latin typeface="Times New Roman"/>
                <a:ea typeface="+mn-lt"/>
                <a:cs typeface="Times New Roman"/>
              </a:rPr>
              <a:t>, but it can be customized for other priority orders using comparators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sz="2000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Benefits of Using </a:t>
            </a:r>
            <a:r>
              <a:rPr lang="en-US" b="1" dirty="0">
                <a:solidFill>
                  <a:srgbClr val="992E3A"/>
                </a:solidFill>
                <a:latin typeface="Times New Roman"/>
                <a:ea typeface="Calibri"/>
                <a:cs typeface="Times New Roman"/>
              </a:rPr>
              <a:t>std::</a:t>
            </a:r>
            <a:r>
              <a:rPr lang="en-US" b="1" dirty="0" err="1">
                <a:solidFill>
                  <a:srgbClr val="992E3A"/>
                </a:solidFill>
                <a:latin typeface="Times New Roman"/>
                <a:ea typeface="Calibri"/>
                <a:cs typeface="Times New Roman"/>
              </a:rPr>
              <a:t>priority_queue</a:t>
            </a:r>
            <a:r>
              <a:rPr lang="en-US" b="1" dirty="0">
                <a:solidFill>
                  <a:srgbClr val="992E3A"/>
                </a:solidFill>
                <a:latin typeface="Times New Roman"/>
                <a:ea typeface="Calibri"/>
                <a:cs typeface="Times New Roman"/>
              </a:rPr>
              <a:t> in C++</a:t>
            </a:r>
            <a:endParaRPr lang="en-US" dirty="0">
              <a:latin typeface="Times New Roman"/>
              <a:ea typeface="Calibri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ea typeface="Calibri"/>
                <a:cs typeface="Times New Roman"/>
              </a:rPr>
              <a:t>Access Highest Priority Instantly:</a:t>
            </a:r>
            <a:br>
              <a:rPr lang="en-US" b="1" dirty="0">
                <a:solidFill>
                  <a:srgbClr val="992E3A"/>
                </a:solidFill>
                <a:latin typeface="Times New Roman"/>
                <a:ea typeface="Calibri"/>
                <a:cs typeface="Times New Roman"/>
              </a:rPr>
            </a:br>
            <a:r>
              <a:rPr lang="en-US" b="1" dirty="0">
                <a:solidFill>
                  <a:srgbClr val="992E3A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Always keeps the element with the highest priority </a:t>
            </a:r>
            <a:r>
              <a:rPr lang="en-US" dirty="0">
                <a:latin typeface="Times New Roman"/>
                <a:ea typeface="+mn-lt"/>
                <a:cs typeface="Times New Roman"/>
              </a:rPr>
              <a:t>at the top, enabling constant-time access with top().</a:t>
            </a:r>
          </a:p>
          <a:p>
            <a:pPr marL="285750" indent="-285750">
              <a:buFont typeface="Arial,Sans-Serif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Automatic Order Maintenance:</a:t>
            </a:r>
            <a:b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</a:br>
            <a:r>
              <a:rPr lang="en-US" dirty="0">
                <a:latin typeface="Times New Roman"/>
                <a:ea typeface="+mn-lt"/>
                <a:cs typeface="Times New Roman"/>
              </a:rPr>
              <a:t> Internally uses a heap (by default, a max-heap) to dynamically sort elements as they are added or removed.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Flexible Priority Rules:</a:t>
            </a:r>
            <a:b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</a:br>
            <a:r>
              <a:rPr lang="en-US" dirty="0">
                <a:latin typeface="Times New Roman"/>
                <a:ea typeface="+mn-lt"/>
                <a:cs typeface="Times New Roman"/>
              </a:rPr>
              <a:t> You can define custom comparators to switch from max-heap to min-heap or apply custom ordering logic.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Ideal for High-Priority Task Handling:</a:t>
            </a:r>
            <a:endParaRPr lang="en-US" dirty="0">
              <a:solidFill>
                <a:srgbClr val="992E3A"/>
              </a:solidFill>
              <a:latin typeface="Times New Roman"/>
              <a:ea typeface="+mn-lt"/>
              <a:cs typeface="Times New Roman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dirty="0">
                <a:latin typeface="Times New Roman"/>
                <a:ea typeface="+mn-lt"/>
                <a:cs typeface="Times New Roman"/>
              </a:rPr>
              <a:t>Great for task scheduling where more important jobs should execute first.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dirty="0">
                <a:latin typeface="Times New Roman"/>
                <a:ea typeface="+mn-lt"/>
                <a:cs typeface="Times New Roman"/>
              </a:rPr>
              <a:t>Used in graph algorithms like Dijkstra’s and A* for efficiently selecting the next best node.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dirty="0">
                <a:latin typeface="Times New Roman"/>
                <a:ea typeface="+mn-lt"/>
                <a:cs typeface="Times New Roman"/>
              </a:rPr>
              <a:t>Essential in event-driven systems where events are triggered based on urgency or importance.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Times New Roman"/>
              <a:ea typeface="+mn-lt"/>
              <a:cs typeface="Times New Roman"/>
            </a:endParaRPr>
          </a:p>
          <a:p>
            <a:endParaRPr lang="en-US" sz="2000" b="1" dirty="0">
              <a:solidFill>
                <a:srgbClr val="A71F38"/>
              </a:solidFill>
              <a:latin typeface="Times New Roman"/>
              <a:ea typeface="Calibri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ea typeface="Calibri"/>
              <a:cs typeface="Calibri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  <a:p>
            <a:endParaRPr lang="en-US" sz="20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992E3A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    </a:t>
            </a:r>
            <a:endParaRPr lang="en-US" sz="2000" dirty="0">
              <a:latin typeface="Times New Roman"/>
            </a:endParaRPr>
          </a:p>
          <a:p>
            <a:pPr>
              <a:buNone/>
            </a:pPr>
            <a:r>
              <a:rPr lang="en-US" dirty="0">
                <a:effectLst/>
                <a:latin typeface="-apple-system"/>
              </a:rPr>
              <a:t> 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2436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CFEDA6-CC25-3511-922A-F0B7848C4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8519DC6-CEC1-FA6E-4CAD-FF03557A4525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Google Shape;197;p19">
            <a:extLst>
              <a:ext uri="{FF2B5EF4-FFF2-40B4-BE49-F238E27FC236}">
                <a16:creationId xmlns:a16="http://schemas.microsoft.com/office/drawing/2014/main" id="{24E8E782-06BC-2650-EBB9-BA4848229276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90509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Priority Queue 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4C52971-1429-2438-3D73-C88702FA908A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94064EE7-60CF-848A-F71C-31C9CD258DF2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9B4C7E59-5528-1411-5996-06FB45AA5301}"/>
              </a:ext>
            </a:extLst>
          </p:cNvPr>
          <p:cNvSpPr txBox="1"/>
          <p:nvPr/>
        </p:nvSpPr>
        <p:spPr>
          <a:xfrm>
            <a:off x="337790" y="1061884"/>
            <a:ext cx="11137392" cy="16773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solidFill>
                <a:srgbClr val="A71F38"/>
              </a:solidFill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    </a:t>
            </a:r>
            <a:endParaRPr lang="en-US" sz="2000" dirty="0">
              <a:latin typeface="Times New Roman"/>
            </a:endParaRPr>
          </a:p>
          <a:p>
            <a:pPr>
              <a:buNone/>
            </a:pPr>
            <a:r>
              <a:rPr lang="en-US" dirty="0">
                <a:effectLst/>
                <a:latin typeface="-apple-system"/>
              </a:rPr>
              <a:t> 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3756C9-ACC8-2BF6-472E-32447734B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723484"/>
              </p:ext>
            </p:extLst>
          </p:nvPr>
        </p:nvGraphicFramePr>
        <p:xfrm>
          <a:off x="90714" y="907142"/>
          <a:ext cx="11420070" cy="528956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03345">
                  <a:extLst>
                    <a:ext uri="{9D8B030D-6E8A-4147-A177-3AD203B41FA5}">
                      <a16:colId xmlns:a16="http://schemas.microsoft.com/office/drawing/2014/main" val="895720588"/>
                    </a:ext>
                  </a:extLst>
                </a:gridCol>
                <a:gridCol w="1903345">
                  <a:extLst>
                    <a:ext uri="{9D8B030D-6E8A-4147-A177-3AD203B41FA5}">
                      <a16:colId xmlns:a16="http://schemas.microsoft.com/office/drawing/2014/main" val="3584863071"/>
                    </a:ext>
                  </a:extLst>
                </a:gridCol>
                <a:gridCol w="1903345">
                  <a:extLst>
                    <a:ext uri="{9D8B030D-6E8A-4147-A177-3AD203B41FA5}">
                      <a16:colId xmlns:a16="http://schemas.microsoft.com/office/drawing/2014/main" val="4044348213"/>
                    </a:ext>
                  </a:extLst>
                </a:gridCol>
                <a:gridCol w="1903345">
                  <a:extLst>
                    <a:ext uri="{9D8B030D-6E8A-4147-A177-3AD203B41FA5}">
                      <a16:colId xmlns:a16="http://schemas.microsoft.com/office/drawing/2014/main" val="1514341234"/>
                    </a:ext>
                  </a:extLst>
                </a:gridCol>
                <a:gridCol w="1903345">
                  <a:extLst>
                    <a:ext uri="{9D8B030D-6E8A-4147-A177-3AD203B41FA5}">
                      <a16:colId xmlns:a16="http://schemas.microsoft.com/office/drawing/2014/main" val="2822882281"/>
                    </a:ext>
                  </a:extLst>
                </a:gridCol>
                <a:gridCol w="1903345">
                  <a:extLst>
                    <a:ext uri="{9D8B030D-6E8A-4147-A177-3AD203B41FA5}">
                      <a16:colId xmlns:a16="http://schemas.microsoft.com/office/drawing/2014/main" val="734750925"/>
                    </a:ext>
                  </a:extLst>
                </a:gridCol>
              </a:tblGrid>
              <a:tr h="3845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>
                          <a:latin typeface="Times New Roman"/>
                        </a:rPr>
                        <a:t>Operation</a:t>
                      </a:r>
                      <a:endParaRPr lang="en-US" sz="1600" dirty="0">
                        <a:latin typeface="Times New Roman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>
                          <a:latin typeface="Times New Roman"/>
                        </a:rPr>
                        <a:t>Description</a:t>
                      </a:r>
                      <a:endParaRPr lang="en-US" sz="1600" dirty="0">
                        <a:latin typeface="Times New Roman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>
                          <a:latin typeface="Times New Roman"/>
                        </a:rPr>
                        <a:t>Syntax Example</a:t>
                      </a:r>
                      <a:endParaRPr lang="en-US" sz="1600" dirty="0">
                        <a:latin typeface="Times New Roman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>
                          <a:latin typeface="Times New Roman"/>
                        </a:rPr>
                        <a:t>Returns</a:t>
                      </a:r>
                      <a:endParaRPr lang="en-US" sz="1600" dirty="0">
                        <a:latin typeface="Times New Roman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>
                          <a:latin typeface="Times New Roman"/>
                        </a:rPr>
                        <a:t>Time Complexity</a:t>
                      </a:r>
                      <a:endParaRPr lang="en-US" sz="1600" dirty="0">
                        <a:latin typeface="Times New Roman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>
                          <a:latin typeface="Times New Roman"/>
                        </a:rPr>
                        <a:t>Notes</a:t>
                      </a:r>
                      <a:endParaRPr lang="en-US" sz="1600" dirty="0">
                        <a:latin typeface="Times New Roman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8084024"/>
                  </a:ext>
                </a:extLst>
              </a:tr>
              <a:tr h="8065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/>
                        </a:rPr>
                        <a:t>push()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/>
                        </a:rPr>
                        <a:t>Inserts an element at the </a:t>
                      </a:r>
                      <a:r>
                        <a:rPr lang="en-US" sz="1600" b="1" dirty="0">
                          <a:latin typeface="Times New Roman"/>
                        </a:rPr>
                        <a:t>back</a:t>
                      </a:r>
                      <a:endParaRPr lang="en-US" sz="1600" dirty="0">
                        <a:latin typeface="Times New Roman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err="1">
                          <a:latin typeface="Times New Roman"/>
                        </a:rPr>
                        <a:t>q.push</a:t>
                      </a:r>
                      <a:r>
                        <a:rPr lang="en-US" sz="1600" dirty="0">
                          <a:latin typeface="Times New Roman"/>
                        </a:rPr>
                        <a:t>(10);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/>
                        </a:rPr>
                        <a:t>void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/>
                        </a:rPr>
                        <a:t>Adds new element to the end of the queue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921873"/>
                  </a:ext>
                </a:extLst>
              </a:tr>
              <a:tr h="8065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/>
                        </a:rPr>
                        <a:t>pop()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/>
                        </a:rPr>
                        <a:t>Removes the element at the </a:t>
                      </a:r>
                      <a:r>
                        <a:rPr lang="en-US" sz="1600" b="1" dirty="0">
                          <a:latin typeface="Times New Roman"/>
                        </a:rPr>
                        <a:t>front</a:t>
                      </a:r>
                      <a:endParaRPr lang="en-US" sz="1600" dirty="0">
                        <a:latin typeface="Times New Roman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err="1">
                          <a:latin typeface="Times New Roman"/>
                        </a:rPr>
                        <a:t>q.pop</a:t>
                      </a:r>
                      <a:r>
                        <a:rPr lang="en-US" sz="1600" dirty="0">
                          <a:latin typeface="Times New Roman"/>
                        </a:rPr>
                        <a:t>();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/>
                        </a:rPr>
                        <a:t>void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/>
                        </a:rPr>
                        <a:t>Does </a:t>
                      </a:r>
                      <a:r>
                        <a:rPr lang="en-US" sz="1600" b="1" dirty="0">
                          <a:latin typeface="Times New Roman"/>
                        </a:rPr>
                        <a:t>not</a:t>
                      </a:r>
                      <a:r>
                        <a:rPr lang="en-US" sz="1600" dirty="0">
                          <a:latin typeface="Times New Roman"/>
                        </a:rPr>
                        <a:t> return value; use front() first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9988519"/>
                  </a:ext>
                </a:extLst>
              </a:tr>
              <a:tr h="8065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/>
                        </a:rPr>
                        <a:t>front()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/>
                        </a:rPr>
                        <a:t>Accesses the </a:t>
                      </a:r>
                      <a:r>
                        <a:rPr lang="en-US" sz="1600" b="1" dirty="0">
                          <a:latin typeface="Times New Roman"/>
                        </a:rPr>
                        <a:t>front</a:t>
                      </a:r>
                      <a:r>
                        <a:rPr lang="en-US" sz="1600" dirty="0">
                          <a:latin typeface="Times New Roman"/>
                        </a:rPr>
                        <a:t> element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err="1">
                          <a:latin typeface="Times New Roman"/>
                        </a:rPr>
                        <a:t>q.front</a:t>
                      </a:r>
                      <a:r>
                        <a:rPr lang="en-US" sz="1600" dirty="0">
                          <a:latin typeface="Times New Roman"/>
                        </a:rPr>
                        <a:t>();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/>
                        </a:rPr>
                        <a:t>Reference to front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/>
                        </a:rPr>
                        <a:t>Undefined behavior if queue is empty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011426"/>
                  </a:ext>
                </a:extLst>
              </a:tr>
              <a:tr h="8065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/>
                        </a:rPr>
                        <a:t>back()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/>
                        </a:rPr>
                        <a:t>Accesses the </a:t>
                      </a:r>
                      <a:r>
                        <a:rPr lang="en-US" sz="1600" b="1" dirty="0">
                          <a:latin typeface="Times New Roman"/>
                        </a:rPr>
                        <a:t>last (back)</a:t>
                      </a:r>
                      <a:r>
                        <a:rPr lang="en-US" sz="1600" dirty="0">
                          <a:latin typeface="Times New Roman"/>
                        </a:rPr>
                        <a:t> element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err="1">
                          <a:latin typeface="Times New Roman"/>
                        </a:rPr>
                        <a:t>q.back</a:t>
                      </a:r>
                      <a:r>
                        <a:rPr lang="en-US" sz="1600" dirty="0">
                          <a:latin typeface="Times New Roman"/>
                        </a:rPr>
                        <a:t>();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/>
                        </a:rPr>
                        <a:t>Reference to back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/>
                        </a:rPr>
                        <a:t>Also check empty() before calling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990254"/>
                  </a:ext>
                </a:extLst>
              </a:tr>
              <a:tr h="8065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/>
                        </a:rPr>
                        <a:t>empty()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/>
                        </a:rPr>
                        <a:t>Checks if the queue is </a:t>
                      </a:r>
                      <a:r>
                        <a:rPr lang="en-US" sz="1600" b="1" dirty="0">
                          <a:latin typeface="Times New Roman"/>
                        </a:rPr>
                        <a:t>empty</a:t>
                      </a:r>
                      <a:endParaRPr lang="en-US" sz="1600" dirty="0">
                        <a:latin typeface="Times New Roman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err="1">
                          <a:latin typeface="Times New Roman"/>
                        </a:rPr>
                        <a:t>q.empty</a:t>
                      </a:r>
                      <a:r>
                        <a:rPr lang="en-US" sz="1600" dirty="0">
                          <a:latin typeface="Times New Roman"/>
                        </a:rPr>
                        <a:t>();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/>
                        </a:rPr>
                        <a:t>true or 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/>
                        </a:rPr>
                        <a:t>Useful before accessing front() or back()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9229631"/>
                  </a:ext>
                </a:extLst>
              </a:tr>
              <a:tr h="8065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/>
                        </a:rPr>
                        <a:t>size()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/>
                        </a:rPr>
                        <a:t>Returns the number of elements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err="1">
                          <a:latin typeface="Times New Roman"/>
                        </a:rPr>
                        <a:t>q.size</a:t>
                      </a:r>
                      <a:r>
                        <a:rPr lang="en-US" sz="1600" dirty="0">
                          <a:latin typeface="Times New Roman"/>
                        </a:rPr>
                        <a:t>();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/>
                        </a:rPr>
                        <a:t>std::</a:t>
                      </a:r>
                      <a:r>
                        <a:rPr lang="en-US" sz="1600" err="1">
                          <a:latin typeface="Times New Roman"/>
                        </a:rPr>
                        <a:t>size_t</a:t>
                      </a:r>
                      <a:endParaRPr lang="en-US" sz="1600" dirty="0" err="1">
                        <a:latin typeface="Times New Roman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/>
                        </a:rPr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/>
                        </a:rPr>
                        <a:t>Returns current element count in the queue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434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9739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3BD1C-3960-7CDF-5F92-DC4AF5D2A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EE213E2B-6207-4062-4A3E-F3B21047C563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Google Shape;197;p19">
            <a:extLst>
              <a:ext uri="{FF2B5EF4-FFF2-40B4-BE49-F238E27FC236}">
                <a16:creationId xmlns:a16="http://schemas.microsoft.com/office/drawing/2014/main" id="{2FA09B27-C588-55F1-9152-01608B138B0C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90509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Priority Queue 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2500185E-5D6F-8789-E4D8-52156E76D0E0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9FE53437-CDA5-9529-6D3A-53D98249EABC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19B7FB1F-7D9A-6607-1ACE-50505ABAA673}"/>
              </a:ext>
            </a:extLst>
          </p:cNvPr>
          <p:cNvSpPr txBox="1"/>
          <p:nvPr/>
        </p:nvSpPr>
        <p:spPr>
          <a:xfrm>
            <a:off x="337790" y="1061884"/>
            <a:ext cx="11137392" cy="16773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>
              <a:solidFill>
                <a:srgbClr val="A71F38"/>
              </a:solidFill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    </a:t>
            </a:r>
            <a:endParaRPr lang="en-US" sz="2000" dirty="0">
              <a:latin typeface="Times New Roman"/>
            </a:endParaRPr>
          </a:p>
          <a:p>
            <a:pPr>
              <a:buNone/>
            </a:pPr>
            <a:r>
              <a:rPr lang="en-US" dirty="0">
                <a:effectLst/>
                <a:latin typeface="-apple-system"/>
              </a:rPr>
              <a:t> 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70E7A6-2854-317C-DC25-95342DE7E84C}"/>
              </a:ext>
            </a:extLst>
          </p:cNvPr>
          <p:cNvSpPr txBox="1"/>
          <p:nvPr/>
        </p:nvSpPr>
        <p:spPr>
          <a:xfrm>
            <a:off x="234045" y="987610"/>
            <a:ext cx="158205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A71F38"/>
                </a:solidFill>
                <a:latin typeface="Times New Roman"/>
                <a:ea typeface="+mj-ea"/>
                <a:cs typeface="Times New Roman"/>
              </a:rPr>
              <a:t>Example</a:t>
            </a:r>
            <a:endParaRPr lang="en-US" sz="28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254CABF-00AB-A0A4-ACD1-CDB9A559A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983276"/>
              </p:ext>
            </p:extLst>
          </p:nvPr>
        </p:nvGraphicFramePr>
        <p:xfrm>
          <a:off x="72571" y="931333"/>
          <a:ext cx="12759420" cy="562464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53140">
                  <a:extLst>
                    <a:ext uri="{9D8B030D-6E8A-4147-A177-3AD203B41FA5}">
                      <a16:colId xmlns:a16="http://schemas.microsoft.com/office/drawing/2014/main" val="2124243531"/>
                    </a:ext>
                  </a:extLst>
                </a:gridCol>
                <a:gridCol w="4253140">
                  <a:extLst>
                    <a:ext uri="{9D8B030D-6E8A-4147-A177-3AD203B41FA5}">
                      <a16:colId xmlns:a16="http://schemas.microsoft.com/office/drawing/2014/main" val="2249168487"/>
                    </a:ext>
                  </a:extLst>
                </a:gridCol>
                <a:gridCol w="4253140">
                  <a:extLst>
                    <a:ext uri="{9D8B030D-6E8A-4147-A177-3AD203B41FA5}">
                      <a16:colId xmlns:a16="http://schemas.microsoft.com/office/drawing/2014/main" val="1448760204"/>
                    </a:ext>
                  </a:extLst>
                </a:gridCol>
              </a:tblGrid>
              <a:tr h="5237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418223"/>
                  </a:ext>
                </a:extLst>
              </a:tr>
              <a:tr h="5103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7940622"/>
                  </a:ext>
                </a:extLst>
              </a:tr>
              <a:tr h="5103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1858367"/>
                  </a:ext>
                </a:extLst>
              </a:tr>
              <a:tr h="5103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044013"/>
                  </a:ext>
                </a:extLst>
              </a:tr>
              <a:tr h="5103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6100965"/>
                  </a:ext>
                </a:extLst>
              </a:tr>
              <a:tr h="5103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628747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483455"/>
                  </a:ext>
                </a:extLst>
              </a:tr>
              <a:tr h="5103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035788"/>
                  </a:ext>
                </a:extLst>
              </a:tr>
              <a:tr h="5103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116175"/>
                  </a:ext>
                </a:extLst>
              </a:tr>
              <a:tr h="5103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117314"/>
                  </a:ext>
                </a:extLst>
              </a:tr>
              <a:tr h="5103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11107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26B20DDF-A5EF-DDD9-7ED8-B36CA6641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570" y="1704278"/>
            <a:ext cx="1457325" cy="361950"/>
          </a:xfrm>
          <a:prstGeom prst="rect">
            <a:avLst/>
          </a:prstGeom>
        </p:spPr>
      </p:pic>
      <p:pic>
        <p:nvPicPr>
          <p:cNvPr id="7" name="Picture 6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5AF03B15-D610-E296-0729-248080E4D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26" y="1713139"/>
            <a:ext cx="4448175" cy="3849007"/>
          </a:xfrm>
          <a:prstGeom prst="rect">
            <a:avLst/>
          </a:prstGeom>
        </p:spPr>
      </p:pic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D7A553F-E30D-5B49-ABE2-A17FBCDC6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8732" y="2069419"/>
            <a:ext cx="46672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88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72DE2-E2EE-D32A-9CE6-91F71BF20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3B8F3333-C265-FDD1-DF8D-35DD3727A707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00687F-5AB1-391A-05F3-83B96439EC60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9" name="Google Shape;197;p19">
            <a:extLst>
              <a:ext uri="{FF2B5EF4-FFF2-40B4-BE49-F238E27FC236}">
                <a16:creationId xmlns:a16="http://schemas.microsoft.com/office/drawing/2014/main" id="{8BC2979E-B34B-BE05-CE7D-CC360795CAF3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90509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Priority Queue 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EAD2FA5-D94F-11F0-B7FF-D8C402CFB167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C7E57862-CD35-7713-0402-E767156309B4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F93B083C-8C87-BFCB-0471-BB71F59A2BF5}"/>
              </a:ext>
            </a:extLst>
          </p:cNvPr>
          <p:cNvSpPr txBox="1"/>
          <p:nvPr/>
        </p:nvSpPr>
        <p:spPr>
          <a:xfrm>
            <a:off x="337790" y="1061884"/>
            <a:ext cx="11137392" cy="343170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solidFill>
                <a:srgbClr val="A71F38"/>
              </a:solidFill>
              <a:latin typeface="Times New Roman"/>
              <a:ea typeface="+mn-lt"/>
              <a:cs typeface="Times New Roman"/>
            </a:endParaRPr>
          </a:p>
          <a:p>
            <a:endParaRPr lang="en-US" sz="2000" dirty="0">
              <a:latin typeface="Times New Roman"/>
              <a:ea typeface="Calibri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ea typeface="Calibri"/>
              <a:cs typeface="Calibri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  <a:p>
            <a:endParaRPr lang="en-US" sz="20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992E3A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    </a:t>
            </a:r>
            <a:endParaRPr lang="en-US" sz="2000" dirty="0">
              <a:latin typeface="Times New Roman"/>
            </a:endParaRPr>
          </a:p>
          <a:p>
            <a:pPr>
              <a:buNone/>
            </a:pPr>
            <a:r>
              <a:rPr lang="en-US" dirty="0">
                <a:effectLst/>
                <a:latin typeface="-apple-system"/>
              </a:rPr>
              <a:t> 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B535C18-7586-968F-5F87-731982CBD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772134"/>
              </p:ext>
            </p:extLst>
          </p:nvPr>
        </p:nvGraphicFramePr>
        <p:xfrm>
          <a:off x="798285" y="1351642"/>
          <a:ext cx="10910446" cy="461005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83480">
                  <a:extLst>
                    <a:ext uri="{9D8B030D-6E8A-4147-A177-3AD203B41FA5}">
                      <a16:colId xmlns:a16="http://schemas.microsoft.com/office/drawing/2014/main" val="3583586341"/>
                    </a:ext>
                  </a:extLst>
                </a:gridCol>
                <a:gridCol w="5526966">
                  <a:extLst>
                    <a:ext uri="{9D8B030D-6E8A-4147-A177-3AD203B41FA5}">
                      <a16:colId xmlns:a16="http://schemas.microsoft.com/office/drawing/2014/main" val="3742716419"/>
                    </a:ext>
                  </a:extLst>
                </a:gridCol>
              </a:tblGrid>
              <a:tr h="3972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kern="1200" dirty="0">
                          <a:solidFill>
                            <a:srgbClr val="992E3A"/>
                          </a:solidFill>
                          <a:latin typeface="Times New Roman"/>
                          <a:ea typeface="+mn-lt"/>
                          <a:cs typeface="Times New Roman"/>
                        </a:rPr>
                        <a:t>Advantage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kern="1200" dirty="0">
                          <a:solidFill>
                            <a:srgbClr val="992E3A"/>
                          </a:solidFill>
                          <a:latin typeface="Times New Roman"/>
                          <a:ea typeface="+mn-lt"/>
                          <a:cs typeface="Times New Roman"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992061"/>
                  </a:ext>
                </a:extLst>
              </a:tr>
              <a:tr h="7021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>
                          <a:latin typeface="Times New Roman"/>
                        </a:rPr>
                        <a:t>Efficient Element Management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>
                          <a:latin typeface="Times New Roman"/>
                        </a:rPr>
                        <a:t>Offers O(log n) for insertion/removal and O(1) for accessing top priority.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29226"/>
                  </a:ext>
                </a:extLst>
              </a:tr>
              <a:tr h="7021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>
                          <a:latin typeface="Times New Roman"/>
                        </a:rPr>
                        <a:t>Dynamic Priority Maintenance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>
                          <a:latin typeface="Times New Roman"/>
                        </a:rPr>
                        <a:t>Automatically maintains heap order after each modification.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320498"/>
                  </a:ext>
                </a:extLst>
              </a:tr>
              <a:tr h="7021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>
                          <a:latin typeface="Times New Roman"/>
                        </a:rPr>
                        <a:t>Customizability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>
                          <a:latin typeface="Times New Roman"/>
                        </a:rPr>
                        <a:t>Supports custom comparators for min-heaps or custom priority logic.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473606"/>
                  </a:ext>
                </a:extLst>
              </a:tr>
              <a:tr h="7021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>
                          <a:latin typeface="Times New Roman"/>
                        </a:rPr>
                        <a:t>No Manual Sorting Needed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>
                          <a:latin typeface="Times New Roman"/>
                        </a:rPr>
                        <a:t>Elements are always internally sorted based on priority rules.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5099372"/>
                  </a:ext>
                </a:extLst>
              </a:tr>
              <a:tr h="7021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>
                          <a:latin typeface="Times New Roman"/>
                        </a:rPr>
                        <a:t>Memory Efficiency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>
                          <a:latin typeface="Times New Roman"/>
                        </a:rPr>
                        <a:t>Uses std::vector internally, benefiting from dynamic memory handling.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2817487"/>
                  </a:ext>
                </a:extLst>
              </a:tr>
              <a:tr h="7021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>
                          <a:latin typeface="Times New Roman"/>
                        </a:rPr>
                        <a:t>Ideal for Real-Time Prioritization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>
                          <a:latin typeface="Times New Roman"/>
                        </a:rPr>
                        <a:t>Great for scheduling, simulations, and graph algorithms like Dijkstra’s.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9488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D66D46C-EE4C-4109-35CA-19220F44714C}"/>
              </a:ext>
            </a:extLst>
          </p:cNvPr>
          <p:cNvSpPr txBox="1"/>
          <p:nvPr/>
        </p:nvSpPr>
        <p:spPr>
          <a:xfrm>
            <a:off x="116114" y="787400"/>
            <a:ext cx="467541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Advantages of std::</a:t>
            </a:r>
            <a:r>
              <a:rPr lang="en-US" b="1" dirty="0" err="1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priority_queue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32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10EDF-4329-AFB3-D4CF-101B5B5DB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2A3608E8-9D71-E942-4FCF-FA250933CB05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37DC7D-3ADF-A00E-A192-F1FC902C7ADF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9" name="Google Shape;197;p19">
            <a:extLst>
              <a:ext uri="{FF2B5EF4-FFF2-40B4-BE49-F238E27FC236}">
                <a16:creationId xmlns:a16="http://schemas.microsoft.com/office/drawing/2014/main" id="{7C24F264-8704-F9A0-B702-062D260D776B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90509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Priority Queue 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10F5D57-B2F0-CF75-13E0-D97098C2E90B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79EF59C1-8889-9E33-123F-A96EFE85EA50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A90E484E-F02E-B569-7955-0D571BA58A84}"/>
              </a:ext>
            </a:extLst>
          </p:cNvPr>
          <p:cNvSpPr txBox="1"/>
          <p:nvPr/>
        </p:nvSpPr>
        <p:spPr>
          <a:xfrm>
            <a:off x="337790" y="1061884"/>
            <a:ext cx="11137392" cy="343170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solidFill>
                <a:srgbClr val="A71F38"/>
              </a:solidFill>
              <a:latin typeface="Times New Roman"/>
              <a:ea typeface="+mn-lt"/>
              <a:cs typeface="Times New Roman"/>
            </a:endParaRPr>
          </a:p>
          <a:p>
            <a:endParaRPr lang="en-US" sz="2000" dirty="0">
              <a:latin typeface="Times New Roman"/>
              <a:ea typeface="Calibri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ea typeface="Calibri"/>
              <a:cs typeface="Calibri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  <a:p>
            <a:endParaRPr lang="en-US" sz="20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992E3A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    </a:t>
            </a:r>
            <a:endParaRPr lang="en-US" sz="2000" dirty="0">
              <a:latin typeface="Times New Roman"/>
            </a:endParaRPr>
          </a:p>
          <a:p>
            <a:pPr>
              <a:buNone/>
            </a:pPr>
            <a:r>
              <a:rPr lang="en-US" dirty="0">
                <a:effectLst/>
                <a:latin typeface="-apple-system"/>
              </a:rPr>
              <a:t> 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2920749-F22E-054A-1C52-148EE86FE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601128"/>
              </p:ext>
            </p:extLst>
          </p:nvPr>
        </p:nvGraphicFramePr>
        <p:xfrm>
          <a:off x="798285" y="1351642"/>
          <a:ext cx="10910446" cy="461005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83480">
                  <a:extLst>
                    <a:ext uri="{9D8B030D-6E8A-4147-A177-3AD203B41FA5}">
                      <a16:colId xmlns:a16="http://schemas.microsoft.com/office/drawing/2014/main" val="3583586341"/>
                    </a:ext>
                  </a:extLst>
                </a:gridCol>
                <a:gridCol w="5526966">
                  <a:extLst>
                    <a:ext uri="{9D8B030D-6E8A-4147-A177-3AD203B41FA5}">
                      <a16:colId xmlns:a16="http://schemas.microsoft.com/office/drawing/2014/main" val="3742716419"/>
                    </a:ext>
                  </a:extLst>
                </a:gridCol>
              </a:tblGrid>
              <a:tr h="3972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 b="1" kern="1200" dirty="0">
                        <a:solidFill>
                          <a:srgbClr val="992E3A"/>
                        </a:solidFill>
                        <a:latin typeface="Times New Roman"/>
                        <a:ea typeface="+mn-lt"/>
                        <a:cs typeface="Times New Roman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800" b="1" kern="1200" dirty="0">
                        <a:solidFill>
                          <a:srgbClr val="992E3A"/>
                        </a:solidFill>
                        <a:latin typeface="Times New Roman"/>
                        <a:ea typeface="+mn-lt"/>
                        <a:cs typeface="Times New Roman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992061"/>
                  </a:ext>
                </a:extLst>
              </a:tr>
              <a:tr h="702133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0" dirty="0">
                        <a:latin typeface="Times New Roman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0" dirty="0">
                        <a:latin typeface="Times New Roman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29226"/>
                  </a:ext>
                </a:extLst>
              </a:tr>
              <a:tr h="702133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0" dirty="0">
                        <a:latin typeface="Times New Roman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0" dirty="0">
                        <a:latin typeface="Times New Roman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320498"/>
                  </a:ext>
                </a:extLst>
              </a:tr>
              <a:tr h="702133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0" dirty="0">
                        <a:latin typeface="Times New Roman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0" dirty="0">
                        <a:latin typeface="Times New Roman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473606"/>
                  </a:ext>
                </a:extLst>
              </a:tr>
              <a:tr h="702133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0" dirty="0">
                        <a:latin typeface="Times New Roman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0" dirty="0">
                        <a:latin typeface="Times New Roman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5099372"/>
                  </a:ext>
                </a:extLst>
              </a:tr>
              <a:tr h="702133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0" dirty="0">
                        <a:latin typeface="Times New Roman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0" dirty="0">
                        <a:latin typeface="Times New Roman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2817487"/>
                  </a:ext>
                </a:extLst>
              </a:tr>
              <a:tr h="702133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0" dirty="0">
                        <a:latin typeface="Times New Roman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0" dirty="0">
                        <a:latin typeface="Times New Roman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9488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E000586-F083-BB2F-74AC-593E21D716E4}"/>
              </a:ext>
            </a:extLst>
          </p:cNvPr>
          <p:cNvSpPr txBox="1"/>
          <p:nvPr/>
        </p:nvSpPr>
        <p:spPr>
          <a:xfrm>
            <a:off x="116114" y="787400"/>
            <a:ext cx="467541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Disadvantages of std::</a:t>
            </a:r>
            <a:r>
              <a:rPr lang="en-US" b="1" dirty="0" err="1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priority_queue</a:t>
            </a:r>
          </a:p>
          <a:p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484EE4-FAD5-1C77-811B-DD4963046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42527"/>
              </p:ext>
            </p:extLst>
          </p:nvPr>
        </p:nvGraphicFramePr>
        <p:xfrm>
          <a:off x="1378857" y="1442357"/>
          <a:ext cx="9816918" cy="39002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08459">
                  <a:extLst>
                    <a:ext uri="{9D8B030D-6E8A-4147-A177-3AD203B41FA5}">
                      <a16:colId xmlns:a16="http://schemas.microsoft.com/office/drawing/2014/main" val="4113913323"/>
                    </a:ext>
                  </a:extLst>
                </a:gridCol>
                <a:gridCol w="4908459">
                  <a:extLst>
                    <a:ext uri="{9D8B030D-6E8A-4147-A177-3AD203B41FA5}">
                      <a16:colId xmlns:a16="http://schemas.microsoft.com/office/drawing/2014/main" val="13416124"/>
                    </a:ext>
                  </a:extLst>
                </a:gridCol>
              </a:tblGrid>
              <a:tr h="4255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kern="1200" dirty="0">
                          <a:solidFill>
                            <a:srgbClr val="992E3A"/>
                          </a:solidFill>
                          <a:latin typeface="Times New Roman"/>
                          <a:ea typeface="+mn-lt"/>
                          <a:cs typeface="Times New Roman"/>
                        </a:rPr>
                        <a:t>Disadvantage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kern="1200" dirty="0">
                          <a:solidFill>
                            <a:srgbClr val="992E3A"/>
                          </a:solidFill>
                          <a:latin typeface="Times New Roman"/>
                          <a:ea typeface="+mn-lt"/>
                          <a:cs typeface="Times New Roman"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941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kern="1200" dirty="0">
                          <a:solidFill>
                            <a:srgbClr val="992E3A"/>
                          </a:solidFill>
                          <a:latin typeface="Times New Roman"/>
                          <a:ea typeface="+mn-lt"/>
                          <a:cs typeface="Times New Roman"/>
                        </a:rPr>
                        <a:t>No Direct Access to Elements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You can only access the top element — no iteration or random access.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715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kern="1200" dirty="0">
                          <a:solidFill>
                            <a:srgbClr val="992E3A"/>
                          </a:solidFill>
                          <a:latin typeface="Times New Roman"/>
                          <a:ea typeface="+mn-lt"/>
                          <a:cs typeface="Times New Roman"/>
                        </a:rPr>
                        <a:t>No Search or Update Support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Cannot easily find or modify a specific element in the queue.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8852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kern="1200" dirty="0">
                          <a:solidFill>
                            <a:srgbClr val="992E3A"/>
                          </a:solidFill>
                          <a:latin typeface="Times New Roman"/>
                          <a:ea typeface="+mn-lt"/>
                          <a:cs typeface="Times New Roman"/>
                        </a:rPr>
                        <a:t>Fixed Heap Structure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Internally uses a binary heap — cannot switch to other priority data structures (e.g., Fibonacci heap).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867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kern="1200" dirty="0">
                          <a:solidFill>
                            <a:srgbClr val="992E3A"/>
                          </a:solidFill>
                          <a:latin typeface="Times New Roman"/>
                          <a:ea typeface="+mn-lt"/>
                          <a:cs typeface="Times New Roman"/>
                        </a:rPr>
                        <a:t>Limited Interface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Lacks operations like remove(element) or contains().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960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kern="1200" dirty="0">
                          <a:solidFill>
                            <a:srgbClr val="992E3A"/>
                          </a:solidFill>
                          <a:latin typeface="Times New Roman"/>
                          <a:ea typeface="+mn-lt"/>
                          <a:cs typeface="Times New Roman"/>
                        </a:rPr>
                        <a:t>Cannot Store Duplicate Keys with Distinct Behavior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Handling ties or priority conflicts may require workarounds.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333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271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35FBD-9137-7E3A-7066-4B35FCE50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2682D2C4-14C9-A296-54E0-9F0D463799CA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C55918-D70D-2F24-329F-E07FDC174539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A9C766CB-DD5A-09DC-3DAD-0FE6BC8BAD1B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800" b="1" dirty="0">
                <a:solidFill>
                  <a:srgbClr val="A71F38"/>
                </a:solidFill>
                <a:latin typeface="Times New Roman"/>
                <a:cs typeface="Times New Roman"/>
              </a:rPr>
              <a:t>Challenges / Debugging Experience </a:t>
            </a:r>
            <a:endParaRPr lang="en-US" sz="2800" b="1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ED9457B-EE8C-14DA-DB20-0895C47F10DE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6BF5F58-95AE-E674-35B4-C24A4A038D75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C53C6A89-17A1-8047-2DAB-C656F4AFB11D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48977475-0591-DBB5-0E66-8FD2F1C9FF1D}"/>
              </a:ext>
            </a:extLst>
          </p:cNvPr>
          <p:cNvSpPr txBox="1"/>
          <p:nvPr/>
        </p:nvSpPr>
        <p:spPr>
          <a:xfrm>
            <a:off x="337790" y="1061884"/>
            <a:ext cx="1113739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ffectLst/>
              <a:latin typeface="-apple-system"/>
            </a:endParaRPr>
          </a:p>
          <a:p>
            <a:pPr>
              <a:buNone/>
            </a:pPr>
            <a:r>
              <a:rPr lang="en-US">
                <a:effectLst/>
                <a:latin typeface="-apple-system"/>
              </a:rPr>
              <a:t> </a:t>
            </a:r>
            <a:br>
              <a:rPr lang="en-US"/>
            </a:br>
            <a:r>
              <a:rPr lang="en-US"/>
              <a:t> 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98EC0398-CCA4-A6A7-73CC-B963791444D0}"/>
              </a:ext>
            </a:extLst>
          </p:cNvPr>
          <p:cNvSpPr txBox="1"/>
          <p:nvPr/>
        </p:nvSpPr>
        <p:spPr>
          <a:xfrm>
            <a:off x="381000" y="1208313"/>
            <a:ext cx="1117962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>
              <a:latin typeface="Times New Roman"/>
              <a:cs typeface="Times New Roman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235A43C8-C8E5-0456-B808-5D510E32EFDC}"/>
              </a:ext>
            </a:extLst>
          </p:cNvPr>
          <p:cNvSpPr txBox="1"/>
          <p:nvPr/>
        </p:nvSpPr>
        <p:spPr>
          <a:xfrm>
            <a:off x="383474" y="883969"/>
            <a:ext cx="11275125" cy="640175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Always use empty() before pop() or top() to avoid crashes.</a:t>
            </a:r>
            <a:endParaRPr lang="en-US" dirty="0">
              <a:latin typeface="Times New Roman"/>
              <a:ea typeface="+mn-lt"/>
              <a:cs typeface="Calibri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Understand the behavior and limitations of each container adapter — especially their access restrictions.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Pay attention to priority rules and heap structure in std::</a:t>
            </a:r>
            <a:r>
              <a:rPr lang="en-US" err="1">
                <a:latin typeface="Times New Roman"/>
                <a:ea typeface="+mn-lt"/>
                <a:cs typeface="+mn-lt"/>
              </a:rPr>
              <a:t>priority_queue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 debug print statements strategically when dealing with abstracted containers to trace data flow.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Output was incorrect due to misunderstanding automatic reordering by priority.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>
                <a:latin typeface="Times New Roman"/>
                <a:ea typeface="+mn-lt"/>
                <a:cs typeface="+mn-lt"/>
              </a:rPr>
              <a:t>Faced errors using custom comparators without correct syntax or logic.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pPr marL="285750" indent="-285750" algn="just">
              <a:buFont typeface="Arial,Sans-Serif"/>
              <a:buChar char="•"/>
            </a:pPr>
            <a:endParaRPr lang="en-US" dirty="0">
              <a:latin typeface="Times New Roman"/>
              <a:ea typeface="+mn-lt"/>
              <a:cs typeface="Times New Roman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Confused by push() adding to the back and pop() removing from the front.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>
                <a:latin typeface="Times New Roman"/>
                <a:ea typeface="+mn-lt"/>
                <a:cs typeface="+mn-lt"/>
              </a:rPr>
              <a:t>Faced runtime errors by accessing front() or back() on empty queues.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endParaRPr lang="en-US"/>
          </a:p>
          <a:p>
            <a:pPr algn="just">
              <a:buFont typeface="Arial"/>
              <a:buChar char="•"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sz="2000" dirty="0">
              <a:latin typeface="Times New Roman"/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endParaRPr lang="en-US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1003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0A57E-1AF7-A5D9-7B43-F1AEFCF00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2A0A283E-6C2D-3CD0-564B-B40CBA3BC9E3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370A3F-F4D1-9A7B-1C57-8E3550776C95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AEDCF92E-4D12-3F99-D84B-CAAA0D953DF2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Additional Learning Resources / Notes </a:t>
            </a:r>
            <a:endParaRPr lang="en-US" sz="2400" b="1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662138E-32E8-23BA-EE07-B155579A7550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1255780-DC12-A70E-64CF-A414DF0130FC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61F4C158-9FC7-8386-B621-D6838B51928D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8874FBC-5727-C40C-D66D-D4F94BA1C31F}"/>
              </a:ext>
            </a:extLst>
          </p:cNvPr>
          <p:cNvSpPr txBox="1"/>
          <p:nvPr/>
        </p:nvSpPr>
        <p:spPr>
          <a:xfrm>
            <a:off x="337790" y="1061884"/>
            <a:ext cx="1113739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ffectLst/>
              <a:latin typeface="-apple-system"/>
            </a:endParaRPr>
          </a:p>
          <a:p>
            <a:pPr>
              <a:buNone/>
            </a:pPr>
            <a:r>
              <a:rPr lang="en-US">
                <a:effectLst/>
                <a:latin typeface="-apple-system"/>
              </a:rPr>
              <a:t> </a:t>
            </a:r>
            <a:br>
              <a:rPr lang="en-US"/>
            </a:br>
            <a:r>
              <a:rPr lang="en-US"/>
              <a:t> 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8148F8E0-B83B-A322-6047-645AC183F321}"/>
              </a:ext>
            </a:extLst>
          </p:cNvPr>
          <p:cNvSpPr txBox="1"/>
          <p:nvPr/>
        </p:nvSpPr>
        <p:spPr>
          <a:xfrm>
            <a:off x="381000" y="1208313"/>
            <a:ext cx="1117962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>
              <a:latin typeface="Times New Roman"/>
              <a:cs typeface="Times New Roman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BACDFEA6-9A7D-EC14-06FE-477A66608E3A}"/>
              </a:ext>
            </a:extLst>
          </p:cNvPr>
          <p:cNvSpPr txBox="1"/>
          <p:nvPr/>
        </p:nvSpPr>
        <p:spPr>
          <a:xfrm>
            <a:off x="381000" y="1208314"/>
            <a:ext cx="11277599" cy="493981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dirty="0">
                <a:latin typeface="Times New Roman"/>
                <a:ea typeface="+mn-lt"/>
                <a:cs typeface="Times New Roman"/>
              </a:rPr>
              <a:t>CPP Reference — Comprehensive and official C++ documentation.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dirty="0">
                <a:latin typeface="Times New Roman"/>
                <a:ea typeface="+mn-lt"/>
                <a:cs typeface="Times New Roman"/>
              </a:rPr>
              <a:t>cplusplus.com — Beginner-friendly tutorials and examples for STL algorithms.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dirty="0">
                <a:latin typeface="Calibri"/>
                <a:ea typeface="+mn-lt"/>
                <a:cs typeface="+mn-lt"/>
                <a:hlinkClick r:id="rId2"/>
              </a:rPr>
              <a:t>Containers in C++ STL | GeeksforGeeks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dirty="0">
                <a:latin typeface="Times New Roman"/>
                <a:ea typeface="+mn-lt"/>
                <a:cs typeface="Times New Roman"/>
              </a:rPr>
              <a:t>YouTube tutorials — Search for C++ STL algorithms and sorting tutorials.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dirty="0">
                <a:latin typeface="Times New Roman"/>
                <a:ea typeface="+mn-lt"/>
                <a:cs typeface="Times New Roman"/>
              </a:rPr>
              <a:t>Practice coding problems on platforms like 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LeetCode</a:t>
            </a:r>
            <a:r>
              <a:rPr lang="en-US" dirty="0">
                <a:latin typeface="Times New Roman"/>
                <a:ea typeface="+mn-lt"/>
                <a:cs typeface="Times New Roman"/>
              </a:rPr>
              <a:t>, 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Codechef</a:t>
            </a:r>
            <a:r>
              <a:rPr lang="en-US" dirty="0">
                <a:latin typeface="Times New Roman"/>
                <a:ea typeface="+mn-lt"/>
                <a:cs typeface="Times New Roman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dirty="0">
                <a:latin typeface="Times New Roman"/>
                <a:ea typeface="+mn-lt"/>
                <a:cs typeface="Times New Roman"/>
              </a:rPr>
              <a:t>Experiment with custom comparators to learn more about flexible sorting.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endParaRPr lang="en-US" dirty="0"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>
              <a:latin typeface="Times New Roman"/>
              <a:cs typeface="Times New Roman"/>
            </a:endParaRPr>
          </a:p>
          <a:p>
            <a:endParaRPr lang="en-US">
              <a:latin typeface="Aptos" panose="020B0004020202020204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6073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26270-5A10-A421-538B-94EFF8C97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36C63A1D-58B9-67AD-46FD-F6D880157DB3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60CB66-EC2C-06FB-04B5-3C2FF4C3FBAB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4B100240-E2AC-229E-FB5B-BB0E28B2E86E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Q&amp;A</a:t>
            </a:r>
            <a:endParaRPr lang="en-US" sz="2400" b="1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CFE34A74-B4F6-1150-4ED8-FCD33F9C3D68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262E0193-D002-6E12-5009-9A5EC5B888C1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68DD15A1-AA7E-B9EB-F0B4-4AA46BE1839F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F6D67BBB-B733-E924-EC67-048DDA855AF4}"/>
              </a:ext>
            </a:extLst>
          </p:cNvPr>
          <p:cNvSpPr txBox="1"/>
          <p:nvPr/>
        </p:nvSpPr>
        <p:spPr>
          <a:xfrm>
            <a:off x="337790" y="1061884"/>
            <a:ext cx="1113739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ffectLst/>
              <a:latin typeface="-apple-system"/>
            </a:endParaRPr>
          </a:p>
          <a:p>
            <a:pPr>
              <a:buNone/>
            </a:pPr>
            <a:r>
              <a:rPr lang="en-US">
                <a:effectLst/>
                <a:latin typeface="-apple-system"/>
              </a:rPr>
              <a:t> </a:t>
            </a:r>
            <a:br>
              <a:rPr lang="en-US"/>
            </a:br>
            <a:r>
              <a:rPr lang="en-US"/>
              <a:t> 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0FAEA65A-0C43-ED03-B74F-2FA3957190C5}"/>
              </a:ext>
            </a:extLst>
          </p:cNvPr>
          <p:cNvSpPr txBox="1"/>
          <p:nvPr/>
        </p:nvSpPr>
        <p:spPr>
          <a:xfrm>
            <a:off x="381000" y="1208313"/>
            <a:ext cx="1117962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>
              <a:latin typeface="Times New Roman"/>
              <a:cs typeface="Times New Roman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C1AB4118-57CE-E8CC-6114-FDF66C678624}"/>
              </a:ext>
            </a:extLst>
          </p:cNvPr>
          <p:cNvSpPr txBox="1"/>
          <p:nvPr/>
        </p:nvSpPr>
        <p:spPr>
          <a:xfrm>
            <a:off x="230054" y="766701"/>
            <a:ext cx="11324636" cy="801398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/>
                <a:ea typeface="+mn-lt"/>
                <a:cs typeface="+mn-lt"/>
              </a:rPr>
              <a:t>Q1: What is a stack in C++ STL?</a:t>
            </a:r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dirty="0">
                <a:latin typeface="Times New Roman"/>
                <a:ea typeface="+mn-lt"/>
                <a:cs typeface="+mn-lt"/>
              </a:rPr>
              <a:t> A: It’s a container adapter that follows the LIFO (Last-In, First-Out) principle, allowing insertion and removal only at the top.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Q2: What is the primary use case for a queue?</a:t>
            </a:r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dirty="0">
                <a:latin typeface="Times New Roman"/>
                <a:ea typeface="+mn-lt"/>
                <a:cs typeface="+mn-lt"/>
              </a:rPr>
              <a:t> A: Queues follow the FIFO (First-In, First-Out) model and are ideal for processing elements in the order they arrive (e.g., task scheduling, BFS).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Q3: How does std::</a:t>
            </a:r>
            <a:r>
              <a:rPr lang="en-US" err="1">
                <a:latin typeface="Times New Roman"/>
                <a:ea typeface="+mn-lt"/>
                <a:cs typeface="+mn-lt"/>
              </a:rPr>
              <a:t>priority_queue</a:t>
            </a:r>
            <a:r>
              <a:rPr lang="en-US" dirty="0">
                <a:latin typeface="Times New Roman"/>
                <a:ea typeface="+mn-lt"/>
                <a:cs typeface="+mn-lt"/>
              </a:rPr>
              <a:t> determine the next element to process?</a:t>
            </a:r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dirty="0">
                <a:latin typeface="Times New Roman"/>
                <a:ea typeface="+mn-lt"/>
                <a:cs typeface="+mn-lt"/>
              </a:rPr>
              <a:t> A: It uses a heap structure to keep the highest-priority element at the top, which is accessed in constant time.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Q4: Can you access all elements in a std::stack or std::queue using iterators?</a:t>
            </a:r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dirty="0">
                <a:latin typeface="Times New Roman"/>
                <a:ea typeface="+mn-lt"/>
                <a:cs typeface="+mn-lt"/>
              </a:rPr>
              <a:t> A: No, these adapters do not support iterators — you can only access elements through top/front/back operations.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Q5: What happens if you call pop() on an empty std::queue or std::stack?</a:t>
            </a:r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dirty="0">
                <a:latin typeface="Times New Roman"/>
                <a:ea typeface="+mn-lt"/>
                <a:cs typeface="+mn-lt"/>
              </a:rPr>
              <a:t> A: It results in undefined behavior — always check with empty() before popping elements.</a:t>
            </a:r>
          </a:p>
          <a:p>
            <a:endParaRPr lang="en-US" dirty="0">
              <a:latin typeface="Times New Roman"/>
              <a:ea typeface="+mn-lt"/>
              <a:cs typeface="+mn-lt"/>
            </a:endParaRPr>
          </a:p>
          <a:p>
            <a:endParaRPr lang="en-US" sz="2000" dirty="0">
              <a:latin typeface="Times New Roman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4500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5CE5B-4F2B-6EC0-AA7B-59D741BCD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64D3102-E21B-D1C5-9FF2-ACD792D231C6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318E33-F6FE-D69C-FCB9-4094241A821A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E192BBD1-B87A-AF7D-914E-9D1BD7674D32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Plan for Tomorrow</a:t>
            </a:r>
            <a:endParaRPr lang="en-US" sz="2400" b="1" dirty="0" err="1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7AA9563-908C-B9AF-40F0-F5314515724C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48DA11B0-6297-C943-2E16-EBD4AB86FBA7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9DB1610D-FB14-9E8C-8682-5A4EC59F916D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2F74F8D6-467B-C2EE-6EB6-709E09FAA9A2}"/>
              </a:ext>
            </a:extLst>
          </p:cNvPr>
          <p:cNvSpPr txBox="1"/>
          <p:nvPr/>
        </p:nvSpPr>
        <p:spPr>
          <a:xfrm>
            <a:off x="337790" y="1061884"/>
            <a:ext cx="1113739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ffectLst/>
              <a:latin typeface="-apple-system"/>
            </a:endParaRPr>
          </a:p>
          <a:p>
            <a:pPr>
              <a:buNone/>
            </a:pPr>
            <a:r>
              <a:rPr lang="en-US">
                <a:effectLst/>
                <a:latin typeface="-apple-system"/>
              </a:rPr>
              <a:t> </a:t>
            </a:r>
            <a:br>
              <a:rPr lang="en-US"/>
            </a:br>
            <a:r>
              <a:rPr lang="en-US"/>
              <a:t> 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6BE7E197-198F-0760-92BF-1895DDFB9735}"/>
              </a:ext>
            </a:extLst>
          </p:cNvPr>
          <p:cNvSpPr txBox="1"/>
          <p:nvPr/>
        </p:nvSpPr>
        <p:spPr>
          <a:xfrm>
            <a:off x="381000" y="1208313"/>
            <a:ext cx="1117962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>
              <a:latin typeface="Times New Roman"/>
              <a:cs typeface="Times New Roman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CF19E679-1BCF-7A74-9895-610CD1E53938}"/>
              </a:ext>
            </a:extLst>
          </p:cNvPr>
          <p:cNvSpPr txBox="1"/>
          <p:nvPr/>
        </p:nvSpPr>
        <p:spPr>
          <a:xfrm>
            <a:off x="478971" y="1153886"/>
            <a:ext cx="11299371" cy="373589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Binary trees,</a:t>
            </a:r>
            <a:endParaRPr lang="en-US" sz="2000" dirty="0">
              <a:latin typeface="Times New Roman"/>
              <a:ea typeface="+mn-lt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tree traversals</a:t>
            </a:r>
            <a:endParaRPr lang="en-US" sz="2000" dirty="0">
              <a:latin typeface="Times New Roman"/>
              <a:ea typeface="+mn-lt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ea typeface="+mn-lt"/>
              <a:cs typeface="Calibri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/>
              <a:ea typeface="+mn-lt"/>
              <a:cs typeface="Calibri"/>
            </a:endParaRPr>
          </a:p>
          <a:p>
            <a:pPr marL="285750" indent="-285750" algn="just">
              <a:buFont typeface="Arial,Sans-Serif"/>
              <a:buChar char="•"/>
            </a:pPr>
            <a:endParaRPr lang="en-US" dirty="0">
              <a:latin typeface="Times New Roman"/>
              <a:ea typeface="+mn-lt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Calibri"/>
              <a:ea typeface="+mn-lt"/>
              <a:cs typeface="Calibri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/>
              <a:ea typeface="+mn-lt"/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Calibri"/>
              <a:ea typeface="Calibri"/>
              <a:cs typeface="Calibri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8062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C850C946-5C90-B1FE-FAC3-8C3C9D694645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A71F38"/>
                </a:solidFill>
                <a:latin typeface="Times New Roman"/>
                <a:cs typeface="Times New Roman"/>
              </a:rPr>
              <a:t>Agenda</a:t>
            </a:r>
            <a:endParaRPr lang="en-US" sz="240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D998099-0659-754C-263A-49CD5E830C5F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4B3093A5-1A3E-1CCF-A714-EB83A9679F80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5C5DD3F-FAD0-375D-5667-E454D2F074FA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ECF4EA-18D0-13EF-5504-66E512E90C24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5D1A29B1-4C7F-0DF0-AC3F-814135E90C0A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E865A317-E288-AB8A-12AA-AB57C952DCC4}"/>
              </a:ext>
            </a:extLst>
          </p:cNvPr>
          <p:cNvSpPr txBox="1"/>
          <p:nvPr/>
        </p:nvSpPr>
        <p:spPr>
          <a:xfrm>
            <a:off x="337790" y="1061884"/>
            <a:ext cx="11137392" cy="33855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Topics Covered Today</a:t>
            </a:r>
            <a:endParaRPr lang="en-US" sz="20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Learnings / Concepts Understood: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Concepts with Definitions/ Code Snippet – Hands-on Practice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 / Debugging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Tasks/Assignments Completed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 Learning Resources / 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 for Tomorrow</a:t>
            </a:r>
          </a:p>
          <a:p>
            <a:pPr>
              <a:buNone/>
            </a:pPr>
            <a:endParaRPr lang="en-US">
              <a:effectLst/>
              <a:latin typeface="-apple-system"/>
            </a:endParaRPr>
          </a:p>
          <a:p>
            <a:pPr>
              <a:buNone/>
            </a:pPr>
            <a:r>
              <a:rPr lang="en-US">
                <a:effectLst/>
                <a:latin typeface="-apple-system"/>
              </a:rPr>
              <a:t> </a:t>
            </a:r>
            <a:br>
              <a:rPr lang="en-US"/>
            </a:b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2077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14796-0C8E-8B9C-6C73-3AFE7BD52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D3EF84D9-29C0-74C1-5F64-9E45EF500A95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3FE9F0-F927-D930-1CF8-AA03CF1459CA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11" name="Google Shape;197;p19">
            <a:extLst>
              <a:ext uri="{FF2B5EF4-FFF2-40B4-BE49-F238E27FC236}">
                <a16:creationId xmlns:a16="http://schemas.microsoft.com/office/drawing/2014/main" id="{3D1DB561-2B52-638D-DF71-932B02CA104A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Overall Overview</a:t>
            </a:r>
            <a:endParaRPr lang="en-US" sz="2400" b="1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965DDF15-3D42-3B28-195C-9A175E2CAA2A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2AC05DD-5633-2257-F7C6-A7CC79B7663F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26CF7CB7-1CBB-4201-FB12-28E3A391C7B7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1AD62E6C-5192-7A68-320E-956145D10660}"/>
              </a:ext>
            </a:extLst>
          </p:cNvPr>
          <p:cNvSpPr txBox="1"/>
          <p:nvPr/>
        </p:nvSpPr>
        <p:spPr>
          <a:xfrm>
            <a:off x="337790" y="1061884"/>
            <a:ext cx="1113739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ffectLst/>
              <a:latin typeface="-apple-system"/>
            </a:endParaRPr>
          </a:p>
          <a:p>
            <a:pPr>
              <a:buNone/>
            </a:pPr>
            <a:r>
              <a:rPr lang="en-US">
                <a:effectLst/>
                <a:latin typeface="-apple-system"/>
              </a:rPr>
              <a:t> </a:t>
            </a:r>
            <a:br>
              <a:rPr lang="en-US"/>
            </a:br>
            <a:r>
              <a:rPr lang="en-US"/>
              <a:t> </a:t>
            </a: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DD976C35-CD94-5A3C-68B1-AE97EE612007}"/>
              </a:ext>
            </a:extLst>
          </p:cNvPr>
          <p:cNvSpPr txBox="1"/>
          <p:nvPr/>
        </p:nvSpPr>
        <p:spPr>
          <a:xfrm>
            <a:off x="381000" y="1208313"/>
            <a:ext cx="1117962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>
              <a:latin typeface="Times New Roman"/>
              <a:cs typeface="Times New Roman"/>
            </a:endParaRP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8C17CF7B-7643-542A-7282-EC48E6834D7F}"/>
              </a:ext>
            </a:extLst>
          </p:cNvPr>
          <p:cNvSpPr txBox="1"/>
          <p:nvPr/>
        </p:nvSpPr>
        <p:spPr>
          <a:xfrm>
            <a:off x="478971" y="1153886"/>
            <a:ext cx="11299371" cy="784471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Gained a clear understanding of linear data structures like stacks (LIFO) and queues (FIFO), along with non-linear structures like priority queues.</a:t>
            </a: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Practiced using core operations such as push(), pop(), top(), front(), and back() across different container adapters.</a:t>
            </a: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Explored how each container adapter provides a specialized interface over standard sequence containers like std::deque and std::vector.</a:t>
            </a: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Implemented real-life use cases including undo-redo functionality (stack), task processing (queue), and priority-based scheduling (priority queue).</a:t>
            </a: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Learned how priority queues automatically manage element order using a heap structure, ensuring fast access to the highest-priority element.</a:t>
            </a: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Customized priority behavior using comparators to create min-heaps or apply domain-specific sorting rules.</a:t>
            </a: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Understood the trade-offs between these containers, such as access restrictions in stacks and queues, and lack of iteration support in priority queues.</a:t>
            </a:r>
            <a:endParaRPr lang="en-US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78191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8BDCFB0-12AE-EF3D-72D3-BC4C72C6527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8878" y="-35513"/>
            <a:ext cx="6296788" cy="6924583"/>
            <a:chOff x="-6659" y="0"/>
            <a:chExt cx="4722591" cy="5143500"/>
          </a:xfrm>
        </p:grpSpPr>
        <p:sp>
          <p:nvSpPr>
            <p:cNvPr id="10" name="Flowchart: Delay 9">
              <a:extLst>
                <a:ext uri="{FF2B5EF4-FFF2-40B4-BE49-F238E27FC236}">
                  <a16:creationId xmlns:a16="http://schemas.microsoft.com/office/drawing/2014/main" id="{CB184579-C921-36DB-E362-3CDBB5E3B10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-1" y="2"/>
              <a:ext cx="4715933" cy="5143498"/>
            </a:xfrm>
            <a:prstGeom prst="flowChartDelay">
              <a:avLst/>
            </a:prstGeom>
            <a:blipFill>
              <a:blip r:embed="rId2">
                <a:alphaModFix amt="78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8000" b="1"/>
            </a:p>
          </p:txBody>
        </p:sp>
        <p:sp>
          <p:nvSpPr>
            <p:cNvPr id="3" name="Flowchart: Delay 2">
              <a:extLst>
                <a:ext uri="{FF2B5EF4-FFF2-40B4-BE49-F238E27FC236}">
                  <a16:creationId xmlns:a16="http://schemas.microsoft.com/office/drawing/2014/main" id="{E15B3111-97BF-26D3-66CD-F377A236713E}"/>
                </a:ext>
              </a:extLst>
            </p:cNvPr>
            <p:cNvSpPr>
              <a:spLocks/>
            </p:cNvSpPr>
            <p:nvPr/>
          </p:nvSpPr>
          <p:spPr>
            <a:xfrm>
              <a:off x="-6659" y="0"/>
              <a:ext cx="4715933" cy="5143498"/>
            </a:xfrm>
            <a:prstGeom prst="flowChartDelay">
              <a:avLst/>
            </a:prstGeom>
            <a:gradFill>
              <a:gsLst>
                <a:gs pos="0">
                  <a:srgbClr val="A71F36"/>
                </a:gs>
                <a:gs pos="19000">
                  <a:srgbClr val="A71F36"/>
                </a:gs>
                <a:gs pos="100000">
                  <a:srgbClr val="EF4B4A">
                    <a:tint val="23500"/>
                    <a:satMod val="160000"/>
                    <a:alpha val="0"/>
                    <a:lumMod val="0"/>
                    <a:lumOff val="10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000" b="1">
                  <a:latin typeface="Brush Script MT" panose="03060802040406070304" pitchFamily="66" charset="0"/>
                </a:rPr>
                <a:t>Thank You</a:t>
              </a:r>
            </a:p>
          </p:txBody>
        </p:sp>
      </p:grpSp>
      <p:pic>
        <p:nvPicPr>
          <p:cNvPr id="20" name="Picture 19" descr="A black background with red and grey text&#10;&#10;Description automatically generated">
            <a:extLst>
              <a:ext uri="{FF2B5EF4-FFF2-40B4-BE49-F238E27FC236}">
                <a16:creationId xmlns:a16="http://schemas.microsoft.com/office/drawing/2014/main" id="{F4C51A72-E5CB-C0AE-B546-3773C9C4FA4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301" y="5756413"/>
            <a:ext cx="3060700" cy="16002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392890B-2941-0D13-193E-38E49106EAAD}"/>
              </a:ext>
            </a:extLst>
          </p:cNvPr>
          <p:cNvSpPr/>
          <p:nvPr/>
        </p:nvSpPr>
        <p:spPr>
          <a:xfrm>
            <a:off x="7946083" y="2809411"/>
            <a:ext cx="4121936" cy="1406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2133">
              <a:solidFill>
                <a:srgbClr val="A71F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27692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E61F7-3DA5-3798-49AD-0F805CC28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BD99828F-75CE-1E28-2901-7EA3D78E9ABF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CF81E-E558-5E41-78E2-04BD4B45D879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9" name="Google Shape;197;p19">
            <a:extLst>
              <a:ext uri="{FF2B5EF4-FFF2-40B4-BE49-F238E27FC236}">
                <a16:creationId xmlns:a16="http://schemas.microsoft.com/office/drawing/2014/main" id="{D0348FCB-C7AD-DFEF-2DA5-8350292A766C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90509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800" b="1" dirty="0">
                <a:solidFill>
                  <a:srgbClr val="A71F38"/>
                </a:solidFill>
                <a:latin typeface="Times New Roman"/>
                <a:cs typeface="Times New Roman"/>
              </a:rPr>
              <a:t>Topics Covered Today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C2CD29DF-C0DA-9806-28B4-313A51FA8A06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D5ECD3D9-F101-384A-9604-FC30E5A3C5D6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2E1F1CE0-3BAC-D0F8-EAEE-51C990EF53E1}"/>
              </a:ext>
            </a:extLst>
          </p:cNvPr>
          <p:cNvSpPr txBox="1"/>
          <p:nvPr/>
        </p:nvSpPr>
        <p:spPr>
          <a:xfrm>
            <a:off x="337790" y="1061884"/>
            <a:ext cx="11137392" cy="44473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Container Adapters</a:t>
            </a:r>
          </a:p>
          <a:p>
            <a:pPr marL="800100" lvl="1" indent="-342900">
              <a:buFont typeface="Arial,Sans-Serif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Stack</a:t>
            </a:r>
          </a:p>
          <a:p>
            <a:pPr marL="800100" lvl="1" indent="-342900">
              <a:buFont typeface="Arial,Sans-Serif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Queue</a:t>
            </a:r>
          </a:p>
          <a:p>
            <a:pPr marL="800100" lvl="1" indent="-342900">
              <a:buFont typeface="Arial,Sans-Serif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Priority Queue</a:t>
            </a:r>
          </a:p>
          <a:p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sz="2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800100" lvl="1" indent="-342900">
              <a:buFont typeface="Arial"/>
              <a:buChar char="•"/>
            </a:pPr>
            <a:endParaRPr lang="en-US" sz="2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sz="2800" b="1" dirty="0">
              <a:solidFill>
                <a:srgbClr val="992E3A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    </a:t>
            </a:r>
            <a:endParaRPr lang="en-US" sz="2000" dirty="0">
              <a:latin typeface="Times New Roman"/>
            </a:endParaRPr>
          </a:p>
          <a:p>
            <a:pPr>
              <a:buNone/>
            </a:pPr>
            <a:r>
              <a:rPr lang="en-US" dirty="0">
                <a:effectLst/>
                <a:latin typeface="-apple-system"/>
              </a:rPr>
              <a:t> 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6437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5ED14-7562-02E9-1124-1D3FC550B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DEE32C0D-3E6E-D830-56BE-6B0D51470AC1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8DB836-5CE6-C14B-B24E-FDAEE3A5FD90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20D4B063-E8DE-1861-9B5D-3B336DF829F8}"/>
              </a:ext>
            </a:extLst>
          </p:cNvPr>
          <p:cNvSpPr txBox="1">
            <a:spLocks noGrp="1"/>
          </p:cNvSpPr>
          <p:nvPr/>
        </p:nvSpPr>
        <p:spPr>
          <a:xfrm>
            <a:off x="0" y="125763"/>
            <a:ext cx="6193410" cy="49881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Key Learnings/Concepts Understood </a:t>
            </a:r>
            <a:endParaRPr lang="en-US" sz="24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741E5FD-C85D-0F87-2807-F7508A4B9DC7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02F9B1F6-4DDE-DA18-443F-1D03E1451DD2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91BABF16-70D6-A511-8AA6-276D38937E3A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457B83F3-3888-0657-19C3-E415B960C6E9}"/>
              </a:ext>
            </a:extLst>
          </p:cNvPr>
          <p:cNvSpPr txBox="1"/>
          <p:nvPr/>
        </p:nvSpPr>
        <p:spPr>
          <a:xfrm>
            <a:off x="337790" y="1061884"/>
            <a:ext cx="11137392" cy="90486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Container Adapters provide a simplified, specific interface over existing containers (e.g., vector, deque, list).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They act as wrappers adapting underlying containers to serve particular data structure purposes.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The C++ Standard Template Library (STL) includes three main container adapters:</a:t>
            </a:r>
            <a:endParaRPr lang="en-US" dirty="0">
              <a:latin typeface="Times New Roman"/>
              <a:ea typeface="Calibri"/>
              <a:cs typeface="Calibri"/>
            </a:endParaRPr>
          </a:p>
          <a:p>
            <a:pPr algn="just"/>
            <a:r>
              <a:rPr lang="en-US" dirty="0">
                <a:latin typeface="Times New Roman"/>
                <a:ea typeface="+mn-lt"/>
                <a:cs typeface="+mn-lt"/>
              </a:rPr>
              <a:t>   Stack (std::stack) — provides LIFO (last-in, first-out) behavior.</a:t>
            </a:r>
          </a:p>
          <a:p>
            <a:pPr lvl="1" algn="just"/>
            <a:r>
              <a:rPr lang="en-US" dirty="0">
                <a:latin typeface="Times New Roman"/>
                <a:ea typeface="+mn-lt"/>
                <a:cs typeface="+mn-lt"/>
              </a:rPr>
              <a:t>Queue (std::queue) — provides FIFO (first-in, first-out) behavior.</a:t>
            </a:r>
          </a:p>
          <a:p>
            <a:pPr algn="just"/>
            <a:r>
              <a:rPr lang="en-US" dirty="0">
                <a:latin typeface="Times New Roman"/>
                <a:ea typeface="+mn-lt"/>
                <a:cs typeface="+mn-lt"/>
              </a:rPr>
              <a:t>        Priority Queue (std::</a:t>
            </a:r>
            <a:r>
              <a:rPr lang="en-US" dirty="0" err="1">
                <a:latin typeface="Times New Roman"/>
                <a:ea typeface="+mn-lt"/>
                <a:cs typeface="+mn-lt"/>
              </a:rPr>
              <a:t>priority_queue</a:t>
            </a:r>
            <a:r>
              <a:rPr lang="en-US" dirty="0">
                <a:latin typeface="Times New Roman"/>
                <a:ea typeface="+mn-lt"/>
                <a:cs typeface="+mn-lt"/>
              </a:rPr>
              <a:t>) — provides access to the largest element first (max-heap behavior).</a:t>
            </a:r>
            <a:endParaRPr lang="en-US" dirty="0">
              <a:latin typeface="Times New Roman"/>
              <a:ea typeface="Calibri"/>
              <a:cs typeface="Calibri"/>
            </a:endParaRPr>
          </a:p>
          <a:p>
            <a:pPr algn="just"/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Container adapters restrict access to only specific operations relevant to their interface (e.g., push/pop for stack).</a:t>
            </a: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They internally use sequence containers like std::deque by default but can be configured to use vector or list.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Container adapters do not support iterators or random access directly.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They simplify container usage by hiding unnecessary operations and enforcing usage patterns.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Used in ADAS for managing ordered tasks like event processing, message buffering, and priority-based decision making.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sz="2000" dirty="0">
              <a:latin typeface="Times New Roman"/>
              <a:ea typeface="Calibri"/>
              <a:cs typeface="Calibri"/>
            </a:endParaRPr>
          </a:p>
          <a:p>
            <a:pPr algn="just"/>
            <a:endParaRPr lang="en-US" dirty="0"/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endParaRPr lang="en-US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en-US" sz="20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endParaRPr lang="en-US">
              <a:latin typeface="Times New Roman"/>
              <a:cs typeface="Times New Roman"/>
            </a:endParaRPr>
          </a:p>
          <a:p>
            <a:pPr algn="just"/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003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0ECA81E-F8EA-8DD6-3B04-708877C81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3862"/>
            <a:ext cx="12234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/>
                <a:cs typeface="Times New Roman"/>
              </a:rPr>
              <a:t>Stack 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962F3BC-03C9-8B04-6826-1907BE1DD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16" y="786463"/>
            <a:ext cx="11594968" cy="1060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container adapter in C++ that implements the Last In, First Out (LIFO) principle. Elements are added and removed from the same end, known as the "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of the stack. The std::stack is designed for scenarios where you need restricted access to the container: only the most recently added element can be accessed or removed.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B1B455-7A5D-C536-810D-04E4883AE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796FD9C-F739-AA5A-85BC-55F568DF9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16" y="1848383"/>
            <a:ext cx="1165293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Use std::stack?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LIFO Data Management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Ideal for tasks that require processing elements in reverse order of their arrival.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Simplified Interface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Focused on basic stack operations: push, pop, and top, providing an easy-to-use abstraction.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Underlying Container Flexibility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Allows selection of an underlying container (std::deque, std::vector, or std::list) to meet specific performance needs.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Common Applications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Parsing and evaluating expressions.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function call stacks in compilers.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Backtracking algorithms like Depth-First Search (DFS).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556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5F77C-E906-050E-4C05-E2C305847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0E05B241-EF02-41ED-F71F-9F69CFB9F58F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7BEF9D-4CC4-502B-94C5-752992A99F6B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A80EFD78-5F78-5CB6-946B-584949723218}"/>
              </a:ext>
            </a:extLst>
          </p:cNvPr>
          <p:cNvSpPr txBox="1">
            <a:spLocks noGrp="1"/>
          </p:cNvSpPr>
          <p:nvPr/>
        </p:nvSpPr>
        <p:spPr>
          <a:xfrm>
            <a:off x="0" y="125763"/>
            <a:ext cx="6193410" cy="49881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Stack </a:t>
            </a:r>
            <a:endParaRPr lang="en-US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A5492CB2-8861-3B5D-E3B2-04432CF933F9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45C5EED-C838-477C-C7D6-8934A69DF8BF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8BD7C0AC-0748-183D-1FD9-D7699415EB99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12FABF35-CD5B-CE90-7059-4C355987761C}"/>
              </a:ext>
            </a:extLst>
          </p:cNvPr>
          <p:cNvSpPr txBox="1"/>
          <p:nvPr/>
        </p:nvSpPr>
        <p:spPr>
          <a:xfrm>
            <a:off x="337790" y="1061884"/>
            <a:ext cx="11137392" cy="77559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A </a:t>
            </a:r>
            <a:r>
              <a:rPr lang="en-US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</a:t>
            </a:r>
            <a:r>
              <a:rPr lang="en-US" dirty="0">
                <a:latin typeface="Times New Roman"/>
                <a:ea typeface="+mn-lt"/>
                <a:cs typeface="+mn-lt"/>
              </a:rPr>
              <a:t>is a container adapter that follows </a:t>
            </a:r>
            <a:r>
              <a:rPr lang="en-US" dirty="0">
                <a:latin typeface="Times New Roman"/>
                <a:ea typeface="Calibri"/>
                <a:cs typeface="Calibri"/>
              </a:rPr>
              <a:t>LIFO</a:t>
            </a:r>
            <a:r>
              <a:rPr lang="en-US" dirty="0">
                <a:latin typeface="Times New Roman"/>
                <a:ea typeface="+mn-lt"/>
                <a:cs typeface="+mn-lt"/>
              </a:rPr>
              <a:t> (Last-In, First-Out) principle.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Common stack operations include:</a:t>
            </a:r>
          </a:p>
          <a:p>
            <a:pPr lvl="1" algn="just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push(element):</a:t>
            </a:r>
            <a:r>
              <a:rPr lang="en-US" dirty="0">
                <a:latin typeface="Times New Roman"/>
                <a:ea typeface="+mn-lt"/>
                <a:cs typeface="+mn-lt"/>
              </a:rPr>
              <a:t> Adds an element to the top of the stack.</a:t>
            </a:r>
          </a:p>
          <a:p>
            <a:pPr lvl="1" algn="just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pop(): </a:t>
            </a:r>
            <a:r>
              <a:rPr lang="en-US" dirty="0">
                <a:latin typeface="Times New Roman"/>
                <a:ea typeface="+mn-lt"/>
                <a:cs typeface="+mn-lt"/>
              </a:rPr>
              <a:t>Removes the top element from the stack.</a:t>
            </a:r>
          </a:p>
          <a:p>
            <a:pPr lvl="1" algn="just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top(): </a:t>
            </a:r>
            <a:r>
              <a:rPr lang="en-US" dirty="0">
                <a:latin typeface="Times New Roman"/>
                <a:ea typeface="+mn-lt"/>
                <a:cs typeface="+mn-lt"/>
              </a:rPr>
              <a:t>Accesses the top element without removing it.</a:t>
            </a:r>
          </a:p>
          <a:p>
            <a:pPr lvl="1" algn="just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empty(): </a:t>
            </a:r>
            <a:r>
              <a:rPr lang="en-US" dirty="0">
                <a:latin typeface="Times New Roman"/>
                <a:ea typeface="+mn-lt"/>
                <a:cs typeface="+mn-lt"/>
              </a:rPr>
              <a:t>Checks if the stack is empty.</a:t>
            </a:r>
          </a:p>
          <a:p>
            <a:pPr lvl="1" algn="just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size(): </a:t>
            </a:r>
            <a:r>
              <a:rPr lang="en-US" dirty="0">
                <a:latin typeface="Times New Roman"/>
                <a:ea typeface="+mn-lt"/>
                <a:cs typeface="+mn-lt"/>
              </a:rPr>
              <a:t>Returns the number of elements in the stack.</a:t>
            </a:r>
            <a:endParaRPr lang="en-US" dirty="0">
              <a:latin typeface="Times New Roman"/>
              <a:cs typeface="Times New Roman"/>
            </a:endParaRPr>
          </a:p>
          <a:p>
            <a:pPr lvl="1"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Only the </a:t>
            </a:r>
            <a:r>
              <a:rPr lang="en-US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en-US" dirty="0">
                <a:latin typeface="Times New Roman"/>
                <a:ea typeface="+mn-lt"/>
                <a:cs typeface="+mn-lt"/>
              </a:rPr>
              <a:t> element is accessible at any time, enforcing strict LIFO access.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Push and pop operations typically have </a:t>
            </a:r>
            <a:r>
              <a:rPr lang="en-US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 time complexity (O(1)).</a:t>
            </a:r>
          </a:p>
          <a:p>
            <a:pPr algn="just">
              <a:buFont typeface="Arial"/>
              <a:buChar char="•"/>
            </a:pPr>
            <a:endParaRPr lang="en-US" b="1" dirty="0">
              <a:solidFill>
                <a:srgbClr val="992E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Stack operations rely on the underlying container (default is std::deque).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Used in ADAS for managing state history, undo mechanisms, and recursive algorithm implementations.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/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endParaRPr lang="en-US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en-US" sz="20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endParaRPr lang="en-US">
              <a:latin typeface="Times New Roman"/>
              <a:cs typeface="Times New Roman"/>
            </a:endParaRPr>
          </a:p>
          <a:p>
            <a:pPr algn="just"/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6911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A3A1A-E055-7E50-011A-C2F451FB0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9D1E7BDC-0277-4829-B218-94C01415FBCB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70F1EC-D564-6180-EC10-37A799F91CDC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EC0F94C4-03C0-A40E-2FE2-9FA0BA8B9D76}"/>
              </a:ext>
            </a:extLst>
          </p:cNvPr>
          <p:cNvSpPr txBox="1">
            <a:spLocks noGrp="1"/>
          </p:cNvSpPr>
          <p:nvPr/>
        </p:nvSpPr>
        <p:spPr>
          <a:xfrm>
            <a:off x="0" y="125763"/>
            <a:ext cx="6193410" cy="49881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Stack </a:t>
            </a:r>
            <a:endParaRPr lang="en-US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C876F22A-5CBE-215F-8431-CE30CD87A8BD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803F46F-2F8B-CF99-5896-9CAA40471283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FD636CD2-6824-7FB4-7DBE-4CA82784EDB3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5C4DD83C-F998-94C1-847C-E0595FC9325C}"/>
              </a:ext>
            </a:extLst>
          </p:cNvPr>
          <p:cNvSpPr txBox="1"/>
          <p:nvPr/>
        </p:nvSpPr>
        <p:spPr>
          <a:xfrm>
            <a:off x="337790" y="1061884"/>
            <a:ext cx="11137392" cy="38779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Example: </a:t>
            </a:r>
            <a:r>
              <a:rPr lang="en-US" dirty="0">
                <a:latin typeface="Times New Roman"/>
                <a:ea typeface="+mn-lt"/>
                <a:cs typeface="+mn-lt"/>
              </a:rPr>
              <a:t>                                                             </a:t>
            </a:r>
            <a:r>
              <a:rPr lang="en-US" b="1" dirty="0">
                <a:solidFill>
                  <a:srgbClr val="992E3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/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endParaRPr lang="en-US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endParaRPr lang="en-US">
              <a:latin typeface="Times New Roman"/>
              <a:cs typeface="Times New Roman"/>
            </a:endParaRPr>
          </a:p>
          <a:p>
            <a:pPr algn="just"/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9" name="Picture 8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DE66E686-138B-23A5-B26B-37DF3F1FE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67" y="1549400"/>
            <a:ext cx="3514725" cy="4267200"/>
          </a:xfrm>
          <a:prstGeom prst="rect">
            <a:avLst/>
          </a:prstGeom>
        </p:spPr>
      </p:pic>
      <p:pic>
        <p:nvPicPr>
          <p:cNvPr id="10" name="Picture 9" descr="A computer screen with white text&#10;&#10;AI-generated content may be incorrect.">
            <a:extLst>
              <a:ext uri="{FF2B5EF4-FFF2-40B4-BE49-F238E27FC236}">
                <a16:creationId xmlns:a16="http://schemas.microsoft.com/office/drawing/2014/main" id="{CEA31E99-2A71-E2FF-1F9C-7320400A5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477" y="1553029"/>
            <a:ext cx="38004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070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A4D60-5A4F-F33A-69E6-9A2632630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4628B100-A497-8FC7-D0E3-C167B294BF4F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48F622-ADDB-AA20-B6D7-802C54B7B3CD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9" name="Google Shape;197;p19">
            <a:extLst>
              <a:ext uri="{FF2B5EF4-FFF2-40B4-BE49-F238E27FC236}">
                <a16:creationId xmlns:a16="http://schemas.microsoft.com/office/drawing/2014/main" id="{B8409D3C-00EB-82D9-08D7-1ED6763A4215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90509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Queue 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D0C1C696-F293-BB48-0BB7-EF216A12E37F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D6F07B30-6B43-1EE4-F2E8-968970586E21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4D7CF85E-10D9-7547-9092-B5D0AACCD6EA}"/>
              </a:ext>
            </a:extLst>
          </p:cNvPr>
          <p:cNvSpPr txBox="1"/>
          <p:nvPr/>
        </p:nvSpPr>
        <p:spPr>
          <a:xfrm>
            <a:off x="337790" y="1061884"/>
            <a:ext cx="11137392" cy="82022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/>
                <a:ea typeface="+mn-lt"/>
                <a:cs typeface="Times New Roman"/>
              </a:rPr>
              <a:t>A </a:t>
            </a: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queue</a:t>
            </a:r>
            <a:r>
              <a:rPr lang="en-US" dirty="0">
                <a:latin typeface="Times New Roman"/>
                <a:ea typeface="+mn-lt"/>
                <a:cs typeface="Times New Roman"/>
              </a:rPr>
              <a:t> is a container adapter in C++ that implements the First In, First Out (FIFO) principle. Elements are inserted at the back and removed from the front. The std::queue provides a simple interface for managing FIFO data structures, making it suitable for applications where sequential processing is required. </a:t>
            </a:r>
            <a:endParaRPr lang="en-US"/>
          </a:p>
          <a:p>
            <a:endParaRPr lang="en-US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Why Use std::queue in C++?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First-In, First-Out (FIFO) Order:</a:t>
            </a:r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dirty="0">
                <a:latin typeface="Times New Roman"/>
                <a:ea typeface="+mn-lt"/>
                <a:cs typeface="+mn-lt"/>
              </a:rPr>
              <a:t> Ensures that elements are processed in the exact order they were added — ideal for orderly task handling.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Straightforward Operation Set:</a:t>
            </a:r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dirty="0">
                <a:latin typeface="Times New Roman"/>
                <a:ea typeface="+mn-lt"/>
                <a:cs typeface="+mn-lt"/>
              </a:rPr>
              <a:t> Offers just the essential functions:</a:t>
            </a:r>
            <a:endParaRPr lang="en-US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Times New Roman"/>
                <a:ea typeface="Calibri"/>
                <a:cs typeface="Times New Roman"/>
              </a:rPr>
              <a:t>push():</a:t>
            </a:r>
            <a:r>
              <a:rPr lang="en-US" dirty="0">
                <a:latin typeface="Times New Roman"/>
                <a:ea typeface="+mn-lt"/>
                <a:cs typeface="+mn-lt"/>
              </a:rPr>
              <a:t> to add to the back</a:t>
            </a:r>
            <a:endParaRPr lang="en-US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Times New Roman"/>
                <a:ea typeface="Calibri"/>
                <a:cs typeface="Times New Roman"/>
              </a:rPr>
              <a:t>pop()</a:t>
            </a:r>
            <a:r>
              <a:rPr lang="en-US" dirty="0">
                <a:latin typeface="Times New Roman"/>
                <a:ea typeface="+mn-lt"/>
                <a:cs typeface="Times New Roman"/>
              </a:rPr>
              <a:t> :</a:t>
            </a:r>
            <a:r>
              <a:rPr lang="en-US" dirty="0">
                <a:latin typeface="Times New Roman"/>
                <a:ea typeface="+mn-lt"/>
                <a:cs typeface="+mn-lt"/>
              </a:rPr>
              <a:t> to remove from the front</a:t>
            </a:r>
            <a:endParaRPr lang="en-US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Times New Roman"/>
                <a:ea typeface="Calibri"/>
                <a:cs typeface="Times New Roman"/>
              </a:rPr>
              <a:t>front():</a:t>
            </a:r>
            <a:r>
              <a:rPr lang="en-US" dirty="0">
                <a:latin typeface="Times New Roman"/>
                <a:ea typeface="+mn-lt"/>
                <a:cs typeface="+mn-lt"/>
              </a:rPr>
              <a:t> to access the first element</a:t>
            </a:r>
            <a:endParaRPr lang="en-US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Times New Roman"/>
                <a:ea typeface="Calibri"/>
                <a:cs typeface="Times New Roman"/>
              </a:rPr>
              <a:t>back():</a:t>
            </a:r>
            <a:r>
              <a:rPr lang="en-US" dirty="0">
                <a:latin typeface="Times New Roman"/>
                <a:ea typeface="+mn-lt"/>
                <a:cs typeface="+mn-lt"/>
              </a:rPr>
              <a:t> to access the last element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Practical Use Cases: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Managing task queues or job pipelines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Implementing Breadth-First Search (BFS) in algorithms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Handling events or buffering data in real-time systems</a:t>
            </a:r>
            <a:endParaRPr lang="en-US" dirty="0"/>
          </a:p>
          <a:p>
            <a:endParaRPr lang="en-US" b="1" dirty="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  <a:p>
            <a:endParaRPr lang="en-US" sz="2000" dirty="0">
              <a:solidFill>
                <a:srgbClr val="000000"/>
              </a:solidFill>
              <a:latin typeface="Times New Roman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Times New Roman"/>
              <a:ea typeface="Calibri"/>
              <a:cs typeface="Calibri"/>
            </a:endParaRPr>
          </a:p>
          <a:p>
            <a:endParaRPr lang="en-US" sz="2000" b="1" dirty="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  <a:p>
            <a:endParaRPr lang="en-US" dirty="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sz="2800" b="1" dirty="0">
              <a:solidFill>
                <a:srgbClr val="992E3A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    </a:t>
            </a:r>
            <a:endParaRPr lang="en-US" sz="2000" dirty="0">
              <a:latin typeface="Times New Roman"/>
            </a:endParaRPr>
          </a:p>
          <a:p>
            <a:pPr>
              <a:buNone/>
            </a:pPr>
            <a:r>
              <a:rPr lang="en-US" dirty="0">
                <a:effectLst/>
                <a:latin typeface="-apple-system"/>
              </a:rPr>
              <a:t> 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8157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9C5FF-471F-F9A1-493B-0F0396EBC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7E5017CA-21F9-4CED-B0B9-275AF978597C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9E5DE0A-D342-A7E6-6D60-CF09F9942DEC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9" name="Google Shape;197;p19">
            <a:extLst>
              <a:ext uri="{FF2B5EF4-FFF2-40B4-BE49-F238E27FC236}">
                <a16:creationId xmlns:a16="http://schemas.microsoft.com/office/drawing/2014/main" id="{67CB24A1-47A6-4973-DE7C-7AEC36A0F3BA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90509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Queue 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9845185-0D42-0BAA-BBEA-ED5627950EFA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414EDA08-6BAA-C697-F32E-C50BF7BA0757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A4685980-14BC-71D6-713C-7E52D9EF722C}"/>
              </a:ext>
            </a:extLst>
          </p:cNvPr>
          <p:cNvSpPr txBox="1"/>
          <p:nvPr/>
        </p:nvSpPr>
        <p:spPr>
          <a:xfrm>
            <a:off x="238005" y="1170741"/>
            <a:ext cx="11137392" cy="40472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ea typeface="+mn-lt"/>
              <a:cs typeface="+mn-lt"/>
            </a:endParaRPr>
          </a:p>
          <a:p>
            <a:endParaRPr lang="en-US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endParaRPr lang="en-US" b="1" dirty="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  <a:p>
            <a:endParaRPr lang="en-US" sz="2000" dirty="0">
              <a:solidFill>
                <a:srgbClr val="000000"/>
              </a:solidFill>
              <a:latin typeface="Times New Roman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Times New Roman"/>
              <a:ea typeface="Calibri"/>
              <a:cs typeface="Calibri"/>
            </a:endParaRPr>
          </a:p>
          <a:p>
            <a:endParaRPr lang="en-US" sz="2000" b="1" dirty="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  <a:p>
            <a:endParaRPr lang="en-US" dirty="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sz="2800" b="1" dirty="0">
              <a:solidFill>
                <a:srgbClr val="992E3A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    </a:t>
            </a:r>
            <a:endParaRPr lang="en-US" sz="2000" dirty="0">
              <a:latin typeface="Times New Roman"/>
            </a:endParaRPr>
          </a:p>
          <a:p>
            <a:pPr>
              <a:buNone/>
            </a:pPr>
            <a:r>
              <a:rPr lang="en-US" dirty="0">
                <a:effectLst/>
                <a:latin typeface="-apple-system"/>
              </a:rPr>
              <a:t> 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1C3924D-A842-B0A2-54E0-31D5F4E8F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904325"/>
              </p:ext>
            </p:extLst>
          </p:nvPr>
        </p:nvGraphicFramePr>
        <p:xfrm>
          <a:off x="244928" y="780142"/>
          <a:ext cx="11350782" cy="5852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91797">
                  <a:extLst>
                    <a:ext uri="{9D8B030D-6E8A-4147-A177-3AD203B41FA5}">
                      <a16:colId xmlns:a16="http://schemas.microsoft.com/office/drawing/2014/main" val="2573000763"/>
                    </a:ext>
                  </a:extLst>
                </a:gridCol>
                <a:gridCol w="1891797">
                  <a:extLst>
                    <a:ext uri="{9D8B030D-6E8A-4147-A177-3AD203B41FA5}">
                      <a16:colId xmlns:a16="http://schemas.microsoft.com/office/drawing/2014/main" val="1860808007"/>
                    </a:ext>
                  </a:extLst>
                </a:gridCol>
                <a:gridCol w="1891797">
                  <a:extLst>
                    <a:ext uri="{9D8B030D-6E8A-4147-A177-3AD203B41FA5}">
                      <a16:colId xmlns:a16="http://schemas.microsoft.com/office/drawing/2014/main" val="681599193"/>
                    </a:ext>
                  </a:extLst>
                </a:gridCol>
                <a:gridCol w="1891797">
                  <a:extLst>
                    <a:ext uri="{9D8B030D-6E8A-4147-A177-3AD203B41FA5}">
                      <a16:colId xmlns:a16="http://schemas.microsoft.com/office/drawing/2014/main" val="3388924455"/>
                    </a:ext>
                  </a:extLst>
                </a:gridCol>
                <a:gridCol w="1891797">
                  <a:extLst>
                    <a:ext uri="{9D8B030D-6E8A-4147-A177-3AD203B41FA5}">
                      <a16:colId xmlns:a16="http://schemas.microsoft.com/office/drawing/2014/main" val="3023509593"/>
                    </a:ext>
                  </a:extLst>
                </a:gridCol>
                <a:gridCol w="1891797">
                  <a:extLst>
                    <a:ext uri="{9D8B030D-6E8A-4147-A177-3AD203B41FA5}">
                      <a16:colId xmlns:a16="http://schemas.microsoft.com/office/drawing/2014/main" val="2652507508"/>
                    </a:ext>
                  </a:extLst>
                </a:gridCol>
              </a:tblGrid>
              <a:tr h="3238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Operation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Description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Syntax Example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Returns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Time Complexity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Notes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4426997"/>
                  </a:ext>
                </a:extLst>
              </a:tr>
              <a:tr h="81388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push()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Inserts an element at the </a:t>
                      </a:r>
                      <a:r>
                        <a:rPr lang="en-US" b="1" dirty="0"/>
                        <a:t>back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q.push</a:t>
                      </a:r>
                      <a:r>
                        <a:rPr lang="en-US" dirty="0"/>
                        <a:t>(10);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void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Adds new element to the end of the queue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200275"/>
                  </a:ext>
                </a:extLst>
              </a:tr>
              <a:tr h="81388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pop()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Removes the element at the </a:t>
                      </a:r>
                      <a:r>
                        <a:rPr lang="en-US" b="1" dirty="0"/>
                        <a:t>front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q.pop</a:t>
                      </a:r>
                      <a:r>
                        <a:rPr lang="en-US" dirty="0"/>
                        <a:t>();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void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Does </a:t>
                      </a:r>
                      <a:r>
                        <a:rPr lang="en-US" b="1" dirty="0"/>
                        <a:t>not</a:t>
                      </a:r>
                      <a:r>
                        <a:rPr lang="en-US" dirty="0"/>
                        <a:t> return value; use front() first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418719"/>
                  </a:ext>
                </a:extLst>
              </a:tr>
              <a:tr h="81388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front()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Accesses the </a:t>
                      </a:r>
                      <a:r>
                        <a:rPr lang="en-US" b="1" dirty="0"/>
                        <a:t>front</a:t>
                      </a:r>
                      <a:r>
                        <a:rPr lang="en-US" dirty="0"/>
                        <a:t> element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q.front</a:t>
                      </a:r>
                      <a:r>
                        <a:rPr lang="en-US" dirty="0"/>
                        <a:t>();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Reference to front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Undefined behavior if queue is empty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0152700"/>
                  </a:ext>
                </a:extLst>
              </a:tr>
              <a:tr h="81388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back()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Accesses the </a:t>
                      </a:r>
                      <a:r>
                        <a:rPr lang="en-US" b="1" dirty="0"/>
                        <a:t>last (back)</a:t>
                      </a:r>
                      <a:r>
                        <a:rPr lang="en-US" dirty="0"/>
                        <a:t> element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q.back</a:t>
                      </a:r>
                      <a:r>
                        <a:rPr lang="en-US" dirty="0"/>
                        <a:t>();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Reference to back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Also check empty() before calling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5481968"/>
                  </a:ext>
                </a:extLst>
              </a:tr>
              <a:tr h="81388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empty()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Checks if the queue is </a:t>
                      </a:r>
                      <a:r>
                        <a:rPr lang="en-US" b="1" dirty="0"/>
                        <a:t>empty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q.empty</a:t>
                      </a:r>
                      <a:r>
                        <a:rPr lang="en-US" dirty="0"/>
                        <a:t>();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true or 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Useful before accessing front() or back()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5455480"/>
                  </a:ext>
                </a:extLst>
              </a:tr>
              <a:tr h="81388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size()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Returns the number of elements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q.size</a:t>
                      </a:r>
                      <a:r>
                        <a:rPr lang="en-US" dirty="0"/>
                        <a:t>();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std::</a:t>
                      </a:r>
                      <a:r>
                        <a:rPr lang="en-US" dirty="0" err="1"/>
                        <a:t>size_t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Returns current element count in the queue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191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481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57240BBBC6B049925159D12E9A25AF" ma:contentTypeVersion="11" ma:contentTypeDescription="Create a new document." ma:contentTypeScope="" ma:versionID="26b8b635b1e6063efa60a7b4acc4e2e3">
  <xsd:schema xmlns:xsd="http://www.w3.org/2001/XMLSchema" xmlns:xs="http://www.w3.org/2001/XMLSchema" xmlns:p="http://schemas.microsoft.com/office/2006/metadata/properties" xmlns:ns3="7dbb0361-a347-4361-aad0-742af1c4894d" xmlns:ns4="9ef71459-7135-4651-8acf-3a45a5e0ab13" targetNamespace="http://schemas.microsoft.com/office/2006/metadata/properties" ma:root="true" ma:fieldsID="d6460f61bcd4c91886233c57813698c2" ns3:_="" ns4:_="">
    <xsd:import namespace="7dbb0361-a347-4361-aad0-742af1c4894d"/>
    <xsd:import namespace="9ef71459-7135-4651-8acf-3a45a5e0ab1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bb0361-a347-4361-aad0-742af1c4894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f71459-7135-4651-8acf-3a45a5e0ab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4E8A36-207B-4778-AD7D-BDA9120D12AB}">
  <ds:schemaRefs>
    <ds:schemaRef ds:uri="7dbb0361-a347-4361-aad0-742af1c4894d"/>
    <ds:schemaRef ds:uri="9ef71459-7135-4651-8acf-3a45a5e0ab1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4553A5C-27BA-4B22-B2A5-D9BA781F94A2}">
  <ds:schemaRefs>
    <ds:schemaRef ds:uri="7dbb0361-a347-4361-aad0-742af1c4894d"/>
    <ds:schemaRef ds:uri="9ef71459-7135-4651-8acf-3a45a5e0ab1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5210273-DEBD-4595-B791-2314571AF4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5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reset issue on SWC press events</dc:title>
  <dc:creator>prasad dokku</dc:creator>
  <cp:lastModifiedBy>Rakshith Kumar Pulluri</cp:lastModifiedBy>
  <cp:revision>1770</cp:revision>
  <dcterms:created xsi:type="dcterms:W3CDTF">2018-04-13T08:56:00Z</dcterms:created>
  <dcterms:modified xsi:type="dcterms:W3CDTF">2025-06-05T13:36:24Z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53CB3D3E10964D8CA74CED45E813FBA1</vt:lpwstr>
  </property>
  <property fmtid="{D5CDD505-2E9C-101B-9397-08002B2CF9AE}" pid="3" name="KSOProductBuildVer">
    <vt:lpwstr>1033-11.2.0.11191</vt:lpwstr>
  </property>
  <property fmtid="{D5CDD505-2E9C-101B-9397-08002B2CF9AE}" pid="4" name="ContentTypeId">
    <vt:lpwstr>0x010100E657240BBBC6B049925159D12E9A25AF</vt:lpwstr>
  </property>
</Properties>
</file>