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4" r:id="rId4"/>
    <p:sldMasterId id="2147483648" r:id="rId5"/>
  </p:sldMasterIdLst>
  <p:notesMasterIdLst>
    <p:notesMasterId r:id="rId27"/>
  </p:notesMasterIdLst>
  <p:sldIdLst>
    <p:sldId id="260" r:id="rId6"/>
    <p:sldId id="719" r:id="rId7"/>
    <p:sldId id="720" r:id="rId8"/>
    <p:sldId id="721" r:id="rId9"/>
    <p:sldId id="722" r:id="rId10"/>
    <p:sldId id="741" r:id="rId11"/>
    <p:sldId id="735" r:id="rId12"/>
    <p:sldId id="742" r:id="rId13"/>
    <p:sldId id="736" r:id="rId14"/>
    <p:sldId id="743" r:id="rId15"/>
    <p:sldId id="744" r:id="rId16"/>
    <p:sldId id="745" r:id="rId17"/>
    <p:sldId id="738" r:id="rId18"/>
    <p:sldId id="740" r:id="rId19"/>
    <p:sldId id="739" r:id="rId20"/>
    <p:sldId id="730" r:id="rId21"/>
    <p:sldId id="731" r:id="rId22"/>
    <p:sldId id="732" r:id="rId23"/>
    <p:sldId id="733" r:id="rId24"/>
    <p:sldId id="734" r:id="rId25"/>
    <p:sldId id="71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B10185B-9D7C-D699-6DF8-1166523A1445}" name="Shiva Teegala" initials="ST" userId="S::shiva.teegala@rampgroup.com::5455840e-1c74-4a90-870a-55a0a8c0520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2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873139-29CF-C54D-6FA1-61047CDAD60B}" v="450" dt="2025-06-06T13:53:24.571"/>
    <p1510:client id="{FA86F5BE-5C80-A167-7E6A-E18AB0B79ADF}" v="574" dt="2025-06-06T11:45:51.5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C5B3E-CD97-4AAF-B99B-E85FBF1BD1EE}" type="datetimeFigureOut">
              <a:rPr lang="en-IN" smtClean="0"/>
              <a:t>06-06-2025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5F58F-5BB2-4C50-95DD-4B37FD9C1AA2}" type="slidenum">
              <a:rPr lang="en-IN" smtClean="0"/>
              <a:t>‹#›</a:t>
            </a:fld>
            <a:endParaRPr lang="en-IN"/>
          </a:p>
        </p:txBody>
      </p:sp>
    </p:spTree>
    <p:extLst>
      <p:ext uri="{BB962C8B-B14F-4D97-AF65-F5344CB8AC3E}">
        <p14:creationId xmlns:p14="http://schemas.microsoft.com/office/powerpoint/2010/main" val="1135727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4341458-474C-4418-92BB-2F0C31747162}"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41458-474C-4418-92BB-2F0C31747162}"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41458-474C-4418-92BB-2F0C31747162}"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Slide Number Placeholder 5"/>
          <p:cNvSpPr txBox="1">
            <a:spLocks/>
          </p:cNvSpPr>
          <p:nvPr userDrawn="1"/>
        </p:nvSpPr>
        <p:spPr>
          <a:xfrm>
            <a:off x="11233151" y="6426200"/>
            <a:ext cx="508000" cy="366184"/>
          </a:xfrm>
          <a:prstGeom prst="rect">
            <a:avLst/>
          </a:prstGeom>
        </p:spPr>
        <p:txBody>
          <a:bodyPr lIns="91440" tIns="45720" rIns="91440" bIns="45720" anchor="ctr"/>
          <a:lstStyle>
            <a:lvl1pPr defTabSz="342900">
              <a:defRPr>
                <a:solidFill>
                  <a:schemeClr val="tx1"/>
                </a:solidFill>
                <a:latin typeface="Calibri" panose="020F0502020204030204" pitchFamily="34" charset="0"/>
                <a:ea typeface="MS PGothic" panose="020B0600070205080204" pitchFamily="34" charset="-128"/>
              </a:defRPr>
            </a:lvl1pPr>
            <a:lvl2pPr marL="742950" indent="-285750" defTabSz="342900">
              <a:defRPr>
                <a:solidFill>
                  <a:schemeClr val="tx1"/>
                </a:solidFill>
                <a:latin typeface="Calibri" panose="020F0502020204030204" pitchFamily="34" charset="0"/>
                <a:ea typeface="MS PGothic" panose="020B0600070205080204" pitchFamily="34" charset="-128"/>
              </a:defRPr>
            </a:lvl2pPr>
            <a:lvl3pPr marL="1143000" indent="-228600" defTabSz="342900">
              <a:defRPr>
                <a:solidFill>
                  <a:schemeClr val="tx1"/>
                </a:solidFill>
                <a:latin typeface="Calibri" panose="020F0502020204030204" pitchFamily="34" charset="0"/>
                <a:ea typeface="MS PGothic" panose="020B0600070205080204" pitchFamily="34" charset="-128"/>
              </a:defRPr>
            </a:lvl3pPr>
            <a:lvl4pPr marL="1600200" indent="-228600" defTabSz="342900">
              <a:defRPr>
                <a:solidFill>
                  <a:schemeClr val="tx1"/>
                </a:solidFill>
                <a:latin typeface="Calibri" panose="020F0502020204030204" pitchFamily="34" charset="0"/>
                <a:ea typeface="MS PGothic" panose="020B0600070205080204" pitchFamily="34" charset="-128"/>
              </a:defRPr>
            </a:lvl4pPr>
            <a:lvl5pPr marL="2057400" indent="-228600" defTabSz="342900">
              <a:defRPr>
                <a:solidFill>
                  <a:schemeClr val="tx1"/>
                </a:solidFill>
                <a:latin typeface="Calibri" panose="020F0502020204030204" pitchFamily="34" charset="0"/>
                <a:ea typeface="MS PGothic" panose="020B0600070205080204" pitchFamily="34" charset="-128"/>
              </a:defRPr>
            </a:lvl5pPr>
            <a:lvl6pPr marL="25146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hangingPunct="1">
              <a:defRPr/>
            </a:pPr>
            <a:fld id="{35CE8F52-651D-4239-8B00-C59ADA65524D}" type="slidenum">
              <a:rPr lang="en-US" altLang="en-US" sz="1200" smtClean="0">
                <a:solidFill>
                  <a:srgbClr val="D9D9D9"/>
                </a:solidFill>
                <a:latin typeface="Segoe UI Bold" panose="020B0802040204020203" pitchFamily="34" charset="0"/>
                <a:ea typeface="Open Sans bold" pitchFamily="34" charset="0"/>
                <a:cs typeface="Segoe UI Bold" panose="020B0802040204020203" pitchFamily="34" charset="0"/>
              </a:rPr>
              <a:pPr algn="ctr" eaLnBrk="1" hangingPunct="1">
                <a:defRPr/>
              </a:pPr>
              <a:t>‹#›</a:t>
            </a:fld>
            <a:endParaRPr lang="en-US" altLang="en-US" sz="1200">
              <a:solidFill>
                <a:srgbClr val="D9D9D9"/>
              </a:solidFill>
              <a:latin typeface="Segoe UI Bold" panose="020B0802040204020203" pitchFamily="34" charset="0"/>
              <a:ea typeface="Open Sans bold" pitchFamily="34" charset="0"/>
              <a:cs typeface="Segoe UI Bold" panose="020B0802040204020203" pitchFamily="34" charset="0"/>
            </a:endParaRPr>
          </a:p>
        </p:txBody>
      </p:sp>
      <p:sp>
        <p:nvSpPr>
          <p:cNvPr id="8" name="Freeform 6"/>
          <p:cNvSpPr>
            <a:spLocks/>
          </p:cNvSpPr>
          <p:nvPr userDrawn="1"/>
        </p:nvSpPr>
        <p:spPr bwMode="auto">
          <a:xfrm>
            <a:off x="11696700" y="6521451"/>
            <a:ext cx="86784"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latin typeface="Open Sans" pitchFamily="34" charset="0"/>
              <a:ea typeface="Open Sans" pitchFamily="34" charset="0"/>
              <a:cs typeface="Open Sans" pitchFamily="34" charset="0"/>
            </a:endParaRPr>
          </a:p>
        </p:txBody>
      </p:sp>
      <p:sp>
        <p:nvSpPr>
          <p:cNvPr id="9" name="Freeform 6"/>
          <p:cNvSpPr>
            <a:spLocks/>
          </p:cNvSpPr>
          <p:nvPr userDrawn="1"/>
        </p:nvSpPr>
        <p:spPr bwMode="auto">
          <a:xfrm rot="10800000">
            <a:off x="11190818" y="6521451"/>
            <a:ext cx="88900"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latin typeface="Open Sans" pitchFamily="34" charset="0"/>
              <a:ea typeface="Open Sans" pitchFamily="34" charset="0"/>
              <a:cs typeface="Open Sans" pitchFamily="34" charset="0"/>
            </a:endParaRPr>
          </a:p>
        </p:txBody>
      </p:sp>
      <p:pic>
        <p:nvPicPr>
          <p:cNvPr id="33" name="Picture 32" descr="A close up of a sign&#10;&#10;Description generated with very high confidence">
            <a:extLst>
              <a:ext uri="{FF2B5EF4-FFF2-40B4-BE49-F238E27FC236}">
                <a16:creationId xmlns:a16="http://schemas.microsoft.com/office/drawing/2014/main" id="{79E6F4A3-0DE8-4463-BEC9-2F53A7845123}"/>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1000"/>
                    </a14:imgEffect>
                  </a14:imgLayer>
                </a14:imgProps>
              </a:ext>
              <a:ext uri="{28A0092B-C50C-407E-A947-70E740481C1C}">
                <a14:useLocalDpi xmlns:a14="http://schemas.microsoft.com/office/drawing/2010/main" val="0"/>
              </a:ext>
            </a:extLst>
          </a:blip>
          <a:stretch>
            <a:fillRect/>
          </a:stretch>
        </p:blipFill>
        <p:spPr>
          <a:xfrm>
            <a:off x="11696700" y="160867"/>
            <a:ext cx="323083" cy="323083"/>
          </a:xfrm>
          <a:prstGeom prst="rect">
            <a:avLst/>
          </a:prstGeom>
          <a:effectLst>
            <a:reflection endPos="0" dist="50800" dir="5400000" sy="-100000" algn="bl" rotWithShape="0"/>
          </a:effectLst>
        </p:spPr>
      </p:pic>
      <p:cxnSp>
        <p:nvCxnSpPr>
          <p:cNvPr id="34" name="Straight Connector 33">
            <a:extLst>
              <a:ext uri="{FF2B5EF4-FFF2-40B4-BE49-F238E27FC236}">
                <a16:creationId xmlns:a16="http://schemas.microsoft.com/office/drawing/2014/main" id="{18E2ABB8-41EA-41DA-B29B-8DCD08E8EDCE}"/>
              </a:ext>
            </a:extLst>
          </p:cNvPr>
          <p:cNvCxnSpPr>
            <a:cxnSpLocks/>
          </p:cNvCxnSpPr>
          <p:nvPr userDrawn="1"/>
        </p:nvCxnSpPr>
        <p:spPr>
          <a:xfrm>
            <a:off x="0" y="6424536"/>
            <a:ext cx="12170453" cy="555"/>
          </a:xfrm>
          <a:prstGeom prst="line">
            <a:avLst/>
          </a:prstGeom>
          <a:ln>
            <a:solidFill>
              <a:srgbClr val="C00000">
                <a:alpha val="70000"/>
              </a:srgbClr>
            </a:solidFill>
          </a:ln>
        </p:spPr>
        <p:style>
          <a:lnRef idx="1">
            <a:schemeClr val="accent2"/>
          </a:lnRef>
          <a:fillRef idx="0">
            <a:schemeClr val="accent2"/>
          </a:fillRef>
          <a:effectRef idx="0">
            <a:schemeClr val="accent2"/>
          </a:effectRef>
          <a:fontRef idx="minor">
            <a:schemeClr val="tx1"/>
          </a:fontRef>
        </p:style>
      </p:cxnSp>
      <p:pic>
        <p:nvPicPr>
          <p:cNvPr id="36" name="Picture 35" descr="A close up of a sign&#10;&#10;Description generated with high confidence">
            <a:extLst>
              <a:ext uri="{FF2B5EF4-FFF2-40B4-BE49-F238E27FC236}">
                <a16:creationId xmlns:a16="http://schemas.microsoft.com/office/drawing/2014/main" id="{35835365-7027-4624-B99D-26F557A8536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3023" y="6461818"/>
            <a:ext cx="1479028" cy="330567"/>
          </a:xfrm>
          <a:prstGeom prst="rect">
            <a:avLst/>
          </a:prstGeom>
        </p:spPr>
      </p:pic>
      <p:cxnSp>
        <p:nvCxnSpPr>
          <p:cNvPr id="48" name="Straight Connector 47">
            <a:extLst>
              <a:ext uri="{FF2B5EF4-FFF2-40B4-BE49-F238E27FC236}">
                <a16:creationId xmlns:a16="http://schemas.microsoft.com/office/drawing/2014/main" id="{CF9583CE-4A8A-4E08-99C6-60151723EBFE}"/>
              </a:ext>
            </a:extLst>
          </p:cNvPr>
          <p:cNvCxnSpPr/>
          <p:nvPr userDrawn="1"/>
        </p:nvCxnSpPr>
        <p:spPr>
          <a:xfrm>
            <a:off x="0" y="729521"/>
            <a:ext cx="12192000" cy="0"/>
          </a:xfrm>
          <a:prstGeom prst="line">
            <a:avLst/>
          </a:prstGeom>
          <a:ln w="19050">
            <a:solidFill>
              <a:srgbClr val="C00000">
                <a:alpha val="70000"/>
              </a:srgbClr>
            </a:solidFill>
          </a:ln>
        </p:spPr>
        <p:style>
          <a:lnRef idx="1">
            <a:schemeClr val="accent2"/>
          </a:lnRef>
          <a:fillRef idx="0">
            <a:schemeClr val="accent2"/>
          </a:fillRef>
          <a:effectRef idx="0">
            <a:schemeClr val="accent2"/>
          </a:effectRef>
          <a:fontRef idx="minor">
            <a:schemeClr val="tx1"/>
          </a:fontRef>
        </p:style>
      </p:cxnSp>
      <p:sp>
        <p:nvSpPr>
          <p:cNvPr id="3" name="Content Placeholder 2">
            <a:extLst>
              <a:ext uri="{FF2B5EF4-FFF2-40B4-BE49-F238E27FC236}">
                <a16:creationId xmlns:a16="http://schemas.microsoft.com/office/drawing/2014/main" id="{BFA86B14-B25C-4724-A013-55E83412541A}"/>
              </a:ext>
            </a:extLst>
          </p:cNvPr>
          <p:cNvSpPr>
            <a:spLocks noGrp="1"/>
          </p:cNvSpPr>
          <p:nvPr>
            <p:ph sz="quarter" idx="10"/>
          </p:nvPr>
        </p:nvSpPr>
        <p:spPr>
          <a:xfrm>
            <a:off x="419099" y="1020762"/>
            <a:ext cx="11322051" cy="5031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D35DD62D-C40D-43A2-BC4E-9BE03038D743}"/>
              </a:ext>
            </a:extLst>
          </p:cNvPr>
          <p:cNvSpPr>
            <a:spLocks noGrp="1"/>
          </p:cNvSpPr>
          <p:nvPr>
            <p:ph type="title"/>
          </p:nvPr>
        </p:nvSpPr>
        <p:spPr>
          <a:xfrm>
            <a:off x="419098" y="66740"/>
            <a:ext cx="11138025" cy="526506"/>
          </a:xfrm>
        </p:spPr>
        <p:txBody>
          <a:bodyPr/>
          <a:lstStyle/>
          <a:p>
            <a:r>
              <a:rPr lang="en-US"/>
              <a:t>Click to edit Master title style</a:t>
            </a:r>
          </a:p>
        </p:txBody>
      </p:sp>
    </p:spTree>
    <p:extLst>
      <p:ext uri="{BB962C8B-B14F-4D97-AF65-F5344CB8AC3E}">
        <p14:creationId xmlns:p14="http://schemas.microsoft.com/office/powerpoint/2010/main" val="3092905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2988" y="9101240"/>
            <a:ext cx="7786025" cy="1470025"/>
          </a:xfrm>
        </p:spPr>
        <p:txBody>
          <a:bodyPr/>
          <a:lstStyle>
            <a:lvl1pPr>
              <a:defRPr b="1">
                <a:solidFill>
                  <a:schemeClr val="bg1"/>
                </a:solidFill>
                <a:latin typeface="Segoe UI Light" panose="020B0502040204020203"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fld id="{D128A58B-CAF3-4E32-85F3-137EA002F635}" type="datetimeFigureOut">
              <a:rPr lang="en-US" altLang="en-US"/>
              <a:pPr>
                <a:defRPr/>
              </a:pPr>
              <a:t>6/6/2025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3D31880-5F44-44C6-8DA0-FBD0EF085D29}" type="slidenum">
              <a:rPr lang="en-US" altLang="en-US"/>
              <a:pPr>
                <a:defRPr/>
              </a:pPr>
              <a:t>‹#›</a:t>
            </a:fld>
            <a:endParaRPr lang="en-US" altLang="en-US"/>
          </a:p>
        </p:txBody>
      </p:sp>
    </p:spTree>
    <p:extLst>
      <p:ext uri="{BB962C8B-B14F-4D97-AF65-F5344CB8AC3E}">
        <p14:creationId xmlns:p14="http://schemas.microsoft.com/office/powerpoint/2010/main" val="269379596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283200" y="6492876"/>
            <a:ext cx="2844800" cy="365125"/>
          </a:xfrm>
          <a:prstGeom prst="rect">
            <a:avLst/>
          </a:prstGeom>
        </p:spPr>
        <p:txBody>
          <a:bodyPr/>
          <a:lstStyle>
            <a:lvl1pPr>
              <a:defRPr/>
            </a:lvl1pPr>
          </a:lstStyle>
          <a:p>
            <a:pPr fontAlgn="base">
              <a:spcBef>
                <a:spcPct val="0"/>
              </a:spcBef>
              <a:spcAft>
                <a:spcPct val="0"/>
              </a:spcAft>
              <a:defRPr/>
            </a:pPr>
            <a:fld id="{A73D611B-43CF-4ECA-9D0D-19F588D40824}" type="datetime1">
              <a:rPr lang="en-US" smtClean="0">
                <a:solidFill>
                  <a:prstClr val="black"/>
                </a:solidFill>
                <a:latin typeface="Arial" pitchFamily="34" charset="0"/>
                <a:cs typeface="Arial" pitchFamily="34" charset="0"/>
              </a:rPr>
              <a:t>6/6/2025</a:t>
            </a:fld>
            <a:endParaRPr lang="en-US">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129A43EE-205B-437B-9471-1CC0D5CC9AF8}" type="slidenum">
              <a:rPr lang="en-US">
                <a:solidFill>
                  <a:prstClr val="black">
                    <a:tint val="75000"/>
                  </a:prstClr>
                </a:solidFill>
              </a:rPr>
              <a:pPr>
                <a:defRPr/>
              </a:pPr>
              <a:t>‹#›</a:t>
            </a:fld>
            <a:endParaRPr lang="en-US">
              <a:solidFill>
                <a:prstClr val="black">
                  <a:tint val="75000"/>
                </a:prstClr>
              </a:solidFill>
            </a:endParaRPr>
          </a:p>
        </p:txBody>
      </p:sp>
      <p:pic>
        <p:nvPicPr>
          <p:cNvPr id="5" name="Picture 4" descr="A close up of a sign&#10;&#10;Description generated with very high confidence">
            <a:extLst>
              <a:ext uri="{FF2B5EF4-FFF2-40B4-BE49-F238E27FC236}">
                <a16:creationId xmlns:a16="http://schemas.microsoft.com/office/drawing/2014/main" id="{7BE4E7C3-42EA-4148-B083-9A65F1012C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87213" y="196729"/>
            <a:ext cx="323083" cy="242312"/>
          </a:xfrm>
          <a:prstGeom prst="rect">
            <a:avLst/>
          </a:prstGeom>
          <a:effectLst>
            <a:outerShdw blurRad="50800" sx="1000" sy="1000" algn="ctr" rotWithShape="0">
              <a:srgbClr val="000000"/>
            </a:outerShdw>
            <a:reflection endPos="0" dist="50800" dir="5400000" sy="-100000" algn="bl" rotWithShape="0"/>
          </a:effectLst>
        </p:spPr>
      </p:pic>
      <p:cxnSp>
        <p:nvCxnSpPr>
          <p:cNvPr id="7" name="Straight Connector 6">
            <a:extLst>
              <a:ext uri="{FF2B5EF4-FFF2-40B4-BE49-F238E27FC236}">
                <a16:creationId xmlns:a16="http://schemas.microsoft.com/office/drawing/2014/main" id="{9B4E1F52-3FE3-D842-A17D-580FE5C7B711}"/>
              </a:ext>
            </a:extLst>
          </p:cNvPr>
          <p:cNvCxnSpPr>
            <a:cxnSpLocks/>
          </p:cNvCxnSpPr>
          <p:nvPr userDrawn="1"/>
        </p:nvCxnSpPr>
        <p:spPr>
          <a:xfrm>
            <a:off x="21547" y="635769"/>
            <a:ext cx="12170453" cy="41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679455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41458-474C-4418-92BB-2F0C31747162}"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341458-474C-4418-92BB-2F0C31747162}"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341458-474C-4418-92BB-2F0C31747162}" type="datetimeFigureOut">
              <a:rPr lang="en-US" smtClean="0"/>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341458-474C-4418-92BB-2F0C31747162}" type="datetimeFigureOut">
              <a:rPr lang="en-US" smtClean="0"/>
              <a:t>6/6/2025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341458-474C-4418-92BB-2F0C31747162}" type="datetimeFigureOut">
              <a:rPr lang="en-US" smtClean="0"/>
              <a:t>6/6/2025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41458-474C-4418-92BB-2F0C31747162}" type="datetimeFigureOut">
              <a:rPr lang="en-US" smtClean="0"/>
              <a:t>6/6/2025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341458-474C-4418-92BB-2F0C31747162}" type="datetimeFigureOut">
              <a:rPr lang="en-US" smtClean="0"/>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341458-474C-4418-92BB-2F0C31747162}" type="datetimeFigureOut">
              <a:rPr lang="en-US" smtClean="0"/>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41458-474C-4418-92BB-2F0C31747162}" type="datetimeFigureOut">
              <a:rPr lang="en-US" smtClean="0"/>
              <a:t>6/6/2025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E27B1-1470-460A-9E50-93CBBE2B0A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F2FF5-DED6-9F90-7E96-9E569C96FC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04AC55-DA49-72E3-AC3E-1F6DC33287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7A812-6F00-9D5C-175E-056D0F95A6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2FC699-A714-4BF6-B44A-1CDC466F36DB}" type="datetimeFigureOut">
              <a:rPr lang="en-US" smtClean="0"/>
              <a:t>6/6/2025</a:t>
            </a:fld>
            <a:endParaRPr lang="en-US"/>
          </a:p>
        </p:txBody>
      </p:sp>
      <p:sp>
        <p:nvSpPr>
          <p:cNvPr id="5" name="Footer Placeholder 4">
            <a:extLst>
              <a:ext uri="{FF2B5EF4-FFF2-40B4-BE49-F238E27FC236}">
                <a16:creationId xmlns:a16="http://schemas.microsoft.com/office/drawing/2014/main" id="{EBD02D94-7615-C7AB-68D5-0B9FAD76BF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3140DCC-AFAD-58B6-B936-1845F61CF0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8FC057C-44E7-4E64-8D23-0849F4790F85}" type="slidenum">
              <a:rPr lang="en-US" smtClean="0"/>
              <a:t>‹#›</a:t>
            </a:fld>
            <a:endParaRPr lang="en-US"/>
          </a:p>
        </p:txBody>
      </p:sp>
    </p:spTree>
    <p:extLst>
      <p:ext uri="{BB962C8B-B14F-4D97-AF65-F5344CB8AC3E}">
        <p14:creationId xmlns:p14="http://schemas.microsoft.com/office/powerpoint/2010/main" val="3944000400"/>
      </p:ext>
    </p:extLst>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jpe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jpe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containers-cpp-stl/"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applications-advantages-and-disadvantages-of-binary-search-tree/?utm_source=chatgpt.com" TargetMode="External"/><Relationship Id="rId2" Type="http://schemas.openxmlformats.org/officeDocument/2006/relationships/hyperlink" Target="https://en.wikipedia.org/wiki/Binary_tree?utm_source=chatgpt.com"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7C99708-0F37-48D5-9138-5D95430999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6376" y="5996066"/>
            <a:ext cx="2315624" cy="845683"/>
          </a:xfrm>
          <a:prstGeom prst="rect">
            <a:avLst/>
          </a:prstGeom>
        </p:spPr>
      </p:pic>
      <p:grpSp>
        <p:nvGrpSpPr>
          <p:cNvPr id="2" name="Group 1">
            <a:extLst>
              <a:ext uri="{FF2B5EF4-FFF2-40B4-BE49-F238E27FC236}">
                <a16:creationId xmlns:a16="http://schemas.microsoft.com/office/drawing/2014/main" id="{5658B467-90E8-DD95-6910-9051E3E924BE}"/>
              </a:ext>
            </a:extLst>
          </p:cNvPr>
          <p:cNvGrpSpPr/>
          <p:nvPr/>
        </p:nvGrpSpPr>
        <p:grpSpPr>
          <a:xfrm>
            <a:off x="609600" y="865363"/>
            <a:ext cx="4777307" cy="5992637"/>
            <a:chOff x="457198" y="411475"/>
            <a:chExt cx="4305240" cy="5400478"/>
          </a:xfrm>
        </p:grpSpPr>
        <p:sp>
          <p:nvSpPr>
            <p:cNvPr id="3" name="Google Shape;55;p15">
              <a:extLst>
                <a:ext uri="{FF2B5EF4-FFF2-40B4-BE49-F238E27FC236}">
                  <a16:creationId xmlns:a16="http://schemas.microsoft.com/office/drawing/2014/main" id="{734F926A-081C-1A7C-FB51-541AADBF0EC6}"/>
                </a:ext>
              </a:extLst>
            </p:cNvPr>
            <p:cNvSpPr/>
            <p:nvPr/>
          </p:nvSpPr>
          <p:spPr>
            <a:xfrm>
              <a:off x="457198" y="411475"/>
              <a:ext cx="4305240" cy="5400478"/>
            </a:xfrm>
            <a:custGeom>
              <a:avLst/>
              <a:gdLst/>
              <a:ahLst/>
              <a:cxnLst/>
              <a:rect l="l" t="t" r="r" b="b"/>
              <a:pathLst>
                <a:path w="68405" h="85807" extrusionOk="0">
                  <a:moveTo>
                    <a:pt x="0" y="11543"/>
                  </a:moveTo>
                  <a:lnTo>
                    <a:pt x="0" y="85807"/>
                  </a:lnTo>
                  <a:lnTo>
                    <a:pt x="68405" y="85807"/>
                  </a:lnTo>
                  <a:lnTo>
                    <a:pt x="68405" y="0"/>
                  </a:lnTo>
                  <a:lnTo>
                    <a:pt x="11566" y="18"/>
                  </a:lnTo>
                  <a:close/>
                </a:path>
              </a:pathLst>
            </a:custGeom>
            <a:solidFill>
              <a:srgbClr val="EFEFEF"/>
            </a:solidFill>
            <a:ln>
              <a:noFill/>
            </a:ln>
          </p:spPr>
          <p:txBody>
            <a:bodyPr/>
            <a:lstStyle/>
            <a:p>
              <a:endParaRPr lang="en-US"/>
            </a:p>
          </p:txBody>
        </p:sp>
        <p:sp>
          <p:nvSpPr>
            <p:cNvPr id="4" name="Google Shape;58;p15">
              <a:extLst>
                <a:ext uri="{FF2B5EF4-FFF2-40B4-BE49-F238E27FC236}">
                  <a16:creationId xmlns:a16="http://schemas.microsoft.com/office/drawing/2014/main" id="{1797132C-7721-2564-E354-A9D9F5887778}"/>
                </a:ext>
              </a:extLst>
            </p:cNvPr>
            <p:cNvSpPr/>
            <p:nvPr/>
          </p:nvSpPr>
          <p:spPr>
            <a:xfrm>
              <a:off x="457198" y="411475"/>
              <a:ext cx="726493" cy="726493"/>
            </a:xfrm>
            <a:custGeom>
              <a:avLst/>
              <a:gdLst/>
              <a:ahLst/>
              <a:cxnLst/>
              <a:rect l="l" t="t" r="r" b="b"/>
              <a:pathLst>
                <a:path w="11367" h="11367" extrusionOk="0">
                  <a:moveTo>
                    <a:pt x="0" y="11367"/>
                  </a:moveTo>
                  <a:lnTo>
                    <a:pt x="11367" y="0"/>
                  </a:lnTo>
                  <a:lnTo>
                    <a:pt x="11367" y="11367"/>
                  </a:lnTo>
                  <a:close/>
                </a:path>
              </a:pathLst>
            </a:custGeom>
            <a:solidFill>
              <a:srgbClr val="D9D9D9"/>
            </a:solidFill>
            <a:ln>
              <a:noFill/>
            </a:ln>
            <a:effectLst>
              <a:outerShdw blurRad="71438" dist="19050" dir="2640000" algn="bl" rotWithShape="0">
                <a:srgbClr val="000000">
                  <a:alpha val="25000"/>
                </a:srgbClr>
              </a:outerShdw>
            </a:effectLst>
          </p:spPr>
          <p:txBody>
            <a:bodyPr/>
            <a:lstStyle/>
            <a:p>
              <a:endParaRPr lang="en-US"/>
            </a:p>
          </p:txBody>
        </p:sp>
      </p:grpSp>
      <p:sp>
        <p:nvSpPr>
          <p:cNvPr id="16" name="Google Shape;57;p15">
            <a:extLst>
              <a:ext uri="{FF2B5EF4-FFF2-40B4-BE49-F238E27FC236}">
                <a16:creationId xmlns:a16="http://schemas.microsoft.com/office/drawing/2014/main" id="{F7611543-87E3-D976-0808-F9813B89A625}"/>
              </a:ext>
            </a:extLst>
          </p:cNvPr>
          <p:cNvSpPr txBox="1">
            <a:spLocks/>
          </p:cNvSpPr>
          <p:nvPr/>
        </p:nvSpPr>
        <p:spPr>
          <a:xfrm>
            <a:off x="5812567" y="1832138"/>
            <a:ext cx="6026946" cy="3193723"/>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Bef>
                <a:spcPts val="0"/>
              </a:spcBef>
            </a:pPr>
            <a:r>
              <a:rPr lang="en-US" sz="6000" dirty="0">
                <a:solidFill>
                  <a:srgbClr val="992E3A"/>
                </a:solidFill>
                <a:latin typeface="Fira Sans Condensed SemiBold"/>
                <a:ea typeface="Fira Sans Condensed SemiBold"/>
                <a:cs typeface="Fira Sans Condensed SemiBold"/>
                <a:sym typeface="Fira Sans Condensed SemiBold"/>
              </a:rPr>
              <a:t>T1911</a:t>
            </a:r>
          </a:p>
          <a:p>
            <a:pPr algn="r">
              <a:spcBef>
                <a:spcPts val="0"/>
              </a:spcBef>
            </a:pPr>
            <a:r>
              <a:rPr lang="en-US" sz="6000" dirty="0">
                <a:solidFill>
                  <a:srgbClr val="676767"/>
                </a:solidFill>
                <a:latin typeface="Fira Sans Condensed SemiBold"/>
                <a:ea typeface="+mj-lt"/>
                <a:cs typeface="+mj-lt"/>
                <a:sym typeface="Fira Sans Condensed SemiBold"/>
              </a:rPr>
              <a:t>Binary trees, Tree traversals</a:t>
            </a:r>
            <a:endParaRPr lang="en-US" sz="6000">
              <a:solidFill>
                <a:srgbClr val="676767"/>
              </a:solidFill>
              <a:latin typeface="Fira Sans Condensed SemiBold"/>
              <a:ea typeface="+mj-lt"/>
              <a:cs typeface="+mj-lt"/>
            </a:endParaRPr>
          </a:p>
        </p:txBody>
      </p:sp>
      <p:grpSp>
        <p:nvGrpSpPr>
          <p:cNvPr id="20" name="Group 19">
            <a:extLst>
              <a:ext uri="{FF2B5EF4-FFF2-40B4-BE49-F238E27FC236}">
                <a16:creationId xmlns:a16="http://schemas.microsoft.com/office/drawing/2014/main" id="{4C2420A8-32F9-C09A-FA4D-F1F28DFD6EBF}"/>
              </a:ext>
            </a:extLst>
          </p:cNvPr>
          <p:cNvGrpSpPr/>
          <p:nvPr/>
        </p:nvGrpSpPr>
        <p:grpSpPr>
          <a:xfrm>
            <a:off x="1302541" y="1832138"/>
            <a:ext cx="3391423" cy="3445295"/>
            <a:chOff x="1302541" y="1832138"/>
            <a:chExt cx="3391423" cy="3445295"/>
          </a:xfrm>
        </p:grpSpPr>
        <p:sp>
          <p:nvSpPr>
            <p:cNvPr id="13" name="Rectangle 12">
              <a:extLst>
                <a:ext uri="{FF2B5EF4-FFF2-40B4-BE49-F238E27FC236}">
                  <a16:creationId xmlns:a16="http://schemas.microsoft.com/office/drawing/2014/main" id="{6AE2DF67-22A1-A81C-2873-E92A531EDD27}"/>
                </a:ext>
              </a:extLst>
            </p:cNvPr>
            <p:cNvSpPr/>
            <p:nvPr/>
          </p:nvSpPr>
          <p:spPr>
            <a:xfrm>
              <a:off x="1302541" y="4908101"/>
              <a:ext cx="3391423" cy="369332"/>
            </a:xfrm>
            <a:prstGeom prst="rect">
              <a:avLst/>
            </a:prstGeom>
            <a:noFill/>
          </p:spPr>
          <p:txBody>
            <a:bodyPr wrap="square" lIns="91440" tIns="45720" rIns="91440" bIns="45720">
              <a:spAutoFit/>
            </a:bodyPr>
            <a:lstStyle/>
            <a:p>
              <a:pPr algn="ctr"/>
              <a:r>
                <a:rPr lang="en-US" cap="none" spc="0">
                  <a:ln w="10160">
                    <a:noFill/>
                    <a:prstDash val="solid"/>
                  </a:ln>
                  <a:solidFill>
                    <a:srgbClr val="A81F38"/>
                  </a:solidFill>
                  <a:latin typeface="Aharoni" panose="02010803020104030203" pitchFamily="2" charset="-79"/>
                  <a:cs typeface="Aharoni" panose="02010803020104030203" pitchFamily="2" charset="-79"/>
                </a:rPr>
                <a:t>A Quest Global Company</a:t>
              </a:r>
            </a:p>
          </p:txBody>
        </p:sp>
        <p:pic>
          <p:nvPicPr>
            <p:cNvPr id="17" name="Picture 16">
              <a:extLst>
                <a:ext uri="{FF2B5EF4-FFF2-40B4-BE49-F238E27FC236}">
                  <a16:creationId xmlns:a16="http://schemas.microsoft.com/office/drawing/2014/main" id="{BF5694BC-4362-C788-AB73-5824DB3766D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36040" y="1832138"/>
              <a:ext cx="2924426" cy="2924426"/>
            </a:xfrm>
            <a:prstGeom prst="rect">
              <a:avLst/>
            </a:prstGeom>
          </p:spPr>
        </p:pic>
        <p:cxnSp>
          <p:nvCxnSpPr>
            <p:cNvPr id="19" name="Straight Connector 18">
              <a:extLst>
                <a:ext uri="{FF2B5EF4-FFF2-40B4-BE49-F238E27FC236}">
                  <a16:creationId xmlns:a16="http://schemas.microsoft.com/office/drawing/2014/main" id="{559A2E9E-6DA7-F05B-2C1F-D49A753F83DD}"/>
                </a:ext>
              </a:extLst>
            </p:cNvPr>
            <p:cNvCxnSpPr/>
            <p:nvPr/>
          </p:nvCxnSpPr>
          <p:spPr>
            <a:xfrm>
              <a:off x="1536040" y="4791582"/>
              <a:ext cx="3044713" cy="0"/>
            </a:xfrm>
            <a:prstGeom prst="line">
              <a:avLst/>
            </a:prstGeom>
            <a:ln w="28575">
              <a:solidFill>
                <a:srgbClr val="A71F38"/>
              </a:solidFill>
            </a:ln>
          </p:spPr>
          <p:style>
            <a:lnRef idx="2">
              <a:schemeClr val="accent1"/>
            </a:lnRef>
            <a:fillRef idx="0">
              <a:schemeClr val="accent1"/>
            </a:fillRef>
            <a:effectRef idx="1">
              <a:schemeClr val="accent1"/>
            </a:effectRef>
            <a:fontRef idx="minor">
              <a:schemeClr val="tx1"/>
            </a:fontRef>
          </p:style>
        </p:cxnSp>
      </p:grpSp>
      <p:cxnSp>
        <p:nvCxnSpPr>
          <p:cNvPr id="22" name="Straight Connector 21">
            <a:extLst>
              <a:ext uri="{FF2B5EF4-FFF2-40B4-BE49-F238E27FC236}">
                <a16:creationId xmlns:a16="http://schemas.microsoft.com/office/drawing/2014/main" id="{3C4E1779-A66B-FB6E-28F5-D4E769A6E806}"/>
              </a:ext>
            </a:extLst>
          </p:cNvPr>
          <p:cNvCxnSpPr/>
          <p:nvPr/>
        </p:nvCxnSpPr>
        <p:spPr>
          <a:xfrm>
            <a:off x="5705239" y="4605454"/>
            <a:ext cx="6241601" cy="0"/>
          </a:xfrm>
          <a:prstGeom prst="line">
            <a:avLst/>
          </a:prstGeom>
          <a:ln w="76200">
            <a:solidFill>
              <a:srgbClr val="A71F38"/>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F650AFA-0F66-C39C-7585-EE7A379FDC42}"/>
              </a:ext>
            </a:extLst>
          </p:cNvPr>
          <p:cNvCxnSpPr>
            <a:cxnSpLocks/>
          </p:cNvCxnSpPr>
          <p:nvPr/>
        </p:nvCxnSpPr>
        <p:spPr>
          <a:xfrm>
            <a:off x="9010185" y="2108234"/>
            <a:ext cx="2936655" cy="0"/>
          </a:xfrm>
          <a:prstGeom prst="line">
            <a:avLst/>
          </a:prstGeom>
          <a:ln w="76200">
            <a:solidFill>
              <a:srgbClr val="676767"/>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1824456A-69E9-C46A-AB5B-B811D01D0312}"/>
              </a:ext>
            </a:extLst>
          </p:cNvPr>
          <p:cNvSpPr txBox="1"/>
          <p:nvPr/>
        </p:nvSpPr>
        <p:spPr>
          <a:xfrm>
            <a:off x="8889357" y="5150734"/>
            <a:ext cx="3057483" cy="461665"/>
          </a:xfrm>
          <a:prstGeom prst="rect">
            <a:avLst/>
          </a:prstGeom>
          <a:noFill/>
        </p:spPr>
        <p:txBody>
          <a:bodyPr wrap="square" lIns="91440" tIns="45720" rIns="91440" bIns="45720" rtlCol="0" anchor="t">
            <a:spAutoFit/>
          </a:bodyPr>
          <a:lstStyle/>
          <a:p>
            <a:pPr algn="r"/>
            <a:r>
              <a:rPr lang="en-US" sz="2400" b="1" dirty="0"/>
              <a:t>06/06/2025</a:t>
            </a:r>
          </a:p>
        </p:txBody>
      </p:sp>
    </p:spTree>
    <p:extLst>
      <p:ext uri="{BB962C8B-B14F-4D97-AF65-F5344CB8AC3E}">
        <p14:creationId xmlns:p14="http://schemas.microsoft.com/office/powerpoint/2010/main" val="151860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F067D-0210-7A96-74AE-6D8C9FC23835}"/>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2CAEE00F-2936-6A78-21ED-BA9ECCEDC52C}"/>
              </a:ext>
            </a:extLst>
          </p:cNvPr>
          <p:cNvSpPr txBox="1">
            <a:spLocks/>
          </p:cNvSpPr>
          <p:nvPr/>
        </p:nvSpPr>
        <p:spPr>
          <a:xfrm>
            <a:off x="9234361"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4">
                  <a:lumMod val="75000"/>
                </a:schemeClr>
              </a:solidFill>
            </a:endParaRPr>
          </a:p>
        </p:txBody>
      </p:sp>
      <p:sp>
        <p:nvSpPr>
          <p:cNvPr id="6" name="Text Placeholder 5">
            <a:extLst>
              <a:ext uri="{FF2B5EF4-FFF2-40B4-BE49-F238E27FC236}">
                <a16:creationId xmlns:a16="http://schemas.microsoft.com/office/drawing/2014/main" id="{469D8B6B-F5F2-FC0B-7CFF-F4F50155124D}"/>
              </a:ext>
            </a:extLst>
          </p:cNvPr>
          <p:cNvSpPr txBox="1">
            <a:spLocks/>
          </p:cNvSpPr>
          <p:nvPr/>
        </p:nvSpPr>
        <p:spPr>
          <a:xfrm>
            <a:off x="9234361" y="3579261"/>
            <a:ext cx="2619849" cy="3061006"/>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600" b="1"/>
          </a:p>
        </p:txBody>
      </p:sp>
      <p:sp>
        <p:nvSpPr>
          <p:cNvPr id="2" name="TextBox 3">
            <a:extLst>
              <a:ext uri="{FF2B5EF4-FFF2-40B4-BE49-F238E27FC236}">
                <a16:creationId xmlns:a16="http://schemas.microsoft.com/office/drawing/2014/main" id="{01895EAD-7E8D-F106-2770-BD031A366442}"/>
              </a:ext>
            </a:extLst>
          </p:cNvPr>
          <p:cNvSpPr txBox="1"/>
          <p:nvPr/>
        </p:nvSpPr>
        <p:spPr>
          <a:xfrm>
            <a:off x="425215" y="1046104"/>
            <a:ext cx="11341570" cy="400109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992E3A"/>
                </a:solidFill>
                <a:ea typeface="+mn-lt"/>
                <a:cs typeface="+mn-lt"/>
              </a:rPr>
              <a:t>Tree Traversal </a:t>
            </a:r>
            <a:r>
              <a:rPr lang="en-US" sz="2000" b="1" dirty="0" err="1">
                <a:solidFill>
                  <a:srgbClr val="992E3A"/>
                </a:solidFill>
                <a:ea typeface="+mn-lt"/>
                <a:cs typeface="+mn-lt"/>
              </a:rPr>
              <a:t>Methods</a:t>
            </a:r>
            <a:r>
              <a:rPr lang="en-US" sz="2000" b="1" dirty="0" err="1">
                <a:solidFill>
                  <a:srgbClr val="992E3A"/>
                </a:solidFill>
                <a:latin typeface="Times New Roman"/>
                <a:ea typeface="+mn-lt"/>
                <a:cs typeface="Times New Roman"/>
              </a:rPr>
              <a:t>Binary</a:t>
            </a:r>
            <a:r>
              <a:rPr lang="en-US" sz="2000" b="1" dirty="0">
                <a:solidFill>
                  <a:srgbClr val="992E3A"/>
                </a:solidFill>
                <a:latin typeface="Times New Roman"/>
                <a:ea typeface="+mn-lt"/>
                <a:cs typeface="Times New Roman"/>
              </a:rPr>
              <a:t> Tree (BT)</a:t>
            </a:r>
            <a:endParaRPr lang="en-US" sz="2000" b="1" dirty="0">
              <a:solidFill>
                <a:srgbClr val="992E3A"/>
              </a:solidFill>
              <a:ea typeface="+mn-lt"/>
              <a:cs typeface="+mn-lt"/>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p:txBody>
      </p:sp>
      <p:sp>
        <p:nvSpPr>
          <p:cNvPr id="3" name="TextBox 1">
            <a:extLst>
              <a:ext uri="{FF2B5EF4-FFF2-40B4-BE49-F238E27FC236}">
                <a16:creationId xmlns:a16="http://schemas.microsoft.com/office/drawing/2014/main" id="{5F05BA04-1CA9-F923-1ABE-53EE5E368AA6}"/>
              </a:ext>
            </a:extLst>
          </p:cNvPr>
          <p:cNvSpPr txBox="1"/>
          <p:nvPr/>
        </p:nvSpPr>
        <p:spPr>
          <a:xfrm>
            <a:off x="-3463" y="187036"/>
            <a:ext cx="10172699"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rgbClr val="A71F38"/>
                </a:solidFill>
                <a:latin typeface="Times New Roman"/>
              </a:rPr>
              <a:t>Key Concepts with Definitions/ Code Snippet – Hands –on Practice</a:t>
            </a:r>
            <a:endParaRPr lang="en-US" sz="2400" dirty="0"/>
          </a:p>
        </p:txBody>
      </p:sp>
      <p:pic>
        <p:nvPicPr>
          <p:cNvPr id="4" name="Picture 3" descr="A screen shot of a computer program&#10;&#10;AI-generated content may be incorrect.">
            <a:extLst>
              <a:ext uri="{FF2B5EF4-FFF2-40B4-BE49-F238E27FC236}">
                <a16:creationId xmlns:a16="http://schemas.microsoft.com/office/drawing/2014/main" id="{017D52B0-5F7C-7A0A-7690-2B6926A45D84}"/>
              </a:ext>
            </a:extLst>
          </p:cNvPr>
          <p:cNvPicPr>
            <a:picLocks noChangeAspect="1"/>
          </p:cNvPicPr>
          <p:nvPr/>
        </p:nvPicPr>
        <p:blipFill>
          <a:blip r:embed="rId2"/>
          <a:stretch>
            <a:fillRect/>
          </a:stretch>
        </p:blipFill>
        <p:spPr>
          <a:xfrm>
            <a:off x="425904" y="1549627"/>
            <a:ext cx="3711122" cy="4693103"/>
          </a:xfrm>
          <a:prstGeom prst="rect">
            <a:avLst/>
          </a:prstGeom>
        </p:spPr>
      </p:pic>
      <p:pic>
        <p:nvPicPr>
          <p:cNvPr id="7" name="Picture 6" descr="A screen shot of a computer program&#10;&#10;AI-generated content may be incorrect.">
            <a:extLst>
              <a:ext uri="{FF2B5EF4-FFF2-40B4-BE49-F238E27FC236}">
                <a16:creationId xmlns:a16="http://schemas.microsoft.com/office/drawing/2014/main" id="{1DBBF522-67CF-3C20-F27C-0B36550E4BA6}"/>
              </a:ext>
            </a:extLst>
          </p:cNvPr>
          <p:cNvPicPr>
            <a:picLocks noChangeAspect="1"/>
          </p:cNvPicPr>
          <p:nvPr/>
        </p:nvPicPr>
        <p:blipFill>
          <a:blip r:embed="rId3"/>
          <a:stretch>
            <a:fillRect/>
          </a:stretch>
        </p:blipFill>
        <p:spPr>
          <a:xfrm>
            <a:off x="4235677" y="1597025"/>
            <a:ext cx="4029075" cy="4589237"/>
          </a:xfrm>
          <a:prstGeom prst="rect">
            <a:avLst/>
          </a:prstGeom>
        </p:spPr>
      </p:pic>
      <p:pic>
        <p:nvPicPr>
          <p:cNvPr id="8" name="Picture 7" descr="A screen shot of a computer program&#10;&#10;AI-generated content may be incorrect.">
            <a:extLst>
              <a:ext uri="{FF2B5EF4-FFF2-40B4-BE49-F238E27FC236}">
                <a16:creationId xmlns:a16="http://schemas.microsoft.com/office/drawing/2014/main" id="{3DFE6790-135D-3D30-33B5-14A1550C1700}"/>
              </a:ext>
            </a:extLst>
          </p:cNvPr>
          <p:cNvPicPr>
            <a:picLocks noChangeAspect="1"/>
          </p:cNvPicPr>
          <p:nvPr/>
        </p:nvPicPr>
        <p:blipFill>
          <a:blip r:embed="rId4"/>
          <a:stretch>
            <a:fillRect/>
          </a:stretch>
        </p:blipFill>
        <p:spPr>
          <a:xfrm>
            <a:off x="8514443" y="1593850"/>
            <a:ext cx="3254829" cy="4586516"/>
          </a:xfrm>
          <a:prstGeom prst="rect">
            <a:avLst/>
          </a:prstGeom>
        </p:spPr>
      </p:pic>
    </p:spTree>
    <p:extLst>
      <p:ext uri="{BB962C8B-B14F-4D97-AF65-F5344CB8AC3E}">
        <p14:creationId xmlns:p14="http://schemas.microsoft.com/office/powerpoint/2010/main" val="2920057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E46DB4-E35B-4193-BE95-57EABB220977}"/>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D535C1D3-13C3-71D5-E1E8-006C7873395C}"/>
              </a:ext>
            </a:extLst>
          </p:cNvPr>
          <p:cNvSpPr txBox="1">
            <a:spLocks/>
          </p:cNvSpPr>
          <p:nvPr/>
        </p:nvSpPr>
        <p:spPr>
          <a:xfrm>
            <a:off x="9234361"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4">
                  <a:lumMod val="75000"/>
                </a:schemeClr>
              </a:solidFill>
            </a:endParaRPr>
          </a:p>
        </p:txBody>
      </p:sp>
      <p:sp>
        <p:nvSpPr>
          <p:cNvPr id="6" name="Text Placeholder 5">
            <a:extLst>
              <a:ext uri="{FF2B5EF4-FFF2-40B4-BE49-F238E27FC236}">
                <a16:creationId xmlns:a16="http://schemas.microsoft.com/office/drawing/2014/main" id="{809B932A-1422-5B8F-0A76-998F36A96BE5}"/>
              </a:ext>
            </a:extLst>
          </p:cNvPr>
          <p:cNvSpPr txBox="1">
            <a:spLocks/>
          </p:cNvSpPr>
          <p:nvPr/>
        </p:nvSpPr>
        <p:spPr>
          <a:xfrm>
            <a:off x="9234361" y="3579261"/>
            <a:ext cx="2619849" cy="3061006"/>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600" b="1"/>
          </a:p>
        </p:txBody>
      </p:sp>
      <p:sp>
        <p:nvSpPr>
          <p:cNvPr id="2" name="TextBox 3">
            <a:extLst>
              <a:ext uri="{FF2B5EF4-FFF2-40B4-BE49-F238E27FC236}">
                <a16:creationId xmlns:a16="http://schemas.microsoft.com/office/drawing/2014/main" id="{72DCE2D0-47F2-E568-AEFC-04F806BF8418}"/>
              </a:ext>
            </a:extLst>
          </p:cNvPr>
          <p:cNvSpPr txBox="1"/>
          <p:nvPr/>
        </p:nvSpPr>
        <p:spPr>
          <a:xfrm>
            <a:off x="425215" y="1046104"/>
            <a:ext cx="11341570" cy="400109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992E3A"/>
                </a:solidFill>
                <a:ea typeface="+mn-lt"/>
                <a:cs typeface="+mn-lt"/>
              </a:rPr>
              <a:t>Tree Traversal </a:t>
            </a:r>
            <a:r>
              <a:rPr lang="en-US" sz="2000" b="1" dirty="0" err="1">
                <a:solidFill>
                  <a:srgbClr val="992E3A"/>
                </a:solidFill>
                <a:ea typeface="+mn-lt"/>
                <a:cs typeface="+mn-lt"/>
              </a:rPr>
              <a:t>Methods</a:t>
            </a:r>
            <a:r>
              <a:rPr lang="en-US" sz="2000" b="1" dirty="0" err="1">
                <a:solidFill>
                  <a:srgbClr val="992E3A"/>
                </a:solidFill>
                <a:latin typeface="Times New Roman"/>
                <a:ea typeface="+mn-lt"/>
                <a:cs typeface="Times New Roman"/>
              </a:rPr>
              <a:t>Binary</a:t>
            </a:r>
            <a:r>
              <a:rPr lang="en-US" sz="2000" b="1" dirty="0">
                <a:solidFill>
                  <a:srgbClr val="992E3A"/>
                </a:solidFill>
                <a:latin typeface="Times New Roman"/>
                <a:ea typeface="+mn-lt"/>
                <a:cs typeface="Times New Roman"/>
              </a:rPr>
              <a:t> Tree (BT)</a:t>
            </a:r>
            <a:endParaRPr lang="en-US" sz="2000" b="1" dirty="0">
              <a:solidFill>
                <a:srgbClr val="992E3A"/>
              </a:solidFill>
              <a:ea typeface="+mn-lt"/>
              <a:cs typeface="+mn-lt"/>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p:txBody>
      </p:sp>
      <p:sp>
        <p:nvSpPr>
          <p:cNvPr id="3" name="TextBox 1">
            <a:extLst>
              <a:ext uri="{FF2B5EF4-FFF2-40B4-BE49-F238E27FC236}">
                <a16:creationId xmlns:a16="http://schemas.microsoft.com/office/drawing/2014/main" id="{7936361E-E1AA-B4A6-53D1-D56567AD9466}"/>
              </a:ext>
            </a:extLst>
          </p:cNvPr>
          <p:cNvSpPr txBox="1"/>
          <p:nvPr/>
        </p:nvSpPr>
        <p:spPr>
          <a:xfrm>
            <a:off x="-3463" y="187036"/>
            <a:ext cx="10172699"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rgbClr val="A71F38"/>
                </a:solidFill>
                <a:latin typeface="Times New Roman"/>
              </a:rPr>
              <a:t>Key Concepts with Definitions/ Code Snippet – Hands –on Practice</a:t>
            </a:r>
            <a:endParaRPr lang="en-US" sz="2400" dirty="0"/>
          </a:p>
        </p:txBody>
      </p:sp>
      <p:pic>
        <p:nvPicPr>
          <p:cNvPr id="9" name="Picture 8">
            <a:extLst>
              <a:ext uri="{FF2B5EF4-FFF2-40B4-BE49-F238E27FC236}">
                <a16:creationId xmlns:a16="http://schemas.microsoft.com/office/drawing/2014/main" id="{5577BA97-A56B-3A89-C4CF-5FB469920D9B}"/>
              </a:ext>
            </a:extLst>
          </p:cNvPr>
          <p:cNvPicPr>
            <a:picLocks noChangeAspect="1"/>
          </p:cNvPicPr>
          <p:nvPr/>
        </p:nvPicPr>
        <p:blipFill>
          <a:blip r:embed="rId2"/>
          <a:stretch>
            <a:fillRect/>
          </a:stretch>
        </p:blipFill>
        <p:spPr>
          <a:xfrm>
            <a:off x="5362575" y="1438048"/>
            <a:ext cx="1466850" cy="371475"/>
          </a:xfrm>
          <a:prstGeom prst="rect">
            <a:avLst/>
          </a:prstGeom>
        </p:spPr>
      </p:pic>
      <p:pic>
        <p:nvPicPr>
          <p:cNvPr id="10" name="Picture 9" descr="A screen shot of a computer code&#10;&#10;AI-generated content may be incorrect.">
            <a:extLst>
              <a:ext uri="{FF2B5EF4-FFF2-40B4-BE49-F238E27FC236}">
                <a16:creationId xmlns:a16="http://schemas.microsoft.com/office/drawing/2014/main" id="{9CA300B0-D411-5720-DB81-6881F29A2881}"/>
              </a:ext>
            </a:extLst>
          </p:cNvPr>
          <p:cNvPicPr>
            <a:picLocks noChangeAspect="1"/>
          </p:cNvPicPr>
          <p:nvPr/>
        </p:nvPicPr>
        <p:blipFill>
          <a:blip r:embed="rId3"/>
          <a:stretch>
            <a:fillRect/>
          </a:stretch>
        </p:blipFill>
        <p:spPr>
          <a:xfrm>
            <a:off x="967241" y="1799544"/>
            <a:ext cx="3381375" cy="2714625"/>
          </a:xfrm>
          <a:prstGeom prst="rect">
            <a:avLst/>
          </a:prstGeom>
        </p:spPr>
      </p:pic>
      <p:pic>
        <p:nvPicPr>
          <p:cNvPr id="11" name="Picture 10" descr="A screenshot of a computer code&#10;&#10;AI-generated content may be incorrect.">
            <a:extLst>
              <a:ext uri="{FF2B5EF4-FFF2-40B4-BE49-F238E27FC236}">
                <a16:creationId xmlns:a16="http://schemas.microsoft.com/office/drawing/2014/main" id="{9116FF70-38E4-189A-A7A5-152364263943}"/>
              </a:ext>
            </a:extLst>
          </p:cNvPr>
          <p:cNvPicPr>
            <a:picLocks noChangeAspect="1"/>
          </p:cNvPicPr>
          <p:nvPr/>
        </p:nvPicPr>
        <p:blipFill>
          <a:blip r:embed="rId4"/>
          <a:stretch>
            <a:fillRect/>
          </a:stretch>
        </p:blipFill>
        <p:spPr>
          <a:xfrm>
            <a:off x="5363936" y="1800905"/>
            <a:ext cx="4457700" cy="1895475"/>
          </a:xfrm>
          <a:prstGeom prst="rect">
            <a:avLst/>
          </a:prstGeom>
        </p:spPr>
      </p:pic>
    </p:spTree>
    <p:extLst>
      <p:ext uri="{BB962C8B-B14F-4D97-AF65-F5344CB8AC3E}">
        <p14:creationId xmlns:p14="http://schemas.microsoft.com/office/powerpoint/2010/main" val="113361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ABEC7-7B82-942B-F9E4-6BEBEB580E87}"/>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3F4D9B3C-AE09-8AC3-D18E-27AA54E752F1}"/>
              </a:ext>
            </a:extLst>
          </p:cNvPr>
          <p:cNvSpPr txBox="1">
            <a:spLocks/>
          </p:cNvSpPr>
          <p:nvPr/>
        </p:nvSpPr>
        <p:spPr>
          <a:xfrm>
            <a:off x="9234361"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4">
                  <a:lumMod val="75000"/>
                </a:schemeClr>
              </a:solidFill>
            </a:endParaRPr>
          </a:p>
        </p:txBody>
      </p:sp>
      <p:sp>
        <p:nvSpPr>
          <p:cNvPr id="6" name="Text Placeholder 5">
            <a:extLst>
              <a:ext uri="{FF2B5EF4-FFF2-40B4-BE49-F238E27FC236}">
                <a16:creationId xmlns:a16="http://schemas.microsoft.com/office/drawing/2014/main" id="{0905A732-DE77-B83D-3E05-8B57F038883B}"/>
              </a:ext>
            </a:extLst>
          </p:cNvPr>
          <p:cNvSpPr txBox="1">
            <a:spLocks/>
          </p:cNvSpPr>
          <p:nvPr/>
        </p:nvSpPr>
        <p:spPr>
          <a:xfrm>
            <a:off x="9234361" y="3579261"/>
            <a:ext cx="2619849" cy="3061006"/>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600" b="1"/>
          </a:p>
        </p:txBody>
      </p:sp>
      <p:sp>
        <p:nvSpPr>
          <p:cNvPr id="2" name="TextBox 3">
            <a:extLst>
              <a:ext uri="{FF2B5EF4-FFF2-40B4-BE49-F238E27FC236}">
                <a16:creationId xmlns:a16="http://schemas.microsoft.com/office/drawing/2014/main" id="{6718E248-DBBB-EF46-D755-BCD072F3D504}"/>
              </a:ext>
            </a:extLst>
          </p:cNvPr>
          <p:cNvSpPr txBox="1"/>
          <p:nvPr/>
        </p:nvSpPr>
        <p:spPr>
          <a:xfrm>
            <a:off x="425215" y="1046104"/>
            <a:ext cx="11341570" cy="458587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992E3A"/>
                </a:solidFill>
                <a:ea typeface="+mn-lt"/>
                <a:cs typeface="+mn-lt"/>
              </a:rPr>
              <a:t>Full Binary Tree in C++</a:t>
            </a:r>
          </a:p>
          <a:p>
            <a:r>
              <a:rPr lang="en-US" dirty="0">
                <a:latin typeface="Times New Roman"/>
                <a:ea typeface="+mn-lt"/>
                <a:cs typeface="Times New Roman"/>
              </a:rPr>
              <a:t>A Full Binary Tree is a binary tree in which every node has either 0 or 2 children. Here's how you can implement it:</a:t>
            </a:r>
            <a:endParaRPr lang="en-US">
              <a:latin typeface="Times New Roman"/>
              <a:ea typeface="Calibri"/>
              <a:cs typeface="Times New Roman"/>
            </a:endParaRPr>
          </a:p>
          <a:p>
            <a:endParaRPr lang="en-US" dirty="0">
              <a:solidFill>
                <a:srgbClr val="992E3A"/>
              </a:solidFill>
              <a:latin typeface="Times New Roman"/>
              <a:ea typeface="+mn-lt"/>
              <a:cs typeface="Times New Roman"/>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p:txBody>
      </p:sp>
      <p:sp>
        <p:nvSpPr>
          <p:cNvPr id="3" name="TextBox 1">
            <a:extLst>
              <a:ext uri="{FF2B5EF4-FFF2-40B4-BE49-F238E27FC236}">
                <a16:creationId xmlns:a16="http://schemas.microsoft.com/office/drawing/2014/main" id="{21998435-9CDC-B2DC-35F0-F3512CC187DA}"/>
              </a:ext>
            </a:extLst>
          </p:cNvPr>
          <p:cNvSpPr txBox="1"/>
          <p:nvPr/>
        </p:nvSpPr>
        <p:spPr>
          <a:xfrm>
            <a:off x="-3463" y="187036"/>
            <a:ext cx="10172699"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rgbClr val="A71F38"/>
                </a:solidFill>
                <a:latin typeface="Times New Roman"/>
              </a:rPr>
              <a:t>Key Concepts with Definitions/ Code Snippet – Hands –on Practice</a:t>
            </a:r>
            <a:endParaRPr lang="en-US" sz="2400" dirty="0"/>
          </a:p>
        </p:txBody>
      </p:sp>
      <p:pic>
        <p:nvPicPr>
          <p:cNvPr id="9" name="Picture 8">
            <a:extLst>
              <a:ext uri="{FF2B5EF4-FFF2-40B4-BE49-F238E27FC236}">
                <a16:creationId xmlns:a16="http://schemas.microsoft.com/office/drawing/2014/main" id="{9698A012-9460-CFE3-AB1A-99837BC43060}"/>
              </a:ext>
            </a:extLst>
          </p:cNvPr>
          <p:cNvPicPr>
            <a:picLocks noChangeAspect="1"/>
          </p:cNvPicPr>
          <p:nvPr/>
        </p:nvPicPr>
        <p:blipFill>
          <a:blip r:embed="rId2"/>
          <a:stretch>
            <a:fillRect/>
          </a:stretch>
        </p:blipFill>
        <p:spPr>
          <a:xfrm>
            <a:off x="7439932" y="1710191"/>
            <a:ext cx="1466850" cy="371475"/>
          </a:xfrm>
          <a:prstGeom prst="rect">
            <a:avLst/>
          </a:prstGeom>
        </p:spPr>
      </p:pic>
      <p:pic>
        <p:nvPicPr>
          <p:cNvPr id="4" name="Picture 3" descr="A screen shot of a computer&#10;&#10;AI-generated content may be incorrect.">
            <a:extLst>
              <a:ext uri="{FF2B5EF4-FFF2-40B4-BE49-F238E27FC236}">
                <a16:creationId xmlns:a16="http://schemas.microsoft.com/office/drawing/2014/main" id="{B207677F-28C7-CB9B-BE9E-92959F86F9D6}"/>
              </a:ext>
            </a:extLst>
          </p:cNvPr>
          <p:cNvPicPr>
            <a:picLocks noChangeAspect="1"/>
          </p:cNvPicPr>
          <p:nvPr/>
        </p:nvPicPr>
        <p:blipFill>
          <a:blip r:embed="rId3"/>
          <a:stretch>
            <a:fillRect/>
          </a:stretch>
        </p:blipFill>
        <p:spPr>
          <a:xfrm>
            <a:off x="7116989" y="2195286"/>
            <a:ext cx="4244522" cy="1143000"/>
          </a:xfrm>
          <a:prstGeom prst="rect">
            <a:avLst/>
          </a:prstGeom>
        </p:spPr>
      </p:pic>
      <p:pic>
        <p:nvPicPr>
          <p:cNvPr id="7" name="Picture 6" descr="A computer screen shot of code&#10;&#10;AI-generated content may be incorrect.">
            <a:extLst>
              <a:ext uri="{FF2B5EF4-FFF2-40B4-BE49-F238E27FC236}">
                <a16:creationId xmlns:a16="http://schemas.microsoft.com/office/drawing/2014/main" id="{4939FF8E-4AB8-411C-9CA7-7CEAACC87C02}"/>
              </a:ext>
            </a:extLst>
          </p:cNvPr>
          <p:cNvPicPr>
            <a:picLocks noChangeAspect="1"/>
          </p:cNvPicPr>
          <p:nvPr/>
        </p:nvPicPr>
        <p:blipFill>
          <a:blip r:embed="rId4"/>
          <a:stretch>
            <a:fillRect/>
          </a:stretch>
        </p:blipFill>
        <p:spPr>
          <a:xfrm>
            <a:off x="545192" y="1713366"/>
            <a:ext cx="5676900" cy="4429126"/>
          </a:xfrm>
          <a:prstGeom prst="rect">
            <a:avLst/>
          </a:prstGeom>
        </p:spPr>
      </p:pic>
    </p:spTree>
    <p:extLst>
      <p:ext uri="{BB962C8B-B14F-4D97-AF65-F5344CB8AC3E}">
        <p14:creationId xmlns:p14="http://schemas.microsoft.com/office/powerpoint/2010/main" val="23073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47242-DE51-2589-1EFB-50749FCA0C15}"/>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6768EA87-07A9-4E76-E04A-41BBF96AC13E}"/>
              </a:ext>
            </a:extLst>
          </p:cNvPr>
          <p:cNvSpPr txBox="1">
            <a:spLocks/>
          </p:cNvSpPr>
          <p:nvPr/>
        </p:nvSpPr>
        <p:spPr>
          <a:xfrm>
            <a:off x="9234361"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4">
                  <a:lumMod val="75000"/>
                </a:schemeClr>
              </a:solidFill>
            </a:endParaRPr>
          </a:p>
        </p:txBody>
      </p:sp>
      <p:sp>
        <p:nvSpPr>
          <p:cNvPr id="6" name="Text Placeholder 5">
            <a:extLst>
              <a:ext uri="{FF2B5EF4-FFF2-40B4-BE49-F238E27FC236}">
                <a16:creationId xmlns:a16="http://schemas.microsoft.com/office/drawing/2014/main" id="{EA802D68-A0C6-9D64-2BEF-65EE6CE97B6F}"/>
              </a:ext>
            </a:extLst>
          </p:cNvPr>
          <p:cNvSpPr txBox="1">
            <a:spLocks/>
          </p:cNvSpPr>
          <p:nvPr/>
        </p:nvSpPr>
        <p:spPr>
          <a:xfrm>
            <a:off x="9234361" y="3579261"/>
            <a:ext cx="2619849" cy="3061006"/>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600" b="1"/>
          </a:p>
        </p:txBody>
      </p:sp>
      <p:sp>
        <p:nvSpPr>
          <p:cNvPr id="2" name="TextBox 3">
            <a:extLst>
              <a:ext uri="{FF2B5EF4-FFF2-40B4-BE49-F238E27FC236}">
                <a16:creationId xmlns:a16="http://schemas.microsoft.com/office/drawing/2014/main" id="{9D6328DA-22F8-164A-25E7-7C57B31C7069}"/>
              </a:ext>
            </a:extLst>
          </p:cNvPr>
          <p:cNvSpPr txBox="1"/>
          <p:nvPr/>
        </p:nvSpPr>
        <p:spPr>
          <a:xfrm>
            <a:off x="425215" y="1046104"/>
            <a:ext cx="11341570" cy="95410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992E3A"/>
                </a:solidFill>
                <a:latin typeface="Times New Roman"/>
                <a:ea typeface="+mn-lt"/>
                <a:cs typeface="+mn-lt"/>
              </a:rPr>
              <a:t>Degenerate (Skewed) Tree</a:t>
            </a:r>
            <a:endParaRPr lang="en-US" b="1" dirty="0">
              <a:latin typeface="Times New Roman"/>
            </a:endParaRPr>
          </a:p>
          <a:p>
            <a:r>
              <a:rPr lang="en-US" dirty="0">
                <a:latin typeface="Times New Roman"/>
                <a:cs typeface="Times New Roman"/>
              </a:rPr>
              <a:t>Definition:</a:t>
            </a:r>
            <a:endParaRPr lang="en-US">
              <a:latin typeface="Times New Roman"/>
              <a:cs typeface="Times New Roman"/>
            </a:endParaRPr>
          </a:p>
          <a:p>
            <a:r>
              <a:rPr lang="en-US" dirty="0">
                <a:latin typeface="Times New Roman"/>
                <a:ea typeface="+mn-lt"/>
                <a:cs typeface="+mn-lt"/>
              </a:rPr>
              <a:t>Each parent has only one child.</a:t>
            </a:r>
            <a:endParaRPr lang="en-US" dirty="0">
              <a:latin typeface="Times New Roman"/>
            </a:endParaRPr>
          </a:p>
        </p:txBody>
      </p:sp>
      <p:pic>
        <p:nvPicPr>
          <p:cNvPr id="9" name="Picture 8">
            <a:extLst>
              <a:ext uri="{FF2B5EF4-FFF2-40B4-BE49-F238E27FC236}">
                <a16:creationId xmlns:a16="http://schemas.microsoft.com/office/drawing/2014/main" id="{0581D221-63B0-72A0-0996-0C2E8CE1DDD9}"/>
              </a:ext>
            </a:extLst>
          </p:cNvPr>
          <p:cNvPicPr>
            <a:picLocks noChangeAspect="1"/>
          </p:cNvPicPr>
          <p:nvPr/>
        </p:nvPicPr>
        <p:blipFill>
          <a:blip r:embed="rId2"/>
          <a:stretch>
            <a:fillRect/>
          </a:stretch>
        </p:blipFill>
        <p:spPr>
          <a:xfrm>
            <a:off x="5583570" y="2015959"/>
            <a:ext cx="1457325" cy="361950"/>
          </a:xfrm>
          <a:prstGeom prst="rect">
            <a:avLst/>
          </a:prstGeom>
        </p:spPr>
      </p:pic>
      <p:pic>
        <p:nvPicPr>
          <p:cNvPr id="4" name="Picture 3" descr="A screen shot of a computer program&#10;&#10;AI-generated content may be incorrect.">
            <a:extLst>
              <a:ext uri="{FF2B5EF4-FFF2-40B4-BE49-F238E27FC236}">
                <a16:creationId xmlns:a16="http://schemas.microsoft.com/office/drawing/2014/main" id="{6A330AFA-5754-827A-C29C-322A418F453F}"/>
              </a:ext>
            </a:extLst>
          </p:cNvPr>
          <p:cNvPicPr>
            <a:picLocks noChangeAspect="1"/>
          </p:cNvPicPr>
          <p:nvPr/>
        </p:nvPicPr>
        <p:blipFill>
          <a:blip r:embed="rId3"/>
          <a:stretch>
            <a:fillRect/>
          </a:stretch>
        </p:blipFill>
        <p:spPr>
          <a:xfrm>
            <a:off x="510823" y="2006659"/>
            <a:ext cx="4829764" cy="4161721"/>
          </a:xfrm>
          <a:prstGeom prst="rect">
            <a:avLst/>
          </a:prstGeom>
        </p:spPr>
      </p:pic>
      <p:pic>
        <p:nvPicPr>
          <p:cNvPr id="7" name="Picture 6" descr="A black background with white letters&#10;&#10;AI-generated content may be incorrect.">
            <a:extLst>
              <a:ext uri="{FF2B5EF4-FFF2-40B4-BE49-F238E27FC236}">
                <a16:creationId xmlns:a16="http://schemas.microsoft.com/office/drawing/2014/main" id="{A21BA769-CF3B-85C5-BE63-791AE3DF3716}"/>
              </a:ext>
            </a:extLst>
          </p:cNvPr>
          <p:cNvPicPr>
            <a:picLocks noChangeAspect="1"/>
          </p:cNvPicPr>
          <p:nvPr/>
        </p:nvPicPr>
        <p:blipFill>
          <a:blip r:embed="rId4"/>
          <a:stretch>
            <a:fillRect/>
          </a:stretch>
        </p:blipFill>
        <p:spPr>
          <a:xfrm>
            <a:off x="5435659" y="2377076"/>
            <a:ext cx="4105275" cy="485775"/>
          </a:xfrm>
          <a:prstGeom prst="rect">
            <a:avLst/>
          </a:prstGeom>
        </p:spPr>
      </p:pic>
    </p:spTree>
    <p:extLst>
      <p:ext uri="{BB962C8B-B14F-4D97-AF65-F5344CB8AC3E}">
        <p14:creationId xmlns:p14="http://schemas.microsoft.com/office/powerpoint/2010/main" val="923338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2A85A-2155-5375-5BBB-92F40A703A27}"/>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79C23FBA-762F-CD0F-A139-C909CCF83028}"/>
              </a:ext>
            </a:extLst>
          </p:cNvPr>
          <p:cNvSpPr txBox="1">
            <a:spLocks/>
          </p:cNvSpPr>
          <p:nvPr/>
        </p:nvSpPr>
        <p:spPr>
          <a:xfrm>
            <a:off x="9234361"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4">
                  <a:lumMod val="75000"/>
                </a:schemeClr>
              </a:solidFill>
            </a:endParaRPr>
          </a:p>
        </p:txBody>
      </p:sp>
      <p:sp>
        <p:nvSpPr>
          <p:cNvPr id="6" name="Text Placeholder 5">
            <a:extLst>
              <a:ext uri="{FF2B5EF4-FFF2-40B4-BE49-F238E27FC236}">
                <a16:creationId xmlns:a16="http://schemas.microsoft.com/office/drawing/2014/main" id="{27BEBBD9-F131-06CA-80E7-27F8395DA1F7}"/>
              </a:ext>
            </a:extLst>
          </p:cNvPr>
          <p:cNvSpPr txBox="1">
            <a:spLocks/>
          </p:cNvSpPr>
          <p:nvPr/>
        </p:nvSpPr>
        <p:spPr>
          <a:xfrm>
            <a:off x="9234361" y="3579261"/>
            <a:ext cx="2619849" cy="3061006"/>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600" b="1"/>
          </a:p>
        </p:txBody>
      </p:sp>
      <p:graphicFrame>
        <p:nvGraphicFramePr>
          <p:cNvPr id="10" name="Table 9">
            <a:extLst>
              <a:ext uri="{FF2B5EF4-FFF2-40B4-BE49-F238E27FC236}">
                <a16:creationId xmlns:a16="http://schemas.microsoft.com/office/drawing/2014/main" id="{1386F0DA-F9B3-7550-7173-0E17681808D1}"/>
              </a:ext>
            </a:extLst>
          </p:cNvPr>
          <p:cNvGraphicFramePr>
            <a:graphicFrameLocks noGrp="1"/>
          </p:cNvGraphicFramePr>
          <p:nvPr>
            <p:extLst>
              <p:ext uri="{D42A27DB-BD31-4B8C-83A1-F6EECF244321}">
                <p14:modId xmlns:p14="http://schemas.microsoft.com/office/powerpoint/2010/main" val="2610730926"/>
              </p:ext>
            </p:extLst>
          </p:nvPr>
        </p:nvGraphicFramePr>
        <p:xfrm>
          <a:off x="1223210" y="1513973"/>
          <a:ext cx="9765596" cy="3566160"/>
        </p:xfrm>
        <a:graphic>
          <a:graphicData uri="http://schemas.openxmlformats.org/drawingml/2006/table">
            <a:tbl>
              <a:tblPr bandRow="1">
                <a:tableStyleId>{5940675A-B579-460E-94D1-54222C63F5DA}</a:tableStyleId>
              </a:tblPr>
              <a:tblGrid>
                <a:gridCol w="4882798">
                  <a:extLst>
                    <a:ext uri="{9D8B030D-6E8A-4147-A177-3AD203B41FA5}">
                      <a16:colId xmlns:a16="http://schemas.microsoft.com/office/drawing/2014/main" val="3869004475"/>
                    </a:ext>
                  </a:extLst>
                </a:gridCol>
                <a:gridCol w="4882798">
                  <a:extLst>
                    <a:ext uri="{9D8B030D-6E8A-4147-A177-3AD203B41FA5}">
                      <a16:colId xmlns:a16="http://schemas.microsoft.com/office/drawing/2014/main" val="2653590585"/>
                    </a:ext>
                  </a:extLst>
                </a:gridCol>
              </a:tblGrid>
              <a:tr h="0">
                <a:tc>
                  <a:txBody>
                    <a:bodyPr/>
                    <a:lstStyle/>
                    <a:p>
                      <a:pPr>
                        <a:buNone/>
                      </a:pPr>
                      <a:r>
                        <a:rPr lang="en-US" b="1" dirty="0">
                          <a:solidFill>
                            <a:schemeClr val="bg1"/>
                          </a:solidFill>
                          <a:latin typeface="Times New Roman"/>
                        </a:rPr>
                        <a:t>Type</a:t>
                      </a:r>
                    </a:p>
                  </a:txBody>
                  <a:tcPr anchor="ctr">
                    <a:solidFill>
                      <a:srgbClr val="992E3A"/>
                    </a:solidFill>
                  </a:tcPr>
                </a:tc>
                <a:tc>
                  <a:txBody>
                    <a:bodyPr/>
                    <a:lstStyle/>
                    <a:p>
                      <a:pPr>
                        <a:buNone/>
                      </a:pPr>
                      <a:r>
                        <a:rPr lang="en-US" b="1" dirty="0">
                          <a:solidFill>
                            <a:schemeClr val="bg1"/>
                          </a:solidFill>
                          <a:latin typeface="Times New Roman"/>
                        </a:rPr>
                        <a:t>Characteristics</a:t>
                      </a:r>
                    </a:p>
                  </a:txBody>
                  <a:tcPr anchor="ctr">
                    <a:solidFill>
                      <a:srgbClr val="992E3A"/>
                    </a:solidFill>
                  </a:tcPr>
                </a:tc>
                <a:extLst>
                  <a:ext uri="{0D108BD9-81ED-4DB2-BD59-A6C34878D82A}">
                    <a16:rowId xmlns:a16="http://schemas.microsoft.com/office/drawing/2014/main" val="4044341835"/>
                  </a:ext>
                </a:extLst>
              </a:tr>
              <a:tr h="0">
                <a:tc>
                  <a:txBody>
                    <a:bodyPr/>
                    <a:lstStyle/>
                    <a:p>
                      <a:pPr>
                        <a:buNone/>
                      </a:pPr>
                      <a:r>
                        <a:rPr lang="en-US" dirty="0"/>
                        <a:t>Full Binary Tree</a:t>
                      </a:r>
                    </a:p>
                  </a:txBody>
                  <a:tcPr anchor="ctr"/>
                </a:tc>
                <a:tc>
                  <a:txBody>
                    <a:bodyPr/>
                    <a:lstStyle/>
                    <a:p>
                      <a:pPr>
                        <a:buNone/>
                      </a:pPr>
                      <a:r>
                        <a:rPr lang="en-US" dirty="0"/>
                        <a:t>0 or 2 children per node</a:t>
                      </a:r>
                    </a:p>
                  </a:txBody>
                  <a:tcPr anchor="ctr"/>
                </a:tc>
                <a:extLst>
                  <a:ext uri="{0D108BD9-81ED-4DB2-BD59-A6C34878D82A}">
                    <a16:rowId xmlns:a16="http://schemas.microsoft.com/office/drawing/2014/main" val="2236837415"/>
                  </a:ext>
                </a:extLst>
              </a:tr>
              <a:tr h="0">
                <a:tc>
                  <a:txBody>
                    <a:bodyPr/>
                    <a:lstStyle/>
                    <a:p>
                      <a:pPr>
                        <a:buNone/>
                      </a:pPr>
                      <a:r>
                        <a:rPr lang="en-US" dirty="0"/>
                        <a:t>Perfect Binary Tree</a:t>
                      </a:r>
                    </a:p>
                  </a:txBody>
                  <a:tcPr anchor="ctr"/>
                </a:tc>
                <a:tc>
                  <a:txBody>
                    <a:bodyPr/>
                    <a:lstStyle/>
                    <a:p>
                      <a:pPr>
                        <a:buNone/>
                      </a:pPr>
                      <a:r>
                        <a:rPr lang="en-US" dirty="0"/>
                        <a:t>All internal nodes have 2 children &amp; all leaves at same level</a:t>
                      </a:r>
                    </a:p>
                  </a:txBody>
                  <a:tcPr anchor="ctr"/>
                </a:tc>
                <a:extLst>
                  <a:ext uri="{0D108BD9-81ED-4DB2-BD59-A6C34878D82A}">
                    <a16:rowId xmlns:a16="http://schemas.microsoft.com/office/drawing/2014/main" val="3888683178"/>
                  </a:ext>
                </a:extLst>
              </a:tr>
              <a:tr h="0">
                <a:tc>
                  <a:txBody>
                    <a:bodyPr/>
                    <a:lstStyle/>
                    <a:p>
                      <a:pPr>
                        <a:buNone/>
                      </a:pPr>
                      <a:r>
                        <a:rPr lang="en-US" dirty="0"/>
                        <a:t>Complete Binary Tree</a:t>
                      </a:r>
                    </a:p>
                  </a:txBody>
                  <a:tcPr anchor="ctr"/>
                </a:tc>
                <a:tc>
                  <a:txBody>
                    <a:bodyPr/>
                    <a:lstStyle/>
                    <a:p>
                      <a:pPr>
                        <a:buNone/>
                      </a:pPr>
                      <a:r>
                        <a:rPr lang="en-US" dirty="0"/>
                        <a:t>Last level left-filled</a:t>
                      </a:r>
                    </a:p>
                  </a:txBody>
                  <a:tcPr anchor="ctr"/>
                </a:tc>
                <a:extLst>
                  <a:ext uri="{0D108BD9-81ED-4DB2-BD59-A6C34878D82A}">
                    <a16:rowId xmlns:a16="http://schemas.microsoft.com/office/drawing/2014/main" val="3966897567"/>
                  </a:ext>
                </a:extLst>
              </a:tr>
              <a:tr h="0">
                <a:tc>
                  <a:txBody>
                    <a:bodyPr/>
                    <a:lstStyle/>
                    <a:p>
                      <a:pPr>
                        <a:buNone/>
                      </a:pPr>
                      <a:r>
                        <a:rPr lang="en-US" dirty="0"/>
                        <a:t>Balanced Binary Tree</a:t>
                      </a:r>
                    </a:p>
                  </a:txBody>
                  <a:tcPr anchor="ctr"/>
                </a:tc>
                <a:tc>
                  <a:txBody>
                    <a:bodyPr/>
                    <a:lstStyle/>
                    <a:p>
                      <a:pPr>
                        <a:buNone/>
                      </a:pPr>
                      <a:r>
                        <a:rPr lang="en-US" dirty="0"/>
                        <a:t>Height difference ≤ 1</a:t>
                      </a:r>
                    </a:p>
                  </a:txBody>
                  <a:tcPr anchor="ctr"/>
                </a:tc>
                <a:extLst>
                  <a:ext uri="{0D108BD9-81ED-4DB2-BD59-A6C34878D82A}">
                    <a16:rowId xmlns:a16="http://schemas.microsoft.com/office/drawing/2014/main" val="2301898204"/>
                  </a:ext>
                </a:extLst>
              </a:tr>
              <a:tr h="0">
                <a:tc>
                  <a:txBody>
                    <a:bodyPr/>
                    <a:lstStyle/>
                    <a:p>
                      <a:pPr>
                        <a:buNone/>
                      </a:pPr>
                      <a:r>
                        <a:rPr lang="en-US" dirty="0"/>
                        <a:t>Degenerate Tree</a:t>
                      </a:r>
                    </a:p>
                  </a:txBody>
                  <a:tcPr anchor="ctr"/>
                </a:tc>
                <a:tc>
                  <a:txBody>
                    <a:bodyPr/>
                    <a:lstStyle/>
                    <a:p>
                      <a:pPr>
                        <a:buNone/>
                      </a:pPr>
                      <a:r>
                        <a:rPr lang="en-US" dirty="0"/>
                        <a:t>Like a linked list (1 child per node)</a:t>
                      </a:r>
                    </a:p>
                  </a:txBody>
                  <a:tcPr anchor="ctr"/>
                </a:tc>
                <a:extLst>
                  <a:ext uri="{0D108BD9-81ED-4DB2-BD59-A6C34878D82A}">
                    <a16:rowId xmlns:a16="http://schemas.microsoft.com/office/drawing/2014/main" val="2165915312"/>
                  </a:ext>
                </a:extLst>
              </a:tr>
              <a:tr h="0">
                <a:tc>
                  <a:txBody>
                    <a:bodyPr/>
                    <a:lstStyle/>
                    <a:p>
                      <a:pPr>
                        <a:buNone/>
                      </a:pPr>
                      <a:r>
                        <a:rPr lang="en-US" dirty="0"/>
                        <a:t>Binary Search Tree</a:t>
                      </a:r>
                    </a:p>
                  </a:txBody>
                  <a:tcPr anchor="ctr"/>
                </a:tc>
                <a:tc>
                  <a:txBody>
                    <a:bodyPr/>
                    <a:lstStyle/>
                    <a:p>
                      <a:pPr>
                        <a:buNone/>
                      </a:pPr>
                      <a:r>
                        <a:rPr lang="en-US" dirty="0"/>
                        <a:t>Left &lt; root &lt; Right</a:t>
                      </a:r>
                    </a:p>
                  </a:txBody>
                  <a:tcPr anchor="ctr"/>
                </a:tc>
                <a:extLst>
                  <a:ext uri="{0D108BD9-81ED-4DB2-BD59-A6C34878D82A}">
                    <a16:rowId xmlns:a16="http://schemas.microsoft.com/office/drawing/2014/main" val="845212762"/>
                  </a:ext>
                </a:extLst>
              </a:tr>
              <a:tr h="0">
                <a:tc>
                  <a:txBody>
                    <a:bodyPr/>
                    <a:lstStyle/>
                    <a:p>
                      <a:pPr>
                        <a:buNone/>
                      </a:pPr>
                      <a:r>
                        <a:rPr lang="en-US" dirty="0"/>
                        <a:t>Threaded Binary Tree</a:t>
                      </a:r>
                    </a:p>
                  </a:txBody>
                  <a:tcPr anchor="ctr"/>
                </a:tc>
                <a:tc>
                  <a:txBody>
                    <a:bodyPr/>
                    <a:lstStyle/>
                    <a:p>
                      <a:pPr>
                        <a:buNone/>
                      </a:pPr>
                      <a:r>
                        <a:rPr lang="en-US" dirty="0"/>
                        <a:t>NULL pointers replaced to speed up traversal</a:t>
                      </a:r>
                    </a:p>
                  </a:txBody>
                  <a:tcPr anchor="ctr"/>
                </a:tc>
                <a:extLst>
                  <a:ext uri="{0D108BD9-81ED-4DB2-BD59-A6C34878D82A}">
                    <a16:rowId xmlns:a16="http://schemas.microsoft.com/office/drawing/2014/main" val="2985731434"/>
                  </a:ext>
                </a:extLst>
              </a:tr>
              <a:tr h="0">
                <a:tc>
                  <a:txBody>
                    <a:bodyPr/>
                    <a:lstStyle/>
                    <a:p>
                      <a:pPr>
                        <a:buNone/>
                      </a:pPr>
                      <a:r>
                        <a:rPr lang="en-US" dirty="0"/>
                        <a:t>AVL / Red-Black Tree</a:t>
                      </a:r>
                    </a:p>
                  </a:txBody>
                  <a:tcPr anchor="ctr"/>
                </a:tc>
                <a:tc>
                  <a:txBody>
                    <a:bodyPr/>
                    <a:lstStyle/>
                    <a:p>
                      <a:pPr>
                        <a:buNone/>
                      </a:pPr>
                      <a:r>
                        <a:rPr lang="en-US" dirty="0"/>
                        <a:t>Self-balancing BSTs</a:t>
                      </a:r>
                    </a:p>
                  </a:txBody>
                  <a:tcPr anchor="ctr"/>
                </a:tc>
                <a:extLst>
                  <a:ext uri="{0D108BD9-81ED-4DB2-BD59-A6C34878D82A}">
                    <a16:rowId xmlns:a16="http://schemas.microsoft.com/office/drawing/2014/main" val="2033451831"/>
                  </a:ext>
                </a:extLst>
              </a:tr>
            </a:tbl>
          </a:graphicData>
        </a:graphic>
      </p:graphicFrame>
    </p:spTree>
    <p:extLst>
      <p:ext uri="{BB962C8B-B14F-4D97-AF65-F5344CB8AC3E}">
        <p14:creationId xmlns:p14="http://schemas.microsoft.com/office/powerpoint/2010/main" val="3564307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9882D-B241-9BF2-BA16-830B50AA19D0}"/>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5ED777DE-5002-41FC-1E65-74EFE5AFC43D}"/>
              </a:ext>
            </a:extLst>
          </p:cNvPr>
          <p:cNvSpPr txBox="1">
            <a:spLocks/>
          </p:cNvSpPr>
          <p:nvPr/>
        </p:nvSpPr>
        <p:spPr>
          <a:xfrm>
            <a:off x="9234361"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4">
                  <a:lumMod val="75000"/>
                </a:schemeClr>
              </a:solidFill>
            </a:endParaRPr>
          </a:p>
        </p:txBody>
      </p:sp>
      <p:sp>
        <p:nvSpPr>
          <p:cNvPr id="6" name="Text Placeholder 5">
            <a:extLst>
              <a:ext uri="{FF2B5EF4-FFF2-40B4-BE49-F238E27FC236}">
                <a16:creationId xmlns:a16="http://schemas.microsoft.com/office/drawing/2014/main" id="{08AB166D-3646-145B-EF9C-AE20369012D1}"/>
              </a:ext>
            </a:extLst>
          </p:cNvPr>
          <p:cNvSpPr txBox="1">
            <a:spLocks/>
          </p:cNvSpPr>
          <p:nvPr/>
        </p:nvSpPr>
        <p:spPr>
          <a:xfrm>
            <a:off x="9234361" y="3579261"/>
            <a:ext cx="2619849" cy="3061006"/>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600" b="1"/>
          </a:p>
        </p:txBody>
      </p:sp>
      <p:sp>
        <p:nvSpPr>
          <p:cNvPr id="2" name="TextBox 3">
            <a:extLst>
              <a:ext uri="{FF2B5EF4-FFF2-40B4-BE49-F238E27FC236}">
                <a16:creationId xmlns:a16="http://schemas.microsoft.com/office/drawing/2014/main" id="{A624D11F-DF23-0490-08E6-12CB45E906C5}"/>
              </a:ext>
            </a:extLst>
          </p:cNvPr>
          <p:cNvSpPr txBox="1"/>
          <p:nvPr/>
        </p:nvSpPr>
        <p:spPr>
          <a:xfrm>
            <a:off x="425215" y="1046104"/>
            <a:ext cx="11341570" cy="233910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992E3A"/>
                </a:solidFill>
                <a:latin typeface="Times New Roman"/>
                <a:ea typeface="Calibri"/>
                <a:cs typeface="Times New Roman"/>
              </a:rPr>
              <a:t>2.Tree traversals</a:t>
            </a:r>
            <a:endParaRPr lang="en-US" sz="2000" b="1" dirty="0">
              <a:solidFill>
                <a:srgbClr val="992E3A"/>
              </a:solidFill>
            </a:endParaRPr>
          </a:p>
          <a:p>
            <a:r>
              <a:rPr lang="en-US" dirty="0">
                <a:latin typeface="Times New Roman"/>
                <a:cs typeface="Times New Roman"/>
              </a:rPr>
              <a:t>Definition:</a:t>
            </a:r>
          </a:p>
          <a:p>
            <a:r>
              <a:rPr lang="en-US" dirty="0">
                <a:latin typeface="Times New Roman"/>
                <a:ea typeface="+mn-lt"/>
                <a:cs typeface="+mn-lt"/>
              </a:rPr>
              <a:t>Tree traversal refers to the process of visiting all the nodes of a tree in a specific order. There are three main types for binary trees:</a:t>
            </a:r>
            <a:endParaRPr lang="en-US" dirty="0">
              <a:latin typeface="Times New Roman"/>
              <a:cs typeface="Times New Roman"/>
            </a:endParaRPr>
          </a:p>
          <a:p>
            <a:pPr marL="285750" indent="-285750">
              <a:buFont typeface="Arial"/>
              <a:buChar char="•"/>
            </a:pPr>
            <a:r>
              <a:rPr lang="en-US" err="1">
                <a:latin typeface="Times New Roman"/>
                <a:ea typeface="+mn-lt"/>
                <a:cs typeface="+mn-lt"/>
              </a:rPr>
              <a:t>Inorder</a:t>
            </a:r>
            <a:r>
              <a:rPr lang="en-US" dirty="0">
                <a:latin typeface="Times New Roman"/>
                <a:ea typeface="+mn-lt"/>
                <a:cs typeface="+mn-lt"/>
              </a:rPr>
              <a:t> Traversal (Left → Root → Right)</a:t>
            </a:r>
            <a:endParaRPr lang="en-US" dirty="0">
              <a:latin typeface="Times New Roman"/>
              <a:cs typeface="Times New Roman"/>
            </a:endParaRPr>
          </a:p>
          <a:p>
            <a:pPr marL="285750" indent="-285750">
              <a:buFont typeface="Arial"/>
              <a:buChar char="•"/>
            </a:pPr>
            <a:r>
              <a:rPr lang="en-US" dirty="0">
                <a:latin typeface="Times New Roman"/>
                <a:ea typeface="+mn-lt"/>
                <a:cs typeface="+mn-lt"/>
              </a:rPr>
              <a:t>Preorder Traversal (Root → Left → Right)</a:t>
            </a:r>
            <a:endParaRPr lang="en-US" dirty="0">
              <a:latin typeface="Times New Roman"/>
              <a:cs typeface="Times New Roman"/>
            </a:endParaRPr>
          </a:p>
          <a:p>
            <a:pPr marL="285750" indent="-285750">
              <a:buFont typeface="Arial"/>
              <a:buChar char="•"/>
            </a:pPr>
            <a:r>
              <a:rPr lang="en-US" err="1">
                <a:latin typeface="Times New Roman"/>
                <a:ea typeface="+mn-lt"/>
                <a:cs typeface="+mn-lt"/>
              </a:rPr>
              <a:t>Postorder</a:t>
            </a:r>
            <a:r>
              <a:rPr lang="en-US" dirty="0">
                <a:latin typeface="Times New Roman"/>
                <a:ea typeface="+mn-lt"/>
                <a:cs typeface="+mn-lt"/>
              </a:rPr>
              <a:t> Traversal (Left → Right → Root)</a:t>
            </a:r>
            <a:endParaRPr lang="en-US" dirty="0">
              <a:latin typeface="Times New Roman"/>
            </a:endParaRPr>
          </a:p>
          <a:p>
            <a:endParaRPr lang="en-US" dirty="0">
              <a:latin typeface="Times New Roman"/>
              <a:ea typeface="Calibri"/>
              <a:cs typeface="Calibri"/>
            </a:endParaRPr>
          </a:p>
        </p:txBody>
      </p:sp>
      <p:pic>
        <p:nvPicPr>
          <p:cNvPr id="9" name="Picture 8">
            <a:extLst>
              <a:ext uri="{FF2B5EF4-FFF2-40B4-BE49-F238E27FC236}">
                <a16:creationId xmlns:a16="http://schemas.microsoft.com/office/drawing/2014/main" id="{0659FD3E-12B8-709A-0D86-4185F47E74F5}"/>
              </a:ext>
            </a:extLst>
          </p:cNvPr>
          <p:cNvPicPr>
            <a:picLocks noChangeAspect="1"/>
          </p:cNvPicPr>
          <p:nvPr/>
        </p:nvPicPr>
        <p:blipFill>
          <a:blip r:embed="rId2"/>
          <a:stretch>
            <a:fillRect/>
          </a:stretch>
        </p:blipFill>
        <p:spPr>
          <a:xfrm>
            <a:off x="499539" y="3145184"/>
            <a:ext cx="1457325" cy="361950"/>
          </a:xfrm>
          <a:prstGeom prst="rect">
            <a:avLst/>
          </a:prstGeom>
        </p:spPr>
      </p:pic>
      <p:pic>
        <p:nvPicPr>
          <p:cNvPr id="3" name="Picture 2" descr="A screenshot of a computer program&#10;&#10;AI-generated content may be incorrect.">
            <a:extLst>
              <a:ext uri="{FF2B5EF4-FFF2-40B4-BE49-F238E27FC236}">
                <a16:creationId xmlns:a16="http://schemas.microsoft.com/office/drawing/2014/main" id="{AEB4C795-DE15-C624-CA84-12B0F6FD984B}"/>
              </a:ext>
            </a:extLst>
          </p:cNvPr>
          <p:cNvPicPr>
            <a:picLocks noChangeAspect="1"/>
          </p:cNvPicPr>
          <p:nvPr/>
        </p:nvPicPr>
        <p:blipFill>
          <a:blip r:embed="rId3"/>
          <a:stretch>
            <a:fillRect/>
          </a:stretch>
        </p:blipFill>
        <p:spPr>
          <a:xfrm>
            <a:off x="5087609" y="2041407"/>
            <a:ext cx="4951895" cy="4299185"/>
          </a:xfrm>
          <a:prstGeom prst="rect">
            <a:avLst/>
          </a:prstGeom>
        </p:spPr>
      </p:pic>
      <p:pic>
        <p:nvPicPr>
          <p:cNvPr id="8" name="Picture 7" descr="A black background with white text&#10;&#10;AI-generated content may be incorrect.">
            <a:extLst>
              <a:ext uri="{FF2B5EF4-FFF2-40B4-BE49-F238E27FC236}">
                <a16:creationId xmlns:a16="http://schemas.microsoft.com/office/drawing/2014/main" id="{CC5491D5-E7F5-8918-2533-8F6EC92277B4}"/>
              </a:ext>
            </a:extLst>
          </p:cNvPr>
          <p:cNvPicPr>
            <a:picLocks noChangeAspect="1"/>
          </p:cNvPicPr>
          <p:nvPr/>
        </p:nvPicPr>
        <p:blipFill>
          <a:blip r:embed="rId4"/>
          <a:stretch>
            <a:fillRect/>
          </a:stretch>
        </p:blipFill>
        <p:spPr>
          <a:xfrm>
            <a:off x="496829" y="3574697"/>
            <a:ext cx="3333750" cy="781050"/>
          </a:xfrm>
          <a:prstGeom prst="rect">
            <a:avLst/>
          </a:prstGeom>
        </p:spPr>
      </p:pic>
    </p:spTree>
    <p:extLst>
      <p:ext uri="{BB962C8B-B14F-4D97-AF65-F5344CB8AC3E}">
        <p14:creationId xmlns:p14="http://schemas.microsoft.com/office/powerpoint/2010/main" val="2577766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35FBD-9137-7E3A-7066-4B35FCE50D48}"/>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2682D2C4-14C9-A296-54E0-9F0D463799CA}"/>
              </a:ext>
            </a:extLst>
          </p:cNvPr>
          <p:cNvSpPr txBox="1">
            <a:spLocks/>
          </p:cNvSpPr>
          <p:nvPr/>
        </p:nvSpPr>
        <p:spPr>
          <a:xfrm>
            <a:off x="9234361"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4">
                  <a:lumMod val="75000"/>
                </a:schemeClr>
              </a:solidFill>
            </a:endParaRPr>
          </a:p>
        </p:txBody>
      </p:sp>
      <p:sp>
        <p:nvSpPr>
          <p:cNvPr id="6" name="Text Placeholder 5">
            <a:extLst>
              <a:ext uri="{FF2B5EF4-FFF2-40B4-BE49-F238E27FC236}">
                <a16:creationId xmlns:a16="http://schemas.microsoft.com/office/drawing/2014/main" id="{E7C55918-D70D-2F24-329F-E07FDC174539}"/>
              </a:ext>
            </a:extLst>
          </p:cNvPr>
          <p:cNvSpPr txBox="1">
            <a:spLocks/>
          </p:cNvSpPr>
          <p:nvPr/>
        </p:nvSpPr>
        <p:spPr>
          <a:xfrm>
            <a:off x="9234361" y="3579261"/>
            <a:ext cx="2619849" cy="3061006"/>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600" b="1"/>
          </a:p>
        </p:txBody>
      </p:sp>
      <p:sp>
        <p:nvSpPr>
          <p:cNvPr id="2" name="Google Shape;197;p19">
            <a:extLst>
              <a:ext uri="{FF2B5EF4-FFF2-40B4-BE49-F238E27FC236}">
                <a16:creationId xmlns:a16="http://schemas.microsoft.com/office/drawing/2014/main" id="{A9C766CB-DD5A-09DC-3DAD-0FE6BC8BAD1B}"/>
              </a:ext>
            </a:extLst>
          </p:cNvPr>
          <p:cNvSpPr txBox="1">
            <a:spLocks noGrp="1"/>
          </p:cNvSpPr>
          <p:nvPr/>
        </p:nvSpPr>
        <p:spPr>
          <a:xfrm>
            <a:off x="0" y="143081"/>
            <a:ext cx="6193410" cy="4815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A71F38"/>
                </a:solidFill>
                <a:latin typeface="Times New Roman"/>
                <a:cs typeface="Times New Roman"/>
              </a:rPr>
              <a:t>Challenges / Debugging Experience </a:t>
            </a:r>
            <a:endParaRPr lang="en-US" sz="2400" b="1" dirty="0">
              <a:solidFill>
                <a:srgbClr val="C00000"/>
              </a:solidFill>
              <a:latin typeface="Times New Roman"/>
              <a:cs typeface="Times New Roman"/>
            </a:endParaRPr>
          </a:p>
        </p:txBody>
      </p:sp>
      <p:sp>
        <p:nvSpPr>
          <p:cNvPr id="3" name="Title 3">
            <a:extLst>
              <a:ext uri="{FF2B5EF4-FFF2-40B4-BE49-F238E27FC236}">
                <a16:creationId xmlns:a16="http://schemas.microsoft.com/office/drawing/2014/main" id="{FED9457B-EE8C-14DA-DB20-0895C47F10DE}"/>
              </a:ext>
            </a:extLst>
          </p:cNvPr>
          <p:cNvSpPr txBox="1">
            <a:spLocks/>
          </p:cNvSpPr>
          <p:nvPr/>
        </p:nvSpPr>
        <p:spPr>
          <a:xfrm>
            <a:off x="233805"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2">
                  <a:lumMod val="75000"/>
                </a:schemeClr>
              </a:solidFill>
            </a:endParaRPr>
          </a:p>
        </p:txBody>
      </p:sp>
      <p:sp>
        <p:nvSpPr>
          <p:cNvPr id="4" name="Text Placeholder 5">
            <a:extLst>
              <a:ext uri="{FF2B5EF4-FFF2-40B4-BE49-F238E27FC236}">
                <a16:creationId xmlns:a16="http://schemas.microsoft.com/office/drawing/2014/main" id="{B6BF5F58-95AE-E674-35B4-C24A4A038D75}"/>
              </a:ext>
            </a:extLst>
          </p:cNvPr>
          <p:cNvSpPr txBox="1">
            <a:spLocks/>
          </p:cNvSpPr>
          <p:nvPr/>
        </p:nvSpPr>
        <p:spPr>
          <a:xfrm>
            <a:off x="233805" y="3604857"/>
            <a:ext cx="2619849" cy="3034647"/>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200"/>
          </a:p>
        </p:txBody>
      </p:sp>
      <p:sp>
        <p:nvSpPr>
          <p:cNvPr id="7" name="TextBox 1">
            <a:extLst>
              <a:ext uri="{FF2B5EF4-FFF2-40B4-BE49-F238E27FC236}">
                <a16:creationId xmlns:a16="http://schemas.microsoft.com/office/drawing/2014/main" id="{C53C6A89-17A1-8047-2DAB-C656F4AFB11D}"/>
              </a:ext>
            </a:extLst>
          </p:cNvPr>
          <p:cNvSpPr txBox="1"/>
          <p:nvPr/>
        </p:nvSpPr>
        <p:spPr>
          <a:xfrm>
            <a:off x="1386348" y="1425677"/>
            <a:ext cx="505378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a:p>
          <a:p>
            <a:endParaRPr lang="en-US"/>
          </a:p>
        </p:txBody>
      </p:sp>
      <p:sp>
        <p:nvSpPr>
          <p:cNvPr id="8" name="TextBox 2">
            <a:extLst>
              <a:ext uri="{FF2B5EF4-FFF2-40B4-BE49-F238E27FC236}">
                <a16:creationId xmlns:a16="http://schemas.microsoft.com/office/drawing/2014/main" id="{48977475-0591-DBB5-0E66-8FD2F1C9FF1D}"/>
              </a:ext>
            </a:extLst>
          </p:cNvPr>
          <p:cNvSpPr txBox="1"/>
          <p:nvPr/>
        </p:nvSpPr>
        <p:spPr>
          <a:xfrm>
            <a:off x="337790" y="1061884"/>
            <a:ext cx="11137392" cy="92333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effectLst/>
              <a:latin typeface="-apple-system"/>
            </a:endParaRPr>
          </a:p>
          <a:p>
            <a:pPr>
              <a:buNone/>
            </a:pPr>
            <a:r>
              <a:rPr lang="en-US">
                <a:effectLst/>
                <a:latin typeface="-apple-system"/>
              </a:rPr>
              <a:t> </a:t>
            </a:r>
            <a:br>
              <a:rPr lang="en-US"/>
            </a:br>
            <a:r>
              <a:rPr lang="en-US"/>
              <a:t> </a:t>
            </a:r>
          </a:p>
        </p:txBody>
      </p:sp>
      <p:sp>
        <p:nvSpPr>
          <p:cNvPr id="9" name="TextBox 4">
            <a:extLst>
              <a:ext uri="{FF2B5EF4-FFF2-40B4-BE49-F238E27FC236}">
                <a16:creationId xmlns:a16="http://schemas.microsoft.com/office/drawing/2014/main" id="{98EC0398-CCA4-A6A7-73CC-B963791444D0}"/>
              </a:ext>
            </a:extLst>
          </p:cNvPr>
          <p:cNvSpPr txBox="1"/>
          <p:nvPr/>
        </p:nvSpPr>
        <p:spPr>
          <a:xfrm>
            <a:off x="381000" y="1208313"/>
            <a:ext cx="1117962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US">
              <a:latin typeface="Times New Roman"/>
              <a:cs typeface="Times New Roman"/>
            </a:endParaRPr>
          </a:p>
        </p:txBody>
      </p:sp>
      <p:sp>
        <p:nvSpPr>
          <p:cNvPr id="10" name="TextBox 5">
            <a:extLst>
              <a:ext uri="{FF2B5EF4-FFF2-40B4-BE49-F238E27FC236}">
                <a16:creationId xmlns:a16="http://schemas.microsoft.com/office/drawing/2014/main" id="{235A43C8-C8E5-0456-B808-5D510E32EFDC}"/>
              </a:ext>
            </a:extLst>
          </p:cNvPr>
          <p:cNvSpPr txBox="1"/>
          <p:nvPr/>
        </p:nvSpPr>
        <p:spPr>
          <a:xfrm>
            <a:off x="383474" y="883969"/>
            <a:ext cx="11275125" cy="729430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buFont typeface="Arial"/>
              <a:buChar char="•"/>
            </a:pPr>
            <a:r>
              <a:rPr lang="en-US" dirty="0">
                <a:latin typeface="Times New Roman"/>
                <a:ea typeface="+mn-lt"/>
                <a:cs typeface="+mn-lt"/>
              </a:rPr>
              <a:t>Null pointer access when trying to use child nodes that don’t exist.</a:t>
            </a:r>
          </a:p>
          <a:p>
            <a:pPr algn="just">
              <a:buFont typeface="Arial"/>
              <a:buChar char="•"/>
            </a:pPr>
            <a:endParaRPr lang="en-US" dirty="0">
              <a:latin typeface="Times New Roman"/>
              <a:ea typeface="+mn-lt"/>
              <a:cs typeface="+mn-lt"/>
            </a:endParaRPr>
          </a:p>
          <a:p>
            <a:pPr algn="just">
              <a:buFont typeface="Arial"/>
              <a:buChar char="•"/>
            </a:pPr>
            <a:r>
              <a:rPr lang="en-US" dirty="0">
                <a:latin typeface="Times New Roman"/>
                <a:ea typeface="+mn-lt"/>
                <a:cs typeface="+mn-lt"/>
              </a:rPr>
              <a:t>Infinite recursion due to missing base cases in traversal or insertion functions.</a:t>
            </a:r>
          </a:p>
          <a:p>
            <a:pPr algn="just">
              <a:buFont typeface="Arial"/>
              <a:buChar char="•"/>
            </a:pPr>
            <a:endParaRPr lang="en-US" dirty="0">
              <a:latin typeface="Times New Roman"/>
              <a:ea typeface="+mn-lt"/>
              <a:cs typeface="+mn-lt"/>
            </a:endParaRPr>
          </a:p>
          <a:p>
            <a:pPr algn="just">
              <a:buFont typeface="Arial"/>
              <a:buChar char="•"/>
            </a:pPr>
            <a:r>
              <a:rPr lang="en-US" dirty="0">
                <a:latin typeface="Times New Roman"/>
                <a:ea typeface="+mn-lt"/>
                <a:cs typeface="+mn-lt"/>
              </a:rPr>
              <a:t>Incorrect traversal order from placing recursive calls in the wrong sequence.</a:t>
            </a:r>
          </a:p>
          <a:p>
            <a:pPr algn="just">
              <a:buFont typeface="Arial"/>
              <a:buChar char="•"/>
            </a:pPr>
            <a:endParaRPr lang="en-US" dirty="0">
              <a:latin typeface="Times New Roman"/>
              <a:ea typeface="+mn-lt"/>
              <a:cs typeface="+mn-lt"/>
            </a:endParaRPr>
          </a:p>
          <a:p>
            <a:pPr algn="just">
              <a:buFont typeface="Arial"/>
              <a:buChar char="•"/>
            </a:pPr>
            <a:r>
              <a:rPr lang="en-US" dirty="0">
                <a:latin typeface="Times New Roman"/>
                <a:ea typeface="+mn-lt"/>
                <a:cs typeface="+mn-lt"/>
              </a:rPr>
              <a:t>Memory leaks caused by dynamically creating nodes without proper deletion.</a:t>
            </a:r>
          </a:p>
          <a:p>
            <a:pPr algn="just">
              <a:buFont typeface="Arial"/>
              <a:buChar char="•"/>
            </a:pPr>
            <a:endParaRPr lang="en-US" dirty="0">
              <a:latin typeface="Times New Roman"/>
              <a:ea typeface="+mn-lt"/>
              <a:cs typeface="+mn-lt"/>
            </a:endParaRPr>
          </a:p>
          <a:p>
            <a:pPr algn="just">
              <a:buFont typeface="Arial"/>
              <a:buChar char="•"/>
            </a:pPr>
            <a:r>
              <a:rPr lang="en-US" dirty="0">
                <a:latin typeface="Times New Roman"/>
                <a:ea typeface="+mn-lt"/>
                <a:cs typeface="+mn-lt"/>
              </a:rPr>
              <a:t>Breaking BST rules through wrong insertion logic (e.g., misplacing left/right children).</a:t>
            </a:r>
            <a:endParaRPr lang="en-US" dirty="0">
              <a:latin typeface="Times New Roman"/>
              <a:ea typeface="+mn-lt"/>
              <a:cs typeface="Times New Roman"/>
            </a:endParaRPr>
          </a:p>
          <a:p>
            <a:pPr algn="just">
              <a:buFont typeface="Arial"/>
              <a:buChar char="•"/>
            </a:pPr>
            <a:endParaRPr lang="en-US" dirty="0">
              <a:latin typeface="Times New Roman"/>
              <a:ea typeface="Calibri"/>
              <a:cs typeface="Calibri"/>
            </a:endParaRPr>
          </a:p>
          <a:p>
            <a:pPr algn="just">
              <a:buFont typeface="Arial"/>
              <a:buChar char="•"/>
            </a:pPr>
            <a:r>
              <a:rPr lang="en-US" dirty="0">
                <a:latin typeface="Times New Roman"/>
                <a:ea typeface="+mn-lt"/>
                <a:cs typeface="+mn-lt"/>
              </a:rPr>
              <a:t>Stack overflow from deep recursion in skewed or unbalanced trees.</a:t>
            </a:r>
          </a:p>
          <a:p>
            <a:pPr algn="just">
              <a:buFont typeface="Arial"/>
              <a:buChar char="•"/>
            </a:pPr>
            <a:endParaRPr lang="en-US" dirty="0">
              <a:latin typeface="Times New Roman"/>
              <a:ea typeface="+mn-lt"/>
              <a:cs typeface="+mn-lt"/>
            </a:endParaRPr>
          </a:p>
          <a:p>
            <a:pPr algn="just">
              <a:buFont typeface="Arial"/>
              <a:buChar char="•"/>
            </a:pPr>
            <a:r>
              <a:rPr lang="en-US" dirty="0">
                <a:latin typeface="Times New Roman"/>
                <a:ea typeface="+mn-lt"/>
                <a:cs typeface="+mn-lt"/>
              </a:rPr>
              <a:t>Mixing traversal types, like confusing preorder, </a:t>
            </a:r>
            <a:r>
              <a:rPr lang="en-US" err="1">
                <a:latin typeface="Times New Roman"/>
                <a:ea typeface="+mn-lt"/>
                <a:cs typeface="+mn-lt"/>
              </a:rPr>
              <a:t>inorder</a:t>
            </a:r>
            <a:r>
              <a:rPr lang="en-US" dirty="0">
                <a:latin typeface="Times New Roman"/>
                <a:ea typeface="+mn-lt"/>
                <a:cs typeface="+mn-lt"/>
              </a:rPr>
              <a:t>, and </a:t>
            </a:r>
            <a:r>
              <a:rPr lang="en-US" err="1">
                <a:latin typeface="Times New Roman"/>
                <a:ea typeface="+mn-lt"/>
                <a:cs typeface="+mn-lt"/>
              </a:rPr>
              <a:t>postorder</a:t>
            </a:r>
            <a:r>
              <a:rPr lang="en-US" dirty="0">
                <a:latin typeface="Times New Roman"/>
                <a:ea typeface="+mn-lt"/>
                <a:cs typeface="+mn-lt"/>
              </a:rPr>
              <a:t> logic.</a:t>
            </a:r>
          </a:p>
          <a:p>
            <a:pPr algn="just">
              <a:buFont typeface="Arial"/>
              <a:buChar char="•"/>
            </a:pPr>
            <a:endParaRPr lang="en-US" dirty="0">
              <a:latin typeface="Times New Roman"/>
              <a:ea typeface="+mn-lt"/>
              <a:cs typeface="+mn-lt"/>
            </a:endParaRPr>
          </a:p>
          <a:p>
            <a:pPr algn="just">
              <a:buFont typeface="Arial"/>
              <a:buChar char="•"/>
            </a:pPr>
            <a:r>
              <a:rPr lang="en-US" dirty="0">
                <a:latin typeface="Times New Roman"/>
                <a:ea typeface="+mn-lt"/>
                <a:cs typeface="+mn-lt"/>
              </a:rPr>
              <a:t>Off-by-one errors in iterative traversals using loops or stacks.</a:t>
            </a:r>
            <a:endParaRPr lang="en-US" dirty="0">
              <a:latin typeface="Times New Roman"/>
              <a:ea typeface="+mn-lt"/>
              <a:cs typeface="Times New Roman"/>
            </a:endParaRPr>
          </a:p>
          <a:p>
            <a:pPr algn="just">
              <a:buFont typeface="Arial"/>
              <a:buChar char="•"/>
            </a:pPr>
            <a:endParaRPr lang="en-US" dirty="0">
              <a:latin typeface="Times New Roman"/>
              <a:ea typeface="Calibri"/>
              <a:cs typeface="Calibri"/>
            </a:endParaRPr>
          </a:p>
          <a:p>
            <a:pPr algn="just">
              <a:buFont typeface="Arial"/>
              <a:buChar char="•"/>
            </a:pPr>
            <a:r>
              <a:rPr lang="en-US" dirty="0">
                <a:latin typeface="Times New Roman"/>
                <a:ea typeface="+mn-lt"/>
                <a:cs typeface="+mn-lt"/>
              </a:rPr>
              <a:t>Not checking for null before dereferencing, especially during traversal or deletion.</a:t>
            </a:r>
          </a:p>
          <a:p>
            <a:pPr algn="just">
              <a:buFont typeface="Arial"/>
              <a:buChar char="•"/>
            </a:pPr>
            <a:endParaRPr lang="en-US" dirty="0">
              <a:latin typeface="Times New Roman"/>
              <a:ea typeface="+mn-lt"/>
              <a:cs typeface="+mn-lt"/>
            </a:endParaRPr>
          </a:p>
          <a:p>
            <a:pPr algn="just">
              <a:buFont typeface="Arial"/>
              <a:buChar char="•"/>
            </a:pPr>
            <a:r>
              <a:rPr lang="en-US" dirty="0">
                <a:latin typeface="Times New Roman"/>
                <a:ea typeface="+mn-lt"/>
                <a:cs typeface="+mn-lt"/>
              </a:rPr>
              <a:t>Missing root initialization, leading to undefined behavior or crashes during insertion.</a:t>
            </a:r>
            <a:endParaRPr lang="en-US" dirty="0">
              <a:latin typeface="Times New Roman"/>
              <a:cs typeface="Times New Roman"/>
            </a:endParaRPr>
          </a:p>
          <a:p>
            <a:pPr algn="just">
              <a:lnSpc>
                <a:spcPct val="150000"/>
              </a:lnSpc>
              <a:buFont typeface="Arial"/>
              <a:buChar char="•"/>
            </a:pPr>
            <a:endParaRPr lang="en-US" dirty="0">
              <a:latin typeface="Times New Roman"/>
              <a:ea typeface="Calibri"/>
              <a:cs typeface="Calibri"/>
            </a:endParaRPr>
          </a:p>
          <a:p>
            <a:pPr>
              <a:lnSpc>
                <a:spcPct val="150000"/>
              </a:lnSpc>
            </a:pPr>
            <a:endParaRPr lang="en-US" dirty="0">
              <a:latin typeface="Times New Roman"/>
              <a:ea typeface="Calibri"/>
              <a:cs typeface="Times New Roman"/>
            </a:endParaRPr>
          </a:p>
          <a:p>
            <a:pPr marL="285750" indent="-285750">
              <a:lnSpc>
                <a:spcPct val="150000"/>
              </a:lnSpc>
              <a:buFont typeface="Arial"/>
              <a:buChar char="•"/>
            </a:pPr>
            <a:endParaRPr lang="en-US">
              <a:latin typeface="Times New Roman"/>
              <a:cs typeface="Times New Roman"/>
            </a:endParaRPr>
          </a:p>
          <a:p>
            <a:pPr>
              <a:lnSpc>
                <a:spcPct val="150000"/>
              </a:lnSpc>
            </a:pPr>
            <a:endParaRPr lang="en-US">
              <a:latin typeface="Times New Roman"/>
              <a:cs typeface="Times New Roman"/>
            </a:endParaRPr>
          </a:p>
          <a:p>
            <a:endParaRPr lang="en-US">
              <a:latin typeface="Calibri"/>
              <a:ea typeface="Calibri"/>
              <a:cs typeface="Calibri"/>
            </a:endParaRPr>
          </a:p>
        </p:txBody>
      </p:sp>
    </p:spTree>
    <p:extLst>
      <p:ext uri="{BB962C8B-B14F-4D97-AF65-F5344CB8AC3E}">
        <p14:creationId xmlns:p14="http://schemas.microsoft.com/office/powerpoint/2010/main" val="901003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0A57E-1AF7-A5D9-7B43-F1AEFCF00EC9}"/>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2A0A283E-6C2D-3CD0-564B-B40CBA3BC9E3}"/>
              </a:ext>
            </a:extLst>
          </p:cNvPr>
          <p:cNvSpPr txBox="1">
            <a:spLocks/>
          </p:cNvSpPr>
          <p:nvPr/>
        </p:nvSpPr>
        <p:spPr>
          <a:xfrm>
            <a:off x="9234361"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4">
                  <a:lumMod val="75000"/>
                </a:schemeClr>
              </a:solidFill>
            </a:endParaRPr>
          </a:p>
        </p:txBody>
      </p:sp>
      <p:sp>
        <p:nvSpPr>
          <p:cNvPr id="6" name="Text Placeholder 5">
            <a:extLst>
              <a:ext uri="{FF2B5EF4-FFF2-40B4-BE49-F238E27FC236}">
                <a16:creationId xmlns:a16="http://schemas.microsoft.com/office/drawing/2014/main" id="{0F370A3F-F4D1-9A7B-1C57-8E3550776C95}"/>
              </a:ext>
            </a:extLst>
          </p:cNvPr>
          <p:cNvSpPr txBox="1">
            <a:spLocks/>
          </p:cNvSpPr>
          <p:nvPr/>
        </p:nvSpPr>
        <p:spPr>
          <a:xfrm>
            <a:off x="9234361" y="3579261"/>
            <a:ext cx="2619849" cy="3061006"/>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600" b="1"/>
          </a:p>
        </p:txBody>
      </p:sp>
      <p:sp>
        <p:nvSpPr>
          <p:cNvPr id="2" name="Google Shape;197;p19">
            <a:extLst>
              <a:ext uri="{FF2B5EF4-FFF2-40B4-BE49-F238E27FC236}">
                <a16:creationId xmlns:a16="http://schemas.microsoft.com/office/drawing/2014/main" id="{AEDCF92E-4D12-3F99-D84B-CAAA0D953DF2}"/>
              </a:ext>
            </a:extLst>
          </p:cNvPr>
          <p:cNvSpPr txBox="1">
            <a:spLocks noGrp="1"/>
          </p:cNvSpPr>
          <p:nvPr/>
        </p:nvSpPr>
        <p:spPr>
          <a:xfrm>
            <a:off x="0" y="143081"/>
            <a:ext cx="6193410" cy="4815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A71F38"/>
                </a:solidFill>
                <a:latin typeface="Times New Roman"/>
                <a:cs typeface="Times New Roman"/>
              </a:rPr>
              <a:t>Additional Learning Resources / Notes </a:t>
            </a:r>
            <a:endParaRPr lang="en-US" sz="2400" b="1" dirty="0">
              <a:solidFill>
                <a:srgbClr val="C00000"/>
              </a:solidFill>
              <a:latin typeface="Times New Roman"/>
              <a:cs typeface="Times New Roman"/>
            </a:endParaRPr>
          </a:p>
        </p:txBody>
      </p:sp>
      <p:sp>
        <p:nvSpPr>
          <p:cNvPr id="3" name="Title 3">
            <a:extLst>
              <a:ext uri="{FF2B5EF4-FFF2-40B4-BE49-F238E27FC236}">
                <a16:creationId xmlns:a16="http://schemas.microsoft.com/office/drawing/2014/main" id="{0662138E-32E8-23BA-EE07-B155579A7550}"/>
              </a:ext>
            </a:extLst>
          </p:cNvPr>
          <p:cNvSpPr txBox="1">
            <a:spLocks/>
          </p:cNvSpPr>
          <p:nvPr/>
        </p:nvSpPr>
        <p:spPr>
          <a:xfrm>
            <a:off x="233805"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2">
                  <a:lumMod val="75000"/>
                </a:schemeClr>
              </a:solidFill>
            </a:endParaRPr>
          </a:p>
        </p:txBody>
      </p:sp>
      <p:sp>
        <p:nvSpPr>
          <p:cNvPr id="4" name="Text Placeholder 5">
            <a:extLst>
              <a:ext uri="{FF2B5EF4-FFF2-40B4-BE49-F238E27FC236}">
                <a16:creationId xmlns:a16="http://schemas.microsoft.com/office/drawing/2014/main" id="{B1255780-DC12-A70E-64CF-A414DF0130FC}"/>
              </a:ext>
            </a:extLst>
          </p:cNvPr>
          <p:cNvSpPr txBox="1">
            <a:spLocks/>
          </p:cNvSpPr>
          <p:nvPr/>
        </p:nvSpPr>
        <p:spPr>
          <a:xfrm>
            <a:off x="233805" y="3604857"/>
            <a:ext cx="2619849" cy="3034647"/>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200"/>
          </a:p>
        </p:txBody>
      </p:sp>
      <p:sp>
        <p:nvSpPr>
          <p:cNvPr id="7" name="TextBox 1">
            <a:extLst>
              <a:ext uri="{FF2B5EF4-FFF2-40B4-BE49-F238E27FC236}">
                <a16:creationId xmlns:a16="http://schemas.microsoft.com/office/drawing/2014/main" id="{61F4C158-9FC7-8386-B621-D6838B51928D}"/>
              </a:ext>
            </a:extLst>
          </p:cNvPr>
          <p:cNvSpPr txBox="1"/>
          <p:nvPr/>
        </p:nvSpPr>
        <p:spPr>
          <a:xfrm>
            <a:off x="1386348" y="1425677"/>
            <a:ext cx="505378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a:p>
          <a:p>
            <a:endParaRPr lang="en-US"/>
          </a:p>
        </p:txBody>
      </p:sp>
      <p:sp>
        <p:nvSpPr>
          <p:cNvPr id="8" name="TextBox 2">
            <a:extLst>
              <a:ext uri="{FF2B5EF4-FFF2-40B4-BE49-F238E27FC236}">
                <a16:creationId xmlns:a16="http://schemas.microsoft.com/office/drawing/2014/main" id="{08874FBC-5727-C40C-D66D-D4F94BA1C31F}"/>
              </a:ext>
            </a:extLst>
          </p:cNvPr>
          <p:cNvSpPr txBox="1"/>
          <p:nvPr/>
        </p:nvSpPr>
        <p:spPr>
          <a:xfrm>
            <a:off x="337790" y="1061884"/>
            <a:ext cx="11137392" cy="92333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effectLst/>
              <a:latin typeface="-apple-system"/>
            </a:endParaRPr>
          </a:p>
          <a:p>
            <a:pPr>
              <a:buNone/>
            </a:pPr>
            <a:r>
              <a:rPr lang="en-US">
                <a:effectLst/>
                <a:latin typeface="-apple-system"/>
              </a:rPr>
              <a:t> </a:t>
            </a:r>
            <a:br>
              <a:rPr lang="en-US"/>
            </a:br>
            <a:r>
              <a:rPr lang="en-US"/>
              <a:t> </a:t>
            </a:r>
          </a:p>
        </p:txBody>
      </p:sp>
      <p:sp>
        <p:nvSpPr>
          <p:cNvPr id="9" name="TextBox 4">
            <a:extLst>
              <a:ext uri="{FF2B5EF4-FFF2-40B4-BE49-F238E27FC236}">
                <a16:creationId xmlns:a16="http://schemas.microsoft.com/office/drawing/2014/main" id="{8148F8E0-B83B-A322-6047-645AC183F321}"/>
              </a:ext>
            </a:extLst>
          </p:cNvPr>
          <p:cNvSpPr txBox="1"/>
          <p:nvPr/>
        </p:nvSpPr>
        <p:spPr>
          <a:xfrm>
            <a:off x="381000" y="1208313"/>
            <a:ext cx="1117962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US">
              <a:latin typeface="Times New Roman"/>
              <a:cs typeface="Times New Roman"/>
            </a:endParaRPr>
          </a:p>
        </p:txBody>
      </p:sp>
      <p:sp>
        <p:nvSpPr>
          <p:cNvPr id="10" name="TextBox 5">
            <a:extLst>
              <a:ext uri="{FF2B5EF4-FFF2-40B4-BE49-F238E27FC236}">
                <a16:creationId xmlns:a16="http://schemas.microsoft.com/office/drawing/2014/main" id="{BACDFEA6-9A7D-EC14-06FE-477A66608E3A}"/>
              </a:ext>
            </a:extLst>
          </p:cNvPr>
          <p:cNvSpPr txBox="1"/>
          <p:nvPr/>
        </p:nvSpPr>
        <p:spPr>
          <a:xfrm>
            <a:off x="381000" y="1208314"/>
            <a:ext cx="11277599" cy="452431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Sans-Serif"/>
              <a:buChar char="•"/>
            </a:pPr>
            <a:r>
              <a:rPr lang="en-US" dirty="0">
                <a:latin typeface="Times New Roman"/>
                <a:ea typeface="+mn-lt"/>
                <a:cs typeface="Times New Roman"/>
              </a:rPr>
              <a:t>CPP Reference — Comprehensive and official C++ documentation.</a:t>
            </a:r>
            <a:endParaRPr lang="en-US" dirty="0">
              <a:latin typeface="Times New Roman"/>
              <a:cs typeface="Times New Roman"/>
            </a:endParaRPr>
          </a:p>
          <a:p>
            <a:pPr marL="285750" indent="-285750">
              <a:lnSpc>
                <a:spcPct val="150000"/>
              </a:lnSpc>
              <a:buFont typeface="Arial,Sans-Serif"/>
              <a:buChar char="•"/>
            </a:pPr>
            <a:r>
              <a:rPr lang="en-US" dirty="0">
                <a:latin typeface="Times New Roman"/>
                <a:ea typeface="+mn-lt"/>
                <a:cs typeface="Times New Roman"/>
              </a:rPr>
              <a:t>cplusplus.com — Beginner-friendly tutorials and examples for STL algorithms.</a:t>
            </a:r>
            <a:endParaRPr lang="en-US" dirty="0">
              <a:latin typeface="Times New Roman"/>
              <a:cs typeface="Times New Roman"/>
            </a:endParaRPr>
          </a:p>
          <a:p>
            <a:pPr marL="285750" indent="-285750">
              <a:lnSpc>
                <a:spcPct val="150000"/>
              </a:lnSpc>
              <a:buFont typeface="Arial,Sans-Serif"/>
              <a:buChar char="•"/>
            </a:pPr>
            <a:r>
              <a:rPr lang="en-US" dirty="0">
                <a:latin typeface="Calibri"/>
                <a:ea typeface="+mn-lt"/>
                <a:cs typeface="+mn-lt"/>
                <a:hlinkClick r:id="rId2"/>
              </a:rPr>
              <a:t>Containers in C++ STL | GeeksforGeeks</a:t>
            </a:r>
            <a:endParaRPr lang="en-US">
              <a:latin typeface="Times New Roman"/>
              <a:ea typeface="+mn-lt"/>
              <a:cs typeface="Times New Roman"/>
            </a:endParaRPr>
          </a:p>
          <a:p>
            <a:pPr marL="285750" indent="-285750">
              <a:lnSpc>
                <a:spcPct val="150000"/>
              </a:lnSpc>
              <a:buFont typeface="Arial,Sans-Serif"/>
              <a:buChar char="•"/>
            </a:pPr>
            <a:r>
              <a:rPr lang="en-US" dirty="0">
                <a:latin typeface="Times New Roman"/>
                <a:ea typeface="+mn-lt"/>
                <a:cs typeface="Times New Roman"/>
              </a:rPr>
              <a:t>YouTube tutorials — Search for C++ STL algorithms and sorting tutorials.</a:t>
            </a:r>
            <a:endParaRPr lang="en-US" dirty="0">
              <a:latin typeface="Times New Roman"/>
              <a:cs typeface="Times New Roman"/>
            </a:endParaRPr>
          </a:p>
          <a:p>
            <a:pPr marL="285750" indent="-285750">
              <a:lnSpc>
                <a:spcPct val="150000"/>
              </a:lnSpc>
              <a:buFont typeface="Arial,Sans-Serif"/>
              <a:buChar char="•"/>
            </a:pPr>
            <a:r>
              <a:rPr lang="en-US" dirty="0">
                <a:latin typeface="Times New Roman"/>
                <a:ea typeface="+mn-lt"/>
                <a:cs typeface="Times New Roman"/>
              </a:rPr>
              <a:t>Practice coding problems on platforms like </a:t>
            </a:r>
            <a:r>
              <a:rPr lang="en-US" dirty="0" err="1">
                <a:latin typeface="Times New Roman"/>
                <a:ea typeface="+mn-lt"/>
                <a:cs typeface="Times New Roman"/>
              </a:rPr>
              <a:t>LeetCode</a:t>
            </a:r>
            <a:r>
              <a:rPr lang="en-US" dirty="0">
                <a:latin typeface="Times New Roman"/>
                <a:ea typeface="+mn-lt"/>
                <a:cs typeface="Times New Roman"/>
              </a:rPr>
              <a:t>, </a:t>
            </a:r>
            <a:r>
              <a:rPr lang="en-US" dirty="0" err="1">
                <a:latin typeface="Times New Roman"/>
                <a:ea typeface="+mn-lt"/>
                <a:cs typeface="Times New Roman"/>
              </a:rPr>
              <a:t>Codechef</a:t>
            </a:r>
            <a:r>
              <a:rPr lang="en-US" dirty="0">
                <a:latin typeface="Times New Roman"/>
                <a:ea typeface="+mn-lt"/>
                <a:cs typeface="Times New Roman"/>
              </a:rPr>
              <a:t>.</a:t>
            </a:r>
            <a:endParaRPr lang="en-US" dirty="0">
              <a:latin typeface="Times New Roman"/>
              <a:cs typeface="Times New Roman"/>
            </a:endParaRPr>
          </a:p>
          <a:p>
            <a:pPr marL="285750" indent="-285750">
              <a:lnSpc>
                <a:spcPct val="150000"/>
              </a:lnSpc>
              <a:buFont typeface="Arial,Sans-Serif"/>
              <a:buChar char="•"/>
            </a:pPr>
            <a:r>
              <a:rPr lang="en-US" dirty="0">
                <a:latin typeface="Times New Roman"/>
                <a:ea typeface="+mn-lt"/>
                <a:cs typeface="Times New Roman"/>
              </a:rPr>
              <a:t>Experiment with custom comparators to learn more about flexible sorting.</a:t>
            </a:r>
            <a:endParaRPr lang="en-US" dirty="0">
              <a:latin typeface="Times New Roman"/>
              <a:cs typeface="Times New Roman"/>
            </a:endParaRPr>
          </a:p>
          <a:p>
            <a:pPr marL="285750" indent="-285750">
              <a:lnSpc>
                <a:spcPct val="150000"/>
              </a:lnSpc>
              <a:buFont typeface="Arial,Sans-Serif"/>
              <a:buChar char="•"/>
            </a:pPr>
            <a:endParaRPr lang="en-US" dirty="0">
              <a:latin typeface="Times New Roman"/>
              <a:ea typeface="Calibri"/>
              <a:cs typeface="Times New Roman"/>
            </a:endParaRPr>
          </a:p>
          <a:p>
            <a:pPr>
              <a:lnSpc>
                <a:spcPct val="150000"/>
              </a:lnSpc>
              <a:buFont typeface="Arial"/>
              <a:buChar char="•"/>
            </a:pPr>
            <a:endParaRPr lang="en-US" dirty="0">
              <a:latin typeface="Times New Roman"/>
              <a:ea typeface="Calibri"/>
              <a:cs typeface="Calibri"/>
            </a:endParaRPr>
          </a:p>
          <a:p>
            <a:pPr marL="285750" indent="-285750">
              <a:lnSpc>
                <a:spcPct val="150000"/>
              </a:lnSpc>
              <a:buFont typeface="Arial"/>
              <a:buChar char="•"/>
            </a:pPr>
            <a:endParaRPr lang="en-US">
              <a:latin typeface="Times New Roman"/>
              <a:cs typeface="Times New Roman"/>
            </a:endParaRPr>
          </a:p>
          <a:p>
            <a:pPr>
              <a:lnSpc>
                <a:spcPct val="150000"/>
              </a:lnSpc>
            </a:pPr>
            <a:endParaRPr lang="en-US">
              <a:latin typeface="Times New Roman"/>
              <a:cs typeface="Times New Roman"/>
            </a:endParaRPr>
          </a:p>
          <a:p>
            <a:endParaRPr lang="en-US">
              <a:latin typeface="Aptos" panose="020B0004020202020204"/>
              <a:cs typeface="Times New Roman"/>
            </a:endParaRPr>
          </a:p>
        </p:txBody>
      </p:sp>
    </p:spTree>
    <p:extLst>
      <p:ext uri="{BB962C8B-B14F-4D97-AF65-F5344CB8AC3E}">
        <p14:creationId xmlns:p14="http://schemas.microsoft.com/office/powerpoint/2010/main" val="4006073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26270-5A10-A421-538B-94EFF8C97D48}"/>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36C63A1D-58B9-67AD-46FD-F6D880157DB3}"/>
              </a:ext>
            </a:extLst>
          </p:cNvPr>
          <p:cNvSpPr txBox="1">
            <a:spLocks/>
          </p:cNvSpPr>
          <p:nvPr/>
        </p:nvSpPr>
        <p:spPr>
          <a:xfrm>
            <a:off x="9234361"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4">
                  <a:lumMod val="75000"/>
                </a:schemeClr>
              </a:solidFill>
            </a:endParaRPr>
          </a:p>
        </p:txBody>
      </p:sp>
      <p:sp>
        <p:nvSpPr>
          <p:cNvPr id="6" name="Text Placeholder 5">
            <a:extLst>
              <a:ext uri="{FF2B5EF4-FFF2-40B4-BE49-F238E27FC236}">
                <a16:creationId xmlns:a16="http://schemas.microsoft.com/office/drawing/2014/main" id="{CA60CB66-EC2C-06FB-04B5-3C2FF4C3FBAB}"/>
              </a:ext>
            </a:extLst>
          </p:cNvPr>
          <p:cNvSpPr txBox="1">
            <a:spLocks/>
          </p:cNvSpPr>
          <p:nvPr/>
        </p:nvSpPr>
        <p:spPr>
          <a:xfrm>
            <a:off x="9234361" y="3579261"/>
            <a:ext cx="2619849" cy="3061006"/>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600" b="1"/>
          </a:p>
        </p:txBody>
      </p:sp>
      <p:sp>
        <p:nvSpPr>
          <p:cNvPr id="2" name="Google Shape;197;p19">
            <a:extLst>
              <a:ext uri="{FF2B5EF4-FFF2-40B4-BE49-F238E27FC236}">
                <a16:creationId xmlns:a16="http://schemas.microsoft.com/office/drawing/2014/main" id="{4B100240-E2AC-229E-FB5B-BB0E28B2E86E}"/>
              </a:ext>
            </a:extLst>
          </p:cNvPr>
          <p:cNvSpPr txBox="1">
            <a:spLocks noGrp="1"/>
          </p:cNvSpPr>
          <p:nvPr/>
        </p:nvSpPr>
        <p:spPr>
          <a:xfrm>
            <a:off x="0" y="143081"/>
            <a:ext cx="6193410" cy="4815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A71F38"/>
                </a:solidFill>
                <a:latin typeface="Times New Roman"/>
                <a:cs typeface="Times New Roman"/>
              </a:rPr>
              <a:t>Q&amp;A</a:t>
            </a:r>
            <a:endParaRPr lang="en-US" sz="2400" b="1" dirty="0">
              <a:solidFill>
                <a:srgbClr val="C00000"/>
              </a:solidFill>
              <a:latin typeface="Times New Roman"/>
              <a:cs typeface="Times New Roman"/>
            </a:endParaRPr>
          </a:p>
        </p:txBody>
      </p:sp>
      <p:sp>
        <p:nvSpPr>
          <p:cNvPr id="3" name="Title 3">
            <a:extLst>
              <a:ext uri="{FF2B5EF4-FFF2-40B4-BE49-F238E27FC236}">
                <a16:creationId xmlns:a16="http://schemas.microsoft.com/office/drawing/2014/main" id="{CFE34A74-B4F6-1150-4ED8-FCD33F9C3D68}"/>
              </a:ext>
            </a:extLst>
          </p:cNvPr>
          <p:cNvSpPr txBox="1">
            <a:spLocks/>
          </p:cNvSpPr>
          <p:nvPr/>
        </p:nvSpPr>
        <p:spPr>
          <a:xfrm>
            <a:off x="233805"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2">
                  <a:lumMod val="75000"/>
                </a:schemeClr>
              </a:solidFill>
            </a:endParaRPr>
          </a:p>
        </p:txBody>
      </p:sp>
      <p:sp>
        <p:nvSpPr>
          <p:cNvPr id="7" name="TextBox 1">
            <a:extLst>
              <a:ext uri="{FF2B5EF4-FFF2-40B4-BE49-F238E27FC236}">
                <a16:creationId xmlns:a16="http://schemas.microsoft.com/office/drawing/2014/main" id="{68DD15A1-AA7E-B9EB-F0B4-4AA46BE1839F}"/>
              </a:ext>
            </a:extLst>
          </p:cNvPr>
          <p:cNvSpPr txBox="1"/>
          <p:nvPr/>
        </p:nvSpPr>
        <p:spPr>
          <a:xfrm>
            <a:off x="1386348" y="1425677"/>
            <a:ext cx="505378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a:p>
          <a:p>
            <a:endParaRPr lang="en-US"/>
          </a:p>
        </p:txBody>
      </p:sp>
      <p:sp>
        <p:nvSpPr>
          <p:cNvPr id="8" name="TextBox 2">
            <a:extLst>
              <a:ext uri="{FF2B5EF4-FFF2-40B4-BE49-F238E27FC236}">
                <a16:creationId xmlns:a16="http://schemas.microsoft.com/office/drawing/2014/main" id="{F6D67BBB-B733-E924-EC67-048DDA855AF4}"/>
              </a:ext>
            </a:extLst>
          </p:cNvPr>
          <p:cNvSpPr txBox="1"/>
          <p:nvPr/>
        </p:nvSpPr>
        <p:spPr>
          <a:xfrm>
            <a:off x="337790" y="1061884"/>
            <a:ext cx="11137392" cy="92333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effectLst/>
              <a:latin typeface="-apple-system"/>
            </a:endParaRPr>
          </a:p>
          <a:p>
            <a:pPr>
              <a:buNone/>
            </a:pPr>
            <a:r>
              <a:rPr lang="en-US">
                <a:effectLst/>
                <a:latin typeface="-apple-system"/>
              </a:rPr>
              <a:t> </a:t>
            </a:r>
            <a:br>
              <a:rPr lang="en-US"/>
            </a:br>
            <a:r>
              <a:rPr lang="en-US"/>
              <a:t> </a:t>
            </a:r>
          </a:p>
        </p:txBody>
      </p:sp>
      <p:sp>
        <p:nvSpPr>
          <p:cNvPr id="9" name="TextBox 4">
            <a:extLst>
              <a:ext uri="{FF2B5EF4-FFF2-40B4-BE49-F238E27FC236}">
                <a16:creationId xmlns:a16="http://schemas.microsoft.com/office/drawing/2014/main" id="{0FAEA65A-0C43-ED03-B74F-2FA3957190C5}"/>
              </a:ext>
            </a:extLst>
          </p:cNvPr>
          <p:cNvSpPr txBox="1"/>
          <p:nvPr/>
        </p:nvSpPr>
        <p:spPr>
          <a:xfrm>
            <a:off x="381000" y="1208313"/>
            <a:ext cx="1117962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US">
              <a:latin typeface="Times New Roman"/>
              <a:cs typeface="Times New Roman"/>
            </a:endParaRPr>
          </a:p>
        </p:txBody>
      </p:sp>
      <p:sp>
        <p:nvSpPr>
          <p:cNvPr id="10" name="TextBox 5">
            <a:extLst>
              <a:ext uri="{FF2B5EF4-FFF2-40B4-BE49-F238E27FC236}">
                <a16:creationId xmlns:a16="http://schemas.microsoft.com/office/drawing/2014/main" id="{C1AB4118-57CE-E8CC-6114-FDF66C678624}"/>
              </a:ext>
            </a:extLst>
          </p:cNvPr>
          <p:cNvSpPr txBox="1"/>
          <p:nvPr/>
        </p:nvSpPr>
        <p:spPr>
          <a:xfrm>
            <a:off x="238713" y="879269"/>
            <a:ext cx="11324636" cy="959903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a:ea typeface="+mn-lt"/>
                <a:cs typeface="+mn-lt"/>
              </a:rPr>
              <a:t>Q1: What is a full binary tree?</a:t>
            </a:r>
            <a:br>
              <a:rPr lang="en-US" dirty="0">
                <a:latin typeface="Times New Roman"/>
                <a:ea typeface="+mn-lt"/>
                <a:cs typeface="+mn-lt"/>
              </a:rPr>
            </a:br>
            <a:r>
              <a:rPr lang="en-US" dirty="0">
                <a:latin typeface="Times New Roman"/>
                <a:ea typeface="+mn-lt"/>
                <a:cs typeface="+mn-lt"/>
              </a:rPr>
              <a:t> A: A binary tree where every node has either 0 or 2 children.</a:t>
            </a:r>
            <a:endParaRPr lang="en-US">
              <a:latin typeface="Times New Roman"/>
              <a:cs typeface="Times New Roman"/>
            </a:endParaRPr>
          </a:p>
          <a:p>
            <a:r>
              <a:rPr lang="en-US" dirty="0">
                <a:latin typeface="Times New Roman"/>
                <a:ea typeface="+mn-lt"/>
                <a:cs typeface="+mn-lt"/>
              </a:rPr>
              <a:t>Q2: What is a complete binary tree?</a:t>
            </a:r>
            <a:br>
              <a:rPr lang="en-US" dirty="0">
                <a:latin typeface="Times New Roman"/>
                <a:ea typeface="+mn-lt"/>
                <a:cs typeface="+mn-lt"/>
              </a:rPr>
            </a:br>
            <a:r>
              <a:rPr lang="en-US" dirty="0">
                <a:latin typeface="Times New Roman"/>
                <a:ea typeface="+mn-lt"/>
                <a:cs typeface="+mn-lt"/>
              </a:rPr>
              <a:t> A: A binary tree where all levels are fully filled except possibly the last, which is filled from left to right.</a:t>
            </a:r>
          </a:p>
          <a:p>
            <a:r>
              <a:rPr lang="en-US" dirty="0">
                <a:latin typeface="Times New Roman"/>
                <a:ea typeface="+mn-lt"/>
                <a:cs typeface="+mn-lt"/>
              </a:rPr>
              <a:t>Q3: What is the time complexity of searching in a balanced BST?</a:t>
            </a:r>
            <a:br>
              <a:rPr lang="en-US" dirty="0">
                <a:latin typeface="Times New Roman"/>
                <a:ea typeface="+mn-lt"/>
                <a:cs typeface="+mn-lt"/>
              </a:rPr>
            </a:br>
            <a:r>
              <a:rPr lang="en-US" dirty="0">
                <a:latin typeface="Times New Roman"/>
                <a:ea typeface="+mn-lt"/>
                <a:cs typeface="+mn-lt"/>
              </a:rPr>
              <a:t> A: O(log n).</a:t>
            </a:r>
            <a:endParaRPr lang="en-US">
              <a:latin typeface="Times New Roman"/>
              <a:cs typeface="Times New Roman"/>
            </a:endParaRPr>
          </a:p>
          <a:p>
            <a:r>
              <a:rPr lang="en-US" dirty="0">
                <a:latin typeface="Times New Roman"/>
                <a:ea typeface="+mn-lt"/>
                <a:cs typeface="+mn-lt"/>
              </a:rPr>
              <a:t>Q4: What is the main advantage of using a BST?</a:t>
            </a:r>
            <a:br>
              <a:rPr lang="en-US" dirty="0">
                <a:latin typeface="Times New Roman"/>
                <a:ea typeface="+mn-lt"/>
                <a:cs typeface="+mn-lt"/>
              </a:rPr>
            </a:br>
            <a:r>
              <a:rPr lang="en-US" dirty="0">
                <a:latin typeface="Times New Roman"/>
                <a:ea typeface="+mn-lt"/>
                <a:cs typeface="+mn-lt"/>
              </a:rPr>
              <a:t> A: Fast searching, insertion, and deletion in average-case O(log n) time.</a:t>
            </a:r>
          </a:p>
          <a:p>
            <a:r>
              <a:rPr lang="en-US" dirty="0">
                <a:latin typeface="Times New Roman"/>
                <a:ea typeface="+mn-lt"/>
                <a:cs typeface="+mn-lt"/>
              </a:rPr>
              <a:t>Q5: What can cause a BST to become inefficient?</a:t>
            </a:r>
            <a:br>
              <a:rPr lang="en-US" dirty="0">
                <a:latin typeface="Times New Roman"/>
                <a:ea typeface="+mn-lt"/>
                <a:cs typeface="+mn-lt"/>
              </a:rPr>
            </a:br>
            <a:r>
              <a:rPr lang="en-US" dirty="0">
                <a:latin typeface="Times New Roman"/>
                <a:ea typeface="+mn-lt"/>
                <a:cs typeface="+mn-lt"/>
              </a:rPr>
              <a:t> A: Inserting sorted data without balancing can turn it into a skewed tree (like a linked list).</a:t>
            </a:r>
            <a:endParaRPr lang="en-US">
              <a:latin typeface="Times New Roman"/>
              <a:cs typeface="Times New Roman"/>
            </a:endParaRPr>
          </a:p>
          <a:p>
            <a:r>
              <a:rPr lang="en-US" dirty="0">
                <a:latin typeface="Times New Roman"/>
                <a:ea typeface="+mn-lt"/>
                <a:cs typeface="+mn-lt"/>
              </a:rPr>
              <a:t>Q6: Which data structure is commonly used for level order traversal?</a:t>
            </a:r>
            <a:br>
              <a:rPr lang="en-US" dirty="0">
                <a:latin typeface="Times New Roman"/>
                <a:ea typeface="+mn-lt"/>
                <a:cs typeface="+mn-lt"/>
              </a:rPr>
            </a:br>
            <a:r>
              <a:rPr lang="en-US" dirty="0">
                <a:latin typeface="Times New Roman"/>
                <a:ea typeface="+mn-lt"/>
                <a:cs typeface="+mn-lt"/>
              </a:rPr>
              <a:t> A: Queue.</a:t>
            </a:r>
          </a:p>
          <a:p>
            <a:r>
              <a:rPr lang="en-US" dirty="0">
                <a:latin typeface="Times New Roman"/>
                <a:ea typeface="+mn-lt"/>
                <a:cs typeface="+mn-lt"/>
              </a:rPr>
              <a:t>Q7: What is the height of a tree?</a:t>
            </a:r>
            <a:br>
              <a:rPr lang="en-US" dirty="0">
                <a:latin typeface="Times New Roman"/>
                <a:ea typeface="+mn-lt"/>
                <a:cs typeface="+mn-lt"/>
              </a:rPr>
            </a:br>
            <a:r>
              <a:rPr lang="en-US" dirty="0">
                <a:latin typeface="Times New Roman"/>
                <a:ea typeface="+mn-lt"/>
                <a:cs typeface="+mn-lt"/>
              </a:rPr>
              <a:t> A: The number of edges on the longest path from root to a leaf.</a:t>
            </a:r>
          </a:p>
          <a:p>
            <a:r>
              <a:rPr lang="en-US" dirty="0">
                <a:latin typeface="Times New Roman"/>
                <a:ea typeface="+mn-lt"/>
                <a:cs typeface="+mn-lt"/>
              </a:rPr>
              <a:t>Q8: What does a balanced binary tree ensure?</a:t>
            </a:r>
            <a:br>
              <a:rPr lang="en-US" dirty="0">
                <a:latin typeface="Times New Roman"/>
                <a:ea typeface="+mn-lt"/>
                <a:cs typeface="+mn-lt"/>
              </a:rPr>
            </a:br>
            <a:r>
              <a:rPr lang="en-US" dirty="0">
                <a:latin typeface="Times New Roman"/>
                <a:ea typeface="+mn-lt"/>
                <a:cs typeface="+mn-lt"/>
              </a:rPr>
              <a:t> A: That the height difference between left and right subtrees is minimal, maintaining efficiency.</a:t>
            </a:r>
            <a:endParaRPr lang="en-US">
              <a:latin typeface="Times New Roman"/>
              <a:cs typeface="Times New Roman"/>
            </a:endParaRPr>
          </a:p>
          <a:p>
            <a:r>
              <a:rPr lang="en-US" dirty="0">
                <a:latin typeface="Times New Roman"/>
                <a:ea typeface="+mn-lt"/>
                <a:cs typeface="+mn-lt"/>
              </a:rPr>
              <a:t>Q9: What is the base case in recursive traversal functions?</a:t>
            </a:r>
            <a:br>
              <a:rPr lang="en-US" dirty="0">
                <a:latin typeface="Times New Roman"/>
                <a:ea typeface="+mn-lt"/>
                <a:cs typeface="+mn-lt"/>
              </a:rPr>
            </a:br>
            <a:r>
              <a:rPr lang="en-US" dirty="0">
                <a:latin typeface="Times New Roman"/>
                <a:ea typeface="+mn-lt"/>
                <a:cs typeface="+mn-lt"/>
              </a:rPr>
              <a:t> A: When the node is </a:t>
            </a:r>
            <a:r>
              <a:rPr lang="en-US" err="1">
                <a:latin typeface="Times New Roman"/>
                <a:ea typeface="+mn-lt"/>
                <a:cs typeface="+mn-lt"/>
              </a:rPr>
              <a:t>nullptr</a:t>
            </a:r>
            <a:r>
              <a:rPr lang="en-US" dirty="0">
                <a:latin typeface="Times New Roman"/>
                <a:ea typeface="+mn-lt"/>
                <a:cs typeface="+mn-lt"/>
              </a:rPr>
              <a:t>.</a:t>
            </a:r>
          </a:p>
          <a:p>
            <a:pPr>
              <a:lnSpc>
                <a:spcPct val="150000"/>
              </a:lnSpc>
            </a:pPr>
            <a:endParaRPr lang="en-US" dirty="0">
              <a:latin typeface="Times New Roman"/>
              <a:ea typeface="Calibri"/>
              <a:cs typeface="Calibri"/>
            </a:endParaRPr>
          </a:p>
          <a:p>
            <a:pPr>
              <a:lnSpc>
                <a:spcPct val="150000"/>
              </a:lnSpc>
            </a:pPr>
            <a:endParaRPr lang="en-US" dirty="0">
              <a:latin typeface="Times New Roman"/>
              <a:ea typeface="Calibri"/>
              <a:cs typeface="Calibri"/>
            </a:endParaRPr>
          </a:p>
          <a:p>
            <a:pPr>
              <a:lnSpc>
                <a:spcPct val="150000"/>
              </a:lnSpc>
            </a:pPr>
            <a:endParaRPr lang="en-US" dirty="0">
              <a:latin typeface="Times New Roman"/>
              <a:ea typeface="Calibri"/>
              <a:cs typeface="Calibri"/>
            </a:endParaRPr>
          </a:p>
          <a:p>
            <a:pPr>
              <a:lnSpc>
                <a:spcPct val="150000"/>
              </a:lnSpc>
            </a:pPr>
            <a:endParaRPr lang="en-US" dirty="0">
              <a:latin typeface="Times New Roman"/>
              <a:ea typeface="Calibri"/>
              <a:cs typeface="Calibri"/>
            </a:endParaRPr>
          </a:p>
          <a:p>
            <a:pPr>
              <a:lnSpc>
                <a:spcPct val="150000"/>
              </a:lnSpc>
            </a:pPr>
            <a:endParaRPr lang="en-US" dirty="0">
              <a:latin typeface="Times New Roman"/>
              <a:cs typeface="Times New Roman"/>
            </a:endParaRPr>
          </a:p>
          <a:p>
            <a:pPr>
              <a:lnSpc>
                <a:spcPct val="150000"/>
              </a:lnSpc>
            </a:pPr>
            <a:endParaRPr lang="en-US" dirty="0">
              <a:latin typeface="Times New Roman"/>
              <a:cs typeface="Times New Roman"/>
            </a:endParaRPr>
          </a:p>
          <a:p>
            <a:pPr>
              <a:lnSpc>
                <a:spcPct val="150000"/>
              </a:lnSpc>
            </a:pPr>
            <a:endParaRPr lang="en-US" dirty="0">
              <a:latin typeface="Times New Roman"/>
              <a:cs typeface="Times New Roman"/>
            </a:endParaRPr>
          </a:p>
          <a:p>
            <a:pPr>
              <a:lnSpc>
                <a:spcPct val="150000"/>
              </a:lnSpc>
            </a:pPr>
            <a:endParaRPr lang="en-US">
              <a:latin typeface="Times New Roman"/>
              <a:cs typeface="Times New Roman"/>
            </a:endParaRPr>
          </a:p>
          <a:p>
            <a:pPr>
              <a:lnSpc>
                <a:spcPct val="150000"/>
              </a:lnSpc>
            </a:pPr>
            <a:endParaRPr lang="en-US">
              <a:latin typeface="Times New Roman"/>
              <a:cs typeface="Times New Roman"/>
            </a:endParaRPr>
          </a:p>
          <a:p>
            <a:pPr>
              <a:lnSpc>
                <a:spcPct val="150000"/>
              </a:lnSpc>
            </a:pPr>
            <a:endParaRPr lang="en-US">
              <a:latin typeface="Times New Roman"/>
              <a:cs typeface="Times New Roman"/>
            </a:endParaRPr>
          </a:p>
          <a:p>
            <a:pPr>
              <a:lnSpc>
                <a:spcPct val="150000"/>
              </a:lnSpc>
            </a:pPr>
            <a:endParaRPr lang="en-US">
              <a:latin typeface="Times New Roman"/>
              <a:cs typeface="Times New Roman"/>
            </a:endParaRPr>
          </a:p>
        </p:txBody>
      </p:sp>
    </p:spTree>
    <p:extLst>
      <p:ext uri="{BB962C8B-B14F-4D97-AF65-F5344CB8AC3E}">
        <p14:creationId xmlns:p14="http://schemas.microsoft.com/office/powerpoint/2010/main" val="1514500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5CE5B-4F2B-6EC0-AA7B-59D741BCD965}"/>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864D3102-E21B-D1C5-9FF2-ACD792D231C6}"/>
              </a:ext>
            </a:extLst>
          </p:cNvPr>
          <p:cNvSpPr txBox="1">
            <a:spLocks/>
          </p:cNvSpPr>
          <p:nvPr/>
        </p:nvSpPr>
        <p:spPr>
          <a:xfrm>
            <a:off x="9234361"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4">
                  <a:lumMod val="75000"/>
                </a:schemeClr>
              </a:solidFill>
            </a:endParaRPr>
          </a:p>
        </p:txBody>
      </p:sp>
      <p:sp>
        <p:nvSpPr>
          <p:cNvPr id="6" name="Text Placeholder 5">
            <a:extLst>
              <a:ext uri="{FF2B5EF4-FFF2-40B4-BE49-F238E27FC236}">
                <a16:creationId xmlns:a16="http://schemas.microsoft.com/office/drawing/2014/main" id="{9A318E33-F6FE-D69C-FCB9-4094241A821A}"/>
              </a:ext>
            </a:extLst>
          </p:cNvPr>
          <p:cNvSpPr txBox="1">
            <a:spLocks/>
          </p:cNvSpPr>
          <p:nvPr/>
        </p:nvSpPr>
        <p:spPr>
          <a:xfrm>
            <a:off x="9234361" y="3579261"/>
            <a:ext cx="2619849" cy="3061006"/>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600" b="1"/>
          </a:p>
        </p:txBody>
      </p:sp>
      <p:sp>
        <p:nvSpPr>
          <p:cNvPr id="2" name="Google Shape;197;p19">
            <a:extLst>
              <a:ext uri="{FF2B5EF4-FFF2-40B4-BE49-F238E27FC236}">
                <a16:creationId xmlns:a16="http://schemas.microsoft.com/office/drawing/2014/main" id="{E192BBD1-B87A-AF7D-914E-9D1BD7674D32}"/>
              </a:ext>
            </a:extLst>
          </p:cNvPr>
          <p:cNvSpPr txBox="1">
            <a:spLocks noGrp="1"/>
          </p:cNvSpPr>
          <p:nvPr/>
        </p:nvSpPr>
        <p:spPr>
          <a:xfrm>
            <a:off x="0" y="143081"/>
            <a:ext cx="6193410" cy="4815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A71F38"/>
                </a:solidFill>
                <a:latin typeface="Times New Roman"/>
                <a:cs typeface="Times New Roman"/>
              </a:rPr>
              <a:t>Plan for Tomorrow</a:t>
            </a:r>
            <a:endParaRPr lang="en-US" sz="2400" b="1" dirty="0" err="1">
              <a:solidFill>
                <a:srgbClr val="C00000"/>
              </a:solidFill>
              <a:latin typeface="Times New Roman"/>
              <a:cs typeface="Times New Roman"/>
            </a:endParaRPr>
          </a:p>
        </p:txBody>
      </p:sp>
      <p:sp>
        <p:nvSpPr>
          <p:cNvPr id="3" name="Title 3">
            <a:extLst>
              <a:ext uri="{FF2B5EF4-FFF2-40B4-BE49-F238E27FC236}">
                <a16:creationId xmlns:a16="http://schemas.microsoft.com/office/drawing/2014/main" id="{F7AA9563-908C-B9AF-40F0-F5314515724C}"/>
              </a:ext>
            </a:extLst>
          </p:cNvPr>
          <p:cNvSpPr txBox="1">
            <a:spLocks/>
          </p:cNvSpPr>
          <p:nvPr/>
        </p:nvSpPr>
        <p:spPr>
          <a:xfrm>
            <a:off x="233805"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2">
                  <a:lumMod val="75000"/>
                </a:schemeClr>
              </a:solidFill>
            </a:endParaRPr>
          </a:p>
        </p:txBody>
      </p:sp>
      <p:sp>
        <p:nvSpPr>
          <p:cNvPr id="4" name="Text Placeholder 5">
            <a:extLst>
              <a:ext uri="{FF2B5EF4-FFF2-40B4-BE49-F238E27FC236}">
                <a16:creationId xmlns:a16="http://schemas.microsoft.com/office/drawing/2014/main" id="{48DA11B0-6297-C943-2E16-EBD4AB86FBA7}"/>
              </a:ext>
            </a:extLst>
          </p:cNvPr>
          <p:cNvSpPr txBox="1">
            <a:spLocks/>
          </p:cNvSpPr>
          <p:nvPr/>
        </p:nvSpPr>
        <p:spPr>
          <a:xfrm>
            <a:off x="233805" y="3604857"/>
            <a:ext cx="2619849" cy="3034647"/>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200"/>
          </a:p>
        </p:txBody>
      </p:sp>
      <p:sp>
        <p:nvSpPr>
          <p:cNvPr id="7" name="TextBox 1">
            <a:extLst>
              <a:ext uri="{FF2B5EF4-FFF2-40B4-BE49-F238E27FC236}">
                <a16:creationId xmlns:a16="http://schemas.microsoft.com/office/drawing/2014/main" id="{9DB1610D-FB14-9E8C-8682-5A4EC59F916D}"/>
              </a:ext>
            </a:extLst>
          </p:cNvPr>
          <p:cNvSpPr txBox="1"/>
          <p:nvPr/>
        </p:nvSpPr>
        <p:spPr>
          <a:xfrm>
            <a:off x="1386348" y="1425677"/>
            <a:ext cx="505378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a:p>
          <a:p>
            <a:endParaRPr lang="en-US"/>
          </a:p>
        </p:txBody>
      </p:sp>
      <p:sp>
        <p:nvSpPr>
          <p:cNvPr id="8" name="TextBox 2">
            <a:extLst>
              <a:ext uri="{FF2B5EF4-FFF2-40B4-BE49-F238E27FC236}">
                <a16:creationId xmlns:a16="http://schemas.microsoft.com/office/drawing/2014/main" id="{2F74F8D6-467B-C2EE-6EB6-709E09FAA9A2}"/>
              </a:ext>
            </a:extLst>
          </p:cNvPr>
          <p:cNvSpPr txBox="1"/>
          <p:nvPr/>
        </p:nvSpPr>
        <p:spPr>
          <a:xfrm>
            <a:off x="337790" y="1061884"/>
            <a:ext cx="11137392" cy="92333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effectLst/>
              <a:latin typeface="-apple-system"/>
            </a:endParaRPr>
          </a:p>
          <a:p>
            <a:pPr>
              <a:buNone/>
            </a:pPr>
            <a:r>
              <a:rPr lang="en-US">
                <a:effectLst/>
                <a:latin typeface="-apple-system"/>
              </a:rPr>
              <a:t> </a:t>
            </a:r>
            <a:br>
              <a:rPr lang="en-US"/>
            </a:br>
            <a:r>
              <a:rPr lang="en-US"/>
              <a:t> </a:t>
            </a:r>
          </a:p>
        </p:txBody>
      </p:sp>
      <p:sp>
        <p:nvSpPr>
          <p:cNvPr id="9" name="TextBox 4">
            <a:extLst>
              <a:ext uri="{FF2B5EF4-FFF2-40B4-BE49-F238E27FC236}">
                <a16:creationId xmlns:a16="http://schemas.microsoft.com/office/drawing/2014/main" id="{6BE7E197-198F-0760-92BF-1895DDFB9735}"/>
              </a:ext>
            </a:extLst>
          </p:cNvPr>
          <p:cNvSpPr txBox="1"/>
          <p:nvPr/>
        </p:nvSpPr>
        <p:spPr>
          <a:xfrm>
            <a:off x="381000" y="1208313"/>
            <a:ext cx="1117962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US">
              <a:latin typeface="Times New Roman"/>
              <a:cs typeface="Times New Roman"/>
            </a:endParaRPr>
          </a:p>
        </p:txBody>
      </p:sp>
      <p:sp>
        <p:nvSpPr>
          <p:cNvPr id="10" name="TextBox 6">
            <a:extLst>
              <a:ext uri="{FF2B5EF4-FFF2-40B4-BE49-F238E27FC236}">
                <a16:creationId xmlns:a16="http://schemas.microsoft.com/office/drawing/2014/main" id="{CF19E679-1BCF-7A74-9895-610CD1E53938}"/>
              </a:ext>
            </a:extLst>
          </p:cNvPr>
          <p:cNvSpPr txBox="1"/>
          <p:nvPr/>
        </p:nvSpPr>
        <p:spPr>
          <a:xfrm>
            <a:off x="478971" y="1153886"/>
            <a:ext cx="11299371" cy="28125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buFont typeface="Arial"/>
              <a:buChar char="•"/>
            </a:pPr>
            <a:r>
              <a:rPr lang="en-US" dirty="0">
                <a:latin typeface="Times New Roman"/>
                <a:ea typeface="Calibri"/>
                <a:cs typeface="Calibri"/>
              </a:rPr>
              <a:t> </a:t>
            </a:r>
            <a:r>
              <a:rPr lang="en-US" dirty="0">
                <a:latin typeface="Times New Roman"/>
                <a:ea typeface="+mn-lt"/>
                <a:cs typeface="+mn-lt"/>
              </a:rPr>
              <a:t>Basics of Graphs</a:t>
            </a:r>
          </a:p>
          <a:p>
            <a:pPr algn="just">
              <a:lnSpc>
                <a:spcPct val="150000"/>
              </a:lnSpc>
              <a:buFont typeface="Arial"/>
              <a:buChar char="•"/>
            </a:pPr>
            <a:r>
              <a:rPr lang="en-US" dirty="0">
                <a:latin typeface="Times New Roman"/>
                <a:ea typeface="+mn-lt"/>
                <a:cs typeface="+mn-lt"/>
              </a:rPr>
              <a:t> Graph Traversal</a:t>
            </a:r>
          </a:p>
          <a:p>
            <a:pPr algn="just">
              <a:lnSpc>
                <a:spcPct val="150000"/>
              </a:lnSpc>
              <a:buFont typeface="Arial"/>
              <a:buChar char="•"/>
            </a:pPr>
            <a:r>
              <a:rPr lang="en-US" dirty="0">
                <a:latin typeface="Times New Roman"/>
                <a:ea typeface="+mn-lt"/>
                <a:cs typeface="+mn-lt"/>
              </a:rPr>
              <a:t> Shortest Path</a:t>
            </a:r>
          </a:p>
          <a:p>
            <a:pPr algn="just">
              <a:lnSpc>
                <a:spcPct val="150000"/>
              </a:lnSpc>
              <a:buFont typeface="Arial"/>
              <a:buChar char="•"/>
            </a:pPr>
            <a:r>
              <a:rPr lang="en-US" dirty="0">
                <a:latin typeface="Times New Roman"/>
                <a:ea typeface="+mn-lt"/>
                <a:cs typeface="+mn-lt"/>
              </a:rPr>
              <a:t> Minimum Spanning Tree</a:t>
            </a:r>
          </a:p>
          <a:p>
            <a:pPr algn="just">
              <a:lnSpc>
                <a:spcPct val="150000"/>
              </a:lnSpc>
              <a:buFont typeface="Arial"/>
              <a:buChar char="•"/>
            </a:pPr>
            <a:r>
              <a:rPr lang="en-US" dirty="0">
                <a:latin typeface="Times New Roman"/>
                <a:ea typeface="+mn-lt"/>
                <a:cs typeface="+mn-lt"/>
              </a:rPr>
              <a:t> Cycle Detection in Graphs</a:t>
            </a:r>
            <a:endParaRPr lang="en-US" dirty="0">
              <a:latin typeface="Times New Roman"/>
              <a:ea typeface="Calibri"/>
              <a:cs typeface="Calibri"/>
            </a:endParaRPr>
          </a:p>
          <a:p>
            <a:pPr algn="just">
              <a:buFont typeface="Arial"/>
              <a:buChar char="•"/>
            </a:pPr>
            <a:endParaRPr lang="en-US" dirty="0">
              <a:latin typeface="Times New Roman"/>
              <a:cs typeface="Times New Roman"/>
            </a:endParaRPr>
          </a:p>
          <a:p>
            <a:pPr algn="just">
              <a:lnSpc>
                <a:spcPct val="150000"/>
              </a:lnSpc>
            </a:pPr>
            <a:endParaRPr lang="en-US" dirty="0">
              <a:latin typeface="Times New Roman"/>
              <a:cs typeface="Times New Roman"/>
            </a:endParaRPr>
          </a:p>
        </p:txBody>
      </p:sp>
    </p:spTree>
    <p:extLst>
      <p:ext uri="{BB962C8B-B14F-4D97-AF65-F5344CB8AC3E}">
        <p14:creationId xmlns:p14="http://schemas.microsoft.com/office/powerpoint/2010/main" val="878062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7;p19">
            <a:extLst>
              <a:ext uri="{FF2B5EF4-FFF2-40B4-BE49-F238E27FC236}">
                <a16:creationId xmlns:a16="http://schemas.microsoft.com/office/drawing/2014/main" id="{C850C946-5C90-B1FE-FAC3-8C3C9D694645}"/>
              </a:ext>
            </a:extLst>
          </p:cNvPr>
          <p:cNvSpPr txBox="1">
            <a:spLocks noGrp="1"/>
          </p:cNvSpPr>
          <p:nvPr/>
        </p:nvSpPr>
        <p:spPr>
          <a:xfrm>
            <a:off x="0" y="143081"/>
            <a:ext cx="6193410" cy="4815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0" indent="0" rtl="0">
              <a:spcBef>
                <a:spcPts val="0"/>
              </a:spcBef>
              <a:spcAft>
                <a:spcPts val="0"/>
              </a:spcAft>
              <a:buNone/>
            </a:pPr>
            <a:r>
              <a:rPr lang="en" sz="2400" b="1">
                <a:solidFill>
                  <a:srgbClr val="A71F38"/>
                </a:solidFill>
                <a:latin typeface="Times New Roman"/>
                <a:cs typeface="Times New Roman"/>
              </a:rPr>
              <a:t>Agenda</a:t>
            </a:r>
            <a:endParaRPr lang="en-US" sz="2400">
              <a:solidFill>
                <a:srgbClr val="A71F38"/>
              </a:solidFill>
              <a:latin typeface="Times New Roman"/>
              <a:cs typeface="Times New Roman"/>
            </a:endParaRPr>
          </a:p>
        </p:txBody>
      </p:sp>
      <p:sp>
        <p:nvSpPr>
          <p:cNvPr id="3" name="Title 3">
            <a:extLst>
              <a:ext uri="{FF2B5EF4-FFF2-40B4-BE49-F238E27FC236}">
                <a16:creationId xmlns:a16="http://schemas.microsoft.com/office/drawing/2014/main" id="{FD998099-0659-754C-263A-49CD5E830C5F}"/>
              </a:ext>
            </a:extLst>
          </p:cNvPr>
          <p:cNvSpPr txBox="1">
            <a:spLocks/>
          </p:cNvSpPr>
          <p:nvPr/>
        </p:nvSpPr>
        <p:spPr>
          <a:xfrm>
            <a:off x="233805"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2">
                  <a:lumMod val="75000"/>
                </a:schemeClr>
              </a:solidFill>
            </a:endParaRPr>
          </a:p>
        </p:txBody>
      </p:sp>
      <p:sp>
        <p:nvSpPr>
          <p:cNvPr id="4" name="Text Placeholder 5">
            <a:extLst>
              <a:ext uri="{FF2B5EF4-FFF2-40B4-BE49-F238E27FC236}">
                <a16:creationId xmlns:a16="http://schemas.microsoft.com/office/drawing/2014/main" id="{4B3093A5-1A3E-1CCF-A714-EB83A9679F80}"/>
              </a:ext>
            </a:extLst>
          </p:cNvPr>
          <p:cNvSpPr txBox="1">
            <a:spLocks/>
          </p:cNvSpPr>
          <p:nvPr/>
        </p:nvSpPr>
        <p:spPr>
          <a:xfrm>
            <a:off x="233805" y="3604857"/>
            <a:ext cx="2619849" cy="3034647"/>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200"/>
          </a:p>
        </p:txBody>
      </p:sp>
      <p:sp>
        <p:nvSpPr>
          <p:cNvPr id="5" name="Title 3">
            <a:extLst>
              <a:ext uri="{FF2B5EF4-FFF2-40B4-BE49-F238E27FC236}">
                <a16:creationId xmlns:a16="http://schemas.microsoft.com/office/drawing/2014/main" id="{A5C5DD3F-FAD0-375D-5667-E454D2F074FA}"/>
              </a:ext>
            </a:extLst>
          </p:cNvPr>
          <p:cNvSpPr txBox="1">
            <a:spLocks/>
          </p:cNvSpPr>
          <p:nvPr/>
        </p:nvSpPr>
        <p:spPr>
          <a:xfrm>
            <a:off x="9234361"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4">
                  <a:lumMod val="75000"/>
                </a:schemeClr>
              </a:solidFill>
            </a:endParaRPr>
          </a:p>
        </p:txBody>
      </p:sp>
      <p:sp>
        <p:nvSpPr>
          <p:cNvPr id="6" name="Text Placeholder 5">
            <a:extLst>
              <a:ext uri="{FF2B5EF4-FFF2-40B4-BE49-F238E27FC236}">
                <a16:creationId xmlns:a16="http://schemas.microsoft.com/office/drawing/2014/main" id="{EEECF4EA-18D0-13EF-5504-66E512E90C24}"/>
              </a:ext>
            </a:extLst>
          </p:cNvPr>
          <p:cNvSpPr txBox="1">
            <a:spLocks/>
          </p:cNvSpPr>
          <p:nvPr/>
        </p:nvSpPr>
        <p:spPr>
          <a:xfrm>
            <a:off x="9234361" y="3579261"/>
            <a:ext cx="2619849" cy="3061006"/>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600" b="1"/>
          </a:p>
        </p:txBody>
      </p:sp>
      <p:sp>
        <p:nvSpPr>
          <p:cNvPr id="7" name="TextBox 1">
            <a:extLst>
              <a:ext uri="{FF2B5EF4-FFF2-40B4-BE49-F238E27FC236}">
                <a16:creationId xmlns:a16="http://schemas.microsoft.com/office/drawing/2014/main" id="{5D1A29B1-4C7F-0DF0-AC3F-814135E90C0A}"/>
              </a:ext>
            </a:extLst>
          </p:cNvPr>
          <p:cNvSpPr txBox="1"/>
          <p:nvPr/>
        </p:nvSpPr>
        <p:spPr>
          <a:xfrm>
            <a:off x="1386348" y="1425677"/>
            <a:ext cx="505378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a:p>
          <a:p>
            <a:endParaRPr lang="en-US"/>
          </a:p>
        </p:txBody>
      </p:sp>
      <p:sp>
        <p:nvSpPr>
          <p:cNvPr id="8" name="TextBox 2">
            <a:extLst>
              <a:ext uri="{FF2B5EF4-FFF2-40B4-BE49-F238E27FC236}">
                <a16:creationId xmlns:a16="http://schemas.microsoft.com/office/drawing/2014/main" id="{E865A317-E288-AB8A-12AA-AB57C952DCC4}"/>
              </a:ext>
            </a:extLst>
          </p:cNvPr>
          <p:cNvSpPr txBox="1"/>
          <p:nvPr/>
        </p:nvSpPr>
        <p:spPr>
          <a:xfrm>
            <a:off x="337790" y="1061884"/>
            <a:ext cx="11137392" cy="338554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2000">
                <a:latin typeface="Times New Roman"/>
                <a:cs typeface="Times New Roman"/>
              </a:rPr>
              <a:t>Topics Covered Today</a:t>
            </a:r>
            <a:endParaRPr lang="en-US" sz="200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Key Learnings / Concepts Understood:</a:t>
            </a:r>
          </a:p>
          <a:p>
            <a:pPr marL="285750" indent="-285750">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Key Concepts with Definitions/ Code Snippet – Hands-on Practice</a:t>
            </a:r>
          </a:p>
          <a:p>
            <a:pPr marL="285750" indent="-285750">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Challenges / Debugging Experience</a:t>
            </a:r>
          </a:p>
          <a:p>
            <a:pPr marL="285750" indent="-285750">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Tasks/Assignments Completed</a:t>
            </a:r>
          </a:p>
          <a:p>
            <a:pPr marL="285750" indent="-285750">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Additional Learning Resources / Notes</a:t>
            </a:r>
          </a:p>
          <a:p>
            <a:pPr marL="285750" indent="-285750">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Q&amp;A</a:t>
            </a:r>
          </a:p>
          <a:p>
            <a:pPr marL="285750" indent="-285750">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Plan for Tomorrow</a:t>
            </a:r>
          </a:p>
          <a:p>
            <a:pPr>
              <a:buNone/>
            </a:pPr>
            <a:endParaRPr lang="en-US">
              <a:effectLst/>
              <a:latin typeface="-apple-system"/>
            </a:endParaRPr>
          </a:p>
          <a:p>
            <a:pPr>
              <a:buNone/>
            </a:pPr>
            <a:r>
              <a:rPr lang="en-US">
                <a:effectLst/>
                <a:latin typeface="-apple-system"/>
              </a:rPr>
              <a:t> </a:t>
            </a:r>
            <a:br>
              <a:rPr lang="en-US"/>
            </a:br>
            <a:r>
              <a:rPr lang="en-US"/>
              <a:t> </a:t>
            </a:r>
          </a:p>
        </p:txBody>
      </p:sp>
    </p:spTree>
    <p:extLst>
      <p:ext uri="{BB962C8B-B14F-4D97-AF65-F5344CB8AC3E}">
        <p14:creationId xmlns:p14="http://schemas.microsoft.com/office/powerpoint/2010/main" val="1272077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14796-0C8E-8B9C-6C73-3AFE7BD520FD}"/>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D3EF84D9-29C0-74C1-5F64-9E45EF500A95}"/>
              </a:ext>
            </a:extLst>
          </p:cNvPr>
          <p:cNvSpPr txBox="1">
            <a:spLocks/>
          </p:cNvSpPr>
          <p:nvPr/>
        </p:nvSpPr>
        <p:spPr>
          <a:xfrm>
            <a:off x="9234361"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4">
                  <a:lumMod val="75000"/>
                </a:schemeClr>
              </a:solidFill>
            </a:endParaRPr>
          </a:p>
        </p:txBody>
      </p:sp>
      <p:sp>
        <p:nvSpPr>
          <p:cNvPr id="6" name="Text Placeholder 5">
            <a:extLst>
              <a:ext uri="{FF2B5EF4-FFF2-40B4-BE49-F238E27FC236}">
                <a16:creationId xmlns:a16="http://schemas.microsoft.com/office/drawing/2014/main" id="{443FE9F0-F927-D930-1CF8-AA03CF1459CA}"/>
              </a:ext>
            </a:extLst>
          </p:cNvPr>
          <p:cNvSpPr txBox="1">
            <a:spLocks/>
          </p:cNvSpPr>
          <p:nvPr/>
        </p:nvSpPr>
        <p:spPr>
          <a:xfrm>
            <a:off x="9234361" y="3579261"/>
            <a:ext cx="2619849" cy="3061006"/>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600" b="1"/>
          </a:p>
        </p:txBody>
      </p:sp>
      <p:sp>
        <p:nvSpPr>
          <p:cNvPr id="11" name="Google Shape;197;p19">
            <a:extLst>
              <a:ext uri="{FF2B5EF4-FFF2-40B4-BE49-F238E27FC236}">
                <a16:creationId xmlns:a16="http://schemas.microsoft.com/office/drawing/2014/main" id="{3D1DB561-2B52-638D-DF71-932B02CA104A}"/>
              </a:ext>
            </a:extLst>
          </p:cNvPr>
          <p:cNvSpPr txBox="1">
            <a:spLocks noGrp="1"/>
          </p:cNvSpPr>
          <p:nvPr/>
        </p:nvSpPr>
        <p:spPr>
          <a:xfrm>
            <a:off x="0" y="143081"/>
            <a:ext cx="6193410" cy="4815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A71F38"/>
                </a:solidFill>
                <a:latin typeface="Times New Roman"/>
                <a:cs typeface="Times New Roman"/>
              </a:rPr>
              <a:t>Overall Overview</a:t>
            </a:r>
            <a:endParaRPr lang="en-US" sz="2400" b="1" dirty="0">
              <a:solidFill>
                <a:srgbClr val="C00000"/>
              </a:solidFill>
              <a:latin typeface="Times New Roman"/>
              <a:cs typeface="Times New Roman"/>
            </a:endParaRPr>
          </a:p>
        </p:txBody>
      </p:sp>
      <p:sp>
        <p:nvSpPr>
          <p:cNvPr id="12" name="Title 3">
            <a:extLst>
              <a:ext uri="{FF2B5EF4-FFF2-40B4-BE49-F238E27FC236}">
                <a16:creationId xmlns:a16="http://schemas.microsoft.com/office/drawing/2014/main" id="{965DDF15-3D42-3B28-195C-9A175E2CAA2A}"/>
              </a:ext>
            </a:extLst>
          </p:cNvPr>
          <p:cNvSpPr txBox="1">
            <a:spLocks/>
          </p:cNvSpPr>
          <p:nvPr/>
        </p:nvSpPr>
        <p:spPr>
          <a:xfrm>
            <a:off x="233805"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2">
                  <a:lumMod val="75000"/>
                </a:schemeClr>
              </a:solidFill>
            </a:endParaRPr>
          </a:p>
        </p:txBody>
      </p:sp>
      <p:sp>
        <p:nvSpPr>
          <p:cNvPr id="13" name="Text Placeholder 5">
            <a:extLst>
              <a:ext uri="{FF2B5EF4-FFF2-40B4-BE49-F238E27FC236}">
                <a16:creationId xmlns:a16="http://schemas.microsoft.com/office/drawing/2014/main" id="{D2AC05DD-5633-2257-F7C6-A7CC79B7663F}"/>
              </a:ext>
            </a:extLst>
          </p:cNvPr>
          <p:cNvSpPr txBox="1">
            <a:spLocks/>
          </p:cNvSpPr>
          <p:nvPr/>
        </p:nvSpPr>
        <p:spPr>
          <a:xfrm>
            <a:off x="233805" y="3604857"/>
            <a:ext cx="2619849" cy="3034647"/>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200"/>
          </a:p>
        </p:txBody>
      </p:sp>
      <p:sp>
        <p:nvSpPr>
          <p:cNvPr id="14" name="TextBox 1">
            <a:extLst>
              <a:ext uri="{FF2B5EF4-FFF2-40B4-BE49-F238E27FC236}">
                <a16:creationId xmlns:a16="http://schemas.microsoft.com/office/drawing/2014/main" id="{26CF7CB7-1CBB-4201-FB12-28E3A391C7B7}"/>
              </a:ext>
            </a:extLst>
          </p:cNvPr>
          <p:cNvSpPr txBox="1"/>
          <p:nvPr/>
        </p:nvSpPr>
        <p:spPr>
          <a:xfrm>
            <a:off x="1386348" y="1425677"/>
            <a:ext cx="505378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a:p>
          <a:p>
            <a:endParaRPr lang="en-US"/>
          </a:p>
        </p:txBody>
      </p:sp>
      <p:sp>
        <p:nvSpPr>
          <p:cNvPr id="15" name="TextBox 2">
            <a:extLst>
              <a:ext uri="{FF2B5EF4-FFF2-40B4-BE49-F238E27FC236}">
                <a16:creationId xmlns:a16="http://schemas.microsoft.com/office/drawing/2014/main" id="{1AD62E6C-5192-7A68-320E-956145D10660}"/>
              </a:ext>
            </a:extLst>
          </p:cNvPr>
          <p:cNvSpPr txBox="1"/>
          <p:nvPr/>
        </p:nvSpPr>
        <p:spPr>
          <a:xfrm>
            <a:off x="337790" y="1061884"/>
            <a:ext cx="11137392" cy="92333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effectLst/>
              <a:latin typeface="-apple-system"/>
            </a:endParaRPr>
          </a:p>
          <a:p>
            <a:pPr>
              <a:buNone/>
            </a:pPr>
            <a:r>
              <a:rPr lang="en-US">
                <a:effectLst/>
                <a:latin typeface="-apple-system"/>
              </a:rPr>
              <a:t> </a:t>
            </a:r>
            <a:br>
              <a:rPr lang="en-US"/>
            </a:br>
            <a:r>
              <a:rPr lang="en-US"/>
              <a:t> </a:t>
            </a:r>
          </a:p>
        </p:txBody>
      </p:sp>
      <p:sp>
        <p:nvSpPr>
          <p:cNvPr id="16" name="TextBox 4">
            <a:extLst>
              <a:ext uri="{FF2B5EF4-FFF2-40B4-BE49-F238E27FC236}">
                <a16:creationId xmlns:a16="http://schemas.microsoft.com/office/drawing/2014/main" id="{DD976C35-CD94-5A3C-68B1-AE97EE612007}"/>
              </a:ext>
            </a:extLst>
          </p:cNvPr>
          <p:cNvSpPr txBox="1"/>
          <p:nvPr/>
        </p:nvSpPr>
        <p:spPr>
          <a:xfrm>
            <a:off x="381000" y="1208313"/>
            <a:ext cx="1117962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US">
              <a:latin typeface="Times New Roman"/>
              <a:cs typeface="Times New Roman"/>
            </a:endParaRPr>
          </a:p>
        </p:txBody>
      </p:sp>
      <p:sp>
        <p:nvSpPr>
          <p:cNvPr id="17" name="TextBox 6">
            <a:extLst>
              <a:ext uri="{FF2B5EF4-FFF2-40B4-BE49-F238E27FC236}">
                <a16:creationId xmlns:a16="http://schemas.microsoft.com/office/drawing/2014/main" id="{8C17CF7B-7643-542A-7282-EC48E6834D7F}"/>
              </a:ext>
            </a:extLst>
          </p:cNvPr>
          <p:cNvSpPr txBox="1"/>
          <p:nvPr/>
        </p:nvSpPr>
        <p:spPr>
          <a:xfrm>
            <a:off x="478971" y="1153886"/>
            <a:ext cx="11299371" cy="724454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buFont typeface="Arial"/>
              <a:buChar char="•"/>
            </a:pPr>
            <a:r>
              <a:rPr lang="en-US" dirty="0">
                <a:latin typeface="Calibri"/>
                <a:ea typeface="+mn-lt"/>
                <a:cs typeface="+mn-lt"/>
              </a:rPr>
              <a:t>Binary</a:t>
            </a:r>
            <a:r>
              <a:rPr lang="en-US" dirty="0">
                <a:ea typeface="+mn-lt"/>
                <a:cs typeface="+mn-lt"/>
              </a:rPr>
              <a:t> trees are widely used data structures where each node can have at most two children: left and right.</a:t>
            </a:r>
            <a:endParaRPr lang="en-US" dirty="0">
              <a:latin typeface="Times New Roman"/>
              <a:ea typeface="Calibri"/>
              <a:cs typeface="Calibri"/>
            </a:endParaRPr>
          </a:p>
          <a:p>
            <a:pPr algn="just">
              <a:buFont typeface="Arial"/>
              <a:buChar char="•"/>
            </a:pPr>
            <a:endParaRPr lang="en-US" dirty="0">
              <a:ea typeface="+mn-lt"/>
              <a:cs typeface="+mn-lt"/>
            </a:endParaRPr>
          </a:p>
          <a:p>
            <a:pPr algn="just">
              <a:buFont typeface="Arial"/>
              <a:buChar char="•"/>
            </a:pPr>
            <a:r>
              <a:rPr lang="en-US" dirty="0">
                <a:ea typeface="+mn-lt"/>
                <a:cs typeface="+mn-lt"/>
              </a:rPr>
              <a:t>They provide a clear way to represent hierarchical relationships and form the backbone of many advanced structures like heaps and expression trees.</a:t>
            </a:r>
            <a:endParaRPr lang="en-US" dirty="0"/>
          </a:p>
          <a:p>
            <a:pPr algn="just">
              <a:buFont typeface="Arial"/>
              <a:buChar char="•"/>
            </a:pPr>
            <a:endParaRPr lang="en-US" dirty="0">
              <a:ea typeface="+mn-lt"/>
              <a:cs typeface="+mn-lt"/>
            </a:endParaRPr>
          </a:p>
          <a:p>
            <a:pPr algn="just">
              <a:buFont typeface="Arial"/>
              <a:buChar char="•"/>
            </a:pPr>
            <a:r>
              <a:rPr lang="en-US" dirty="0">
                <a:ea typeface="+mn-lt"/>
                <a:cs typeface="+mn-lt"/>
              </a:rPr>
              <a:t>Balanced binary trees (like AVL or Red-Black trees) maintain height balance to ensure optimal performance in operations.</a:t>
            </a:r>
          </a:p>
          <a:p>
            <a:pPr algn="just">
              <a:buFont typeface="Arial"/>
              <a:buChar char="•"/>
            </a:pPr>
            <a:endParaRPr lang="en-US" dirty="0">
              <a:ea typeface="+mn-lt"/>
              <a:cs typeface="+mn-lt"/>
            </a:endParaRPr>
          </a:p>
          <a:p>
            <a:pPr algn="just">
              <a:buFont typeface="Arial"/>
              <a:buChar char="•"/>
            </a:pPr>
            <a:r>
              <a:rPr lang="en-US" dirty="0">
                <a:ea typeface="+mn-lt"/>
                <a:cs typeface="+mn-lt"/>
              </a:rPr>
              <a:t>Traversals are essential for accessing and processing all nodes in a specific order.</a:t>
            </a:r>
            <a:endParaRPr lang="en-US" dirty="0"/>
          </a:p>
          <a:p>
            <a:pPr algn="just">
              <a:buFont typeface="Arial"/>
              <a:buChar char="•"/>
            </a:pPr>
            <a:endParaRPr lang="en-US" dirty="0">
              <a:ea typeface="+mn-lt"/>
              <a:cs typeface="+mn-lt"/>
            </a:endParaRPr>
          </a:p>
          <a:p>
            <a:pPr algn="just">
              <a:buFont typeface="Arial"/>
              <a:buChar char="•"/>
            </a:pPr>
            <a:r>
              <a:rPr lang="en-US" dirty="0" err="1">
                <a:ea typeface="+mn-lt"/>
                <a:cs typeface="+mn-lt"/>
              </a:rPr>
              <a:t>Inorder</a:t>
            </a:r>
            <a:r>
              <a:rPr lang="en-US" dirty="0">
                <a:ea typeface="+mn-lt"/>
                <a:cs typeface="+mn-lt"/>
              </a:rPr>
              <a:t> traversal (Left, Root, Right) is ideal for retrieving elements in sorted order from a BST.</a:t>
            </a:r>
          </a:p>
          <a:p>
            <a:pPr algn="just">
              <a:buFont typeface="Arial"/>
              <a:buChar char="•"/>
            </a:pPr>
            <a:endParaRPr lang="en-US" dirty="0">
              <a:ea typeface="+mn-lt"/>
              <a:cs typeface="+mn-lt"/>
            </a:endParaRPr>
          </a:p>
          <a:p>
            <a:pPr algn="just">
              <a:buFont typeface="Arial"/>
              <a:buChar char="•"/>
            </a:pPr>
            <a:r>
              <a:rPr lang="en-US" dirty="0">
                <a:ea typeface="+mn-lt"/>
                <a:cs typeface="+mn-lt"/>
              </a:rPr>
              <a:t>Preorder traversal (Root, Left, Right) is commonly used for saving tree structure or generating prefix expressions.</a:t>
            </a:r>
          </a:p>
          <a:p>
            <a:pPr algn="just">
              <a:buFont typeface="Arial"/>
              <a:buChar char="•"/>
            </a:pPr>
            <a:endParaRPr lang="en-US" dirty="0">
              <a:ea typeface="+mn-lt"/>
              <a:cs typeface="+mn-lt"/>
            </a:endParaRPr>
          </a:p>
          <a:p>
            <a:pPr algn="just">
              <a:buFont typeface="Arial"/>
              <a:buChar char="•"/>
            </a:pPr>
            <a:r>
              <a:rPr lang="en-US" dirty="0" err="1">
                <a:ea typeface="+mn-lt"/>
                <a:cs typeface="+mn-lt"/>
              </a:rPr>
              <a:t>Postorder</a:t>
            </a:r>
            <a:r>
              <a:rPr lang="en-US" dirty="0">
                <a:ea typeface="+mn-lt"/>
                <a:cs typeface="+mn-lt"/>
              </a:rPr>
              <a:t> traversal (Left, Right, Root) is often used for deleting or freeing tree memory safely.</a:t>
            </a:r>
          </a:p>
          <a:p>
            <a:pPr algn="just">
              <a:buFont typeface="Arial"/>
              <a:buChar char="•"/>
            </a:pPr>
            <a:endParaRPr lang="en-US" dirty="0">
              <a:ea typeface="+mn-lt"/>
              <a:cs typeface="+mn-lt"/>
            </a:endParaRPr>
          </a:p>
          <a:p>
            <a:pPr algn="just">
              <a:buFont typeface="Arial"/>
              <a:buChar char="•"/>
            </a:pPr>
            <a:r>
              <a:rPr lang="en-US" dirty="0">
                <a:ea typeface="+mn-lt"/>
                <a:cs typeface="+mn-lt"/>
              </a:rPr>
              <a:t>Level order traversal uses a queue to access nodes level-by-level, useful for breadth-first algorithms.</a:t>
            </a:r>
          </a:p>
          <a:p>
            <a:pPr algn="just">
              <a:buFont typeface="Arial"/>
              <a:buChar char="•"/>
            </a:pPr>
            <a:endParaRPr lang="en-US" dirty="0">
              <a:ea typeface="+mn-lt"/>
              <a:cs typeface="+mn-lt"/>
            </a:endParaRPr>
          </a:p>
          <a:p>
            <a:pPr algn="just">
              <a:buFont typeface="Arial"/>
              <a:buChar char="•"/>
            </a:pPr>
            <a:r>
              <a:rPr lang="en-US" dirty="0">
                <a:ea typeface="+mn-lt"/>
                <a:cs typeface="+mn-lt"/>
              </a:rPr>
              <a:t>Proper handling of base cases in recursion and null pointer checks is vital to prevent runtime errors.</a:t>
            </a:r>
          </a:p>
          <a:p>
            <a:pPr algn="just"/>
            <a:endParaRPr lang="en-US" dirty="0">
              <a:ea typeface="+mn-lt"/>
              <a:cs typeface="+mn-lt"/>
            </a:endParaRPr>
          </a:p>
          <a:p>
            <a:pPr algn="just">
              <a:lnSpc>
                <a:spcPct val="150000"/>
              </a:lnSpc>
              <a:buFont typeface="Arial"/>
              <a:buChar char="•"/>
            </a:pPr>
            <a:endParaRPr lang="en-US" dirty="0">
              <a:latin typeface="Times New Roman"/>
              <a:ea typeface="Calibri"/>
              <a:cs typeface="Calibri"/>
            </a:endParaRPr>
          </a:p>
          <a:p>
            <a:pPr algn="just">
              <a:lnSpc>
                <a:spcPct val="150000"/>
              </a:lnSpc>
              <a:buFont typeface="Arial"/>
              <a:buChar char="•"/>
            </a:pPr>
            <a:endParaRPr lang="en-US" dirty="0">
              <a:latin typeface="Times New Roman"/>
              <a:cs typeface="Times New Roman"/>
            </a:endParaRPr>
          </a:p>
          <a:p>
            <a:pPr algn="just">
              <a:lnSpc>
                <a:spcPct val="150000"/>
              </a:lnSpc>
              <a:buFont typeface="Arial"/>
              <a:buChar char="•"/>
            </a:pPr>
            <a:endParaRPr lang="en-US">
              <a:latin typeface="Times New Roman"/>
              <a:cs typeface="Times New Roman"/>
            </a:endParaRPr>
          </a:p>
          <a:p>
            <a:pPr algn="just">
              <a:lnSpc>
                <a:spcPct val="150000"/>
              </a:lnSpc>
              <a:buFont typeface="Arial"/>
              <a:buChar char="•"/>
            </a:pPr>
            <a:endParaRPr lang="en-US">
              <a:latin typeface="Times New Roman"/>
              <a:cs typeface="Times New Roman"/>
            </a:endParaRPr>
          </a:p>
        </p:txBody>
      </p:sp>
    </p:spTree>
    <p:extLst>
      <p:ext uri="{BB962C8B-B14F-4D97-AF65-F5344CB8AC3E}">
        <p14:creationId xmlns:p14="http://schemas.microsoft.com/office/powerpoint/2010/main" val="2178191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8BDCFB0-12AE-EF3D-72D3-BC4C72C6527E}"/>
              </a:ext>
            </a:extLst>
          </p:cNvPr>
          <p:cNvGrpSpPr>
            <a:grpSpLocks noGrp="1" noUngrp="1" noRot="1" noMove="1" noResize="1"/>
          </p:cNvGrpSpPr>
          <p:nvPr/>
        </p:nvGrpSpPr>
        <p:grpSpPr>
          <a:xfrm>
            <a:off x="-8878" y="-35513"/>
            <a:ext cx="6296788" cy="6924583"/>
            <a:chOff x="-6659" y="0"/>
            <a:chExt cx="4722591" cy="5143500"/>
          </a:xfrm>
        </p:grpSpPr>
        <p:sp>
          <p:nvSpPr>
            <p:cNvPr id="10" name="Flowchart: Delay 9">
              <a:extLst>
                <a:ext uri="{FF2B5EF4-FFF2-40B4-BE49-F238E27FC236}">
                  <a16:creationId xmlns:a16="http://schemas.microsoft.com/office/drawing/2014/main" id="{CB184579-C921-36DB-E362-3CDBB5E3B106}"/>
                </a:ext>
              </a:extLst>
            </p:cNvPr>
            <p:cNvSpPr>
              <a:spLocks noGrp="1" noRot="1" noMove="1" noResize="1" noEditPoints="1" noAdjustHandles="1" noChangeArrowheads="1" noChangeShapeType="1"/>
            </p:cNvSpPr>
            <p:nvPr/>
          </p:nvSpPr>
          <p:spPr>
            <a:xfrm>
              <a:off x="-1" y="2"/>
              <a:ext cx="4715933" cy="5143498"/>
            </a:xfrm>
            <a:prstGeom prst="flowChartDelay">
              <a:avLst/>
            </a:prstGeom>
            <a:blipFill>
              <a:blip r:embed="rId2">
                <a:alphaModFix amt="78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8000" b="1"/>
            </a:p>
          </p:txBody>
        </p:sp>
        <p:sp>
          <p:nvSpPr>
            <p:cNvPr id="3" name="Flowchart: Delay 2">
              <a:extLst>
                <a:ext uri="{FF2B5EF4-FFF2-40B4-BE49-F238E27FC236}">
                  <a16:creationId xmlns:a16="http://schemas.microsoft.com/office/drawing/2014/main" id="{E15B3111-97BF-26D3-66CD-F377A236713E}"/>
                </a:ext>
              </a:extLst>
            </p:cNvPr>
            <p:cNvSpPr>
              <a:spLocks/>
            </p:cNvSpPr>
            <p:nvPr/>
          </p:nvSpPr>
          <p:spPr>
            <a:xfrm>
              <a:off x="-6659" y="0"/>
              <a:ext cx="4715933" cy="5143498"/>
            </a:xfrm>
            <a:prstGeom prst="flowChartDelay">
              <a:avLst/>
            </a:prstGeom>
            <a:gradFill>
              <a:gsLst>
                <a:gs pos="0">
                  <a:srgbClr val="A71F36"/>
                </a:gs>
                <a:gs pos="19000">
                  <a:srgbClr val="A71F36"/>
                </a:gs>
                <a:gs pos="100000">
                  <a:srgbClr val="EF4B4A">
                    <a:tint val="23500"/>
                    <a:satMod val="160000"/>
                    <a:alpha val="0"/>
                    <a:lumMod val="0"/>
                    <a:lumOff val="10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0" b="1">
                  <a:latin typeface="Brush Script MT" panose="03060802040406070304" pitchFamily="66" charset="0"/>
                </a:rPr>
                <a:t>Thank You</a:t>
              </a:r>
            </a:p>
          </p:txBody>
        </p:sp>
      </p:grpSp>
      <p:pic>
        <p:nvPicPr>
          <p:cNvPr id="20" name="Picture 19" descr="A black background with red and grey text&#10;&#10;Description automatically generated">
            <a:extLst>
              <a:ext uri="{FF2B5EF4-FFF2-40B4-BE49-F238E27FC236}">
                <a16:creationId xmlns:a16="http://schemas.microsoft.com/office/drawing/2014/main" id="{F4C51A72-E5CB-C0AE-B546-3773C9C4FA4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9131301" y="5756413"/>
            <a:ext cx="3060700" cy="1600200"/>
          </a:xfrm>
          <a:prstGeom prst="rect">
            <a:avLst/>
          </a:prstGeom>
        </p:spPr>
      </p:pic>
      <p:sp>
        <p:nvSpPr>
          <p:cNvPr id="26" name="Rectangle 25">
            <a:extLst>
              <a:ext uri="{FF2B5EF4-FFF2-40B4-BE49-F238E27FC236}">
                <a16:creationId xmlns:a16="http://schemas.microsoft.com/office/drawing/2014/main" id="{0392890B-2941-0D13-193E-38E49106EAAD}"/>
              </a:ext>
            </a:extLst>
          </p:cNvPr>
          <p:cNvSpPr/>
          <p:nvPr/>
        </p:nvSpPr>
        <p:spPr>
          <a:xfrm>
            <a:off x="7946083" y="2809411"/>
            <a:ext cx="4121936" cy="14069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2133">
              <a:solidFill>
                <a:srgbClr val="A71F36"/>
              </a:solidFill>
            </a:endParaRPr>
          </a:p>
        </p:txBody>
      </p:sp>
    </p:spTree>
    <p:extLst>
      <p:ext uri="{BB962C8B-B14F-4D97-AF65-F5344CB8AC3E}">
        <p14:creationId xmlns:p14="http://schemas.microsoft.com/office/powerpoint/2010/main" val="186527692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E61F7-3DA5-3798-49AD-0F805CC28AA0}"/>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BD99828F-75CE-1E28-2901-7EA3D78E9ABF}"/>
              </a:ext>
            </a:extLst>
          </p:cNvPr>
          <p:cNvSpPr txBox="1">
            <a:spLocks/>
          </p:cNvSpPr>
          <p:nvPr/>
        </p:nvSpPr>
        <p:spPr>
          <a:xfrm>
            <a:off x="9234361"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4">
                  <a:lumMod val="75000"/>
                </a:schemeClr>
              </a:solidFill>
            </a:endParaRPr>
          </a:p>
        </p:txBody>
      </p:sp>
      <p:sp>
        <p:nvSpPr>
          <p:cNvPr id="6" name="Text Placeholder 5">
            <a:extLst>
              <a:ext uri="{FF2B5EF4-FFF2-40B4-BE49-F238E27FC236}">
                <a16:creationId xmlns:a16="http://schemas.microsoft.com/office/drawing/2014/main" id="{25ACF81E-E558-5E41-78E2-04BD4B45D879}"/>
              </a:ext>
            </a:extLst>
          </p:cNvPr>
          <p:cNvSpPr txBox="1">
            <a:spLocks/>
          </p:cNvSpPr>
          <p:nvPr/>
        </p:nvSpPr>
        <p:spPr>
          <a:xfrm>
            <a:off x="9234361" y="3579261"/>
            <a:ext cx="2619849" cy="3061006"/>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600" b="1"/>
          </a:p>
        </p:txBody>
      </p:sp>
      <p:sp>
        <p:nvSpPr>
          <p:cNvPr id="9" name="Google Shape;197;p19">
            <a:extLst>
              <a:ext uri="{FF2B5EF4-FFF2-40B4-BE49-F238E27FC236}">
                <a16:creationId xmlns:a16="http://schemas.microsoft.com/office/drawing/2014/main" id="{D0348FCB-C7AD-DFEF-2DA5-8350292A766C}"/>
              </a:ext>
            </a:extLst>
          </p:cNvPr>
          <p:cNvSpPr txBox="1">
            <a:spLocks noGrp="1"/>
          </p:cNvSpPr>
          <p:nvPr/>
        </p:nvSpPr>
        <p:spPr>
          <a:xfrm>
            <a:off x="0" y="143081"/>
            <a:ext cx="9050910" cy="4815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A71F38"/>
                </a:solidFill>
                <a:latin typeface="Times New Roman"/>
                <a:cs typeface="Times New Roman"/>
              </a:rPr>
              <a:t>Topics Covered Today</a:t>
            </a:r>
          </a:p>
        </p:txBody>
      </p:sp>
      <p:sp>
        <p:nvSpPr>
          <p:cNvPr id="10" name="Title 3">
            <a:extLst>
              <a:ext uri="{FF2B5EF4-FFF2-40B4-BE49-F238E27FC236}">
                <a16:creationId xmlns:a16="http://schemas.microsoft.com/office/drawing/2014/main" id="{8FB0ED09-5CBC-6829-A5B0-1ECF0B811D61}"/>
              </a:ext>
            </a:extLst>
          </p:cNvPr>
          <p:cNvSpPr txBox="1">
            <a:spLocks/>
          </p:cNvSpPr>
          <p:nvPr/>
        </p:nvSpPr>
        <p:spPr>
          <a:xfrm>
            <a:off x="233805"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2">
                  <a:lumMod val="75000"/>
                </a:schemeClr>
              </a:solidFill>
            </a:endParaRPr>
          </a:p>
        </p:txBody>
      </p:sp>
      <p:sp>
        <p:nvSpPr>
          <p:cNvPr id="11" name="Text Placeholder 5">
            <a:extLst>
              <a:ext uri="{FF2B5EF4-FFF2-40B4-BE49-F238E27FC236}">
                <a16:creationId xmlns:a16="http://schemas.microsoft.com/office/drawing/2014/main" id="{C2CD29DF-C0DA-9806-28B4-313A51FA8A06}"/>
              </a:ext>
            </a:extLst>
          </p:cNvPr>
          <p:cNvSpPr txBox="1">
            <a:spLocks/>
          </p:cNvSpPr>
          <p:nvPr/>
        </p:nvSpPr>
        <p:spPr>
          <a:xfrm>
            <a:off x="233805" y="3604857"/>
            <a:ext cx="2619849" cy="3034647"/>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200"/>
          </a:p>
        </p:txBody>
      </p:sp>
      <p:sp>
        <p:nvSpPr>
          <p:cNvPr id="12" name="TextBox 1">
            <a:extLst>
              <a:ext uri="{FF2B5EF4-FFF2-40B4-BE49-F238E27FC236}">
                <a16:creationId xmlns:a16="http://schemas.microsoft.com/office/drawing/2014/main" id="{D5ECD3D9-F101-384A-9604-FC30E5A3C5D6}"/>
              </a:ext>
            </a:extLst>
          </p:cNvPr>
          <p:cNvSpPr txBox="1"/>
          <p:nvPr/>
        </p:nvSpPr>
        <p:spPr>
          <a:xfrm>
            <a:off x="1386348" y="1425677"/>
            <a:ext cx="505378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a:p>
          <a:p>
            <a:endParaRPr lang="en-US"/>
          </a:p>
        </p:txBody>
      </p:sp>
      <p:sp>
        <p:nvSpPr>
          <p:cNvPr id="13" name="TextBox 2">
            <a:extLst>
              <a:ext uri="{FF2B5EF4-FFF2-40B4-BE49-F238E27FC236}">
                <a16:creationId xmlns:a16="http://schemas.microsoft.com/office/drawing/2014/main" id="{2E1F1CE0-3BAC-D0F8-EAEE-51C990EF53E1}"/>
              </a:ext>
            </a:extLst>
          </p:cNvPr>
          <p:cNvSpPr txBox="1"/>
          <p:nvPr/>
        </p:nvSpPr>
        <p:spPr>
          <a:xfrm>
            <a:off x="337790" y="1061884"/>
            <a:ext cx="11137392" cy="3893374"/>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buFont typeface="Arial"/>
              <a:buChar char="•"/>
            </a:pPr>
            <a:r>
              <a:rPr lang="en-US" dirty="0">
                <a:latin typeface="Times New Roman"/>
                <a:ea typeface="+mn-lt"/>
                <a:cs typeface="+mn-lt"/>
              </a:rPr>
              <a:t> Binary trees</a:t>
            </a:r>
          </a:p>
          <a:p>
            <a:pPr>
              <a:lnSpc>
                <a:spcPct val="150000"/>
              </a:lnSpc>
              <a:buFont typeface="Arial"/>
              <a:buChar char="•"/>
            </a:pPr>
            <a:r>
              <a:rPr lang="en-US" dirty="0">
                <a:latin typeface="Times New Roman"/>
                <a:ea typeface="+mn-lt"/>
                <a:cs typeface="+mn-lt"/>
              </a:rPr>
              <a:t> Tree traversals</a:t>
            </a:r>
            <a:endParaRPr lang="en-US" dirty="0">
              <a:latin typeface="Times New Roman"/>
              <a:ea typeface="Calibri"/>
              <a:cs typeface="Calibri"/>
            </a:endParaRPr>
          </a:p>
          <a:p>
            <a:pPr marL="285750" indent="-285750">
              <a:lnSpc>
                <a:spcPct val="150000"/>
              </a:lnSpc>
              <a:buFont typeface="Arial"/>
              <a:buChar char="•"/>
            </a:pPr>
            <a:endParaRPr lang="en-US" dirty="0">
              <a:latin typeface="Times New Roman"/>
              <a:cs typeface="Times New Roman"/>
            </a:endParaRPr>
          </a:p>
          <a:p>
            <a:pPr algn="just">
              <a:lnSpc>
                <a:spcPct val="150000"/>
              </a:lnSpc>
            </a:pPr>
            <a:endParaRPr lang="en-US"/>
          </a:p>
          <a:p>
            <a:pPr marL="285750" indent="-285750" algn="just">
              <a:lnSpc>
                <a:spcPct val="150000"/>
              </a:lnSpc>
              <a:buFont typeface="Arial"/>
              <a:buChar char="•"/>
            </a:pPr>
            <a:endParaRPr lang="en-US" dirty="0">
              <a:latin typeface="Times New Roman"/>
              <a:cs typeface="Times New Roman"/>
            </a:endParaRPr>
          </a:p>
          <a:p>
            <a:endParaRPr lang="en-US" b="1">
              <a:latin typeface="Times New Roman"/>
              <a:cs typeface="Times New Roman"/>
            </a:endParaRPr>
          </a:p>
          <a:p>
            <a:pPr>
              <a:buFont typeface="Arial"/>
              <a:buChar char="•"/>
            </a:pPr>
            <a:endParaRPr lang="en-US">
              <a:latin typeface="Times New Roman"/>
              <a:ea typeface="+mn-lt"/>
              <a:cs typeface="Times New Roman"/>
            </a:endParaRPr>
          </a:p>
          <a:p>
            <a:pPr marL="342900" indent="-342900">
              <a:buFont typeface="Arial"/>
              <a:buChar char="•"/>
            </a:pPr>
            <a:endParaRPr lang="en-US" sz="2000" u="sng">
              <a:latin typeface="Times New Roman"/>
              <a:cs typeface="Times New Roman"/>
            </a:endParaRPr>
          </a:p>
          <a:p>
            <a:r>
              <a:rPr lang="en-US" sz="2000" dirty="0">
                <a:latin typeface="Times New Roman"/>
                <a:cs typeface="Times New Roman"/>
              </a:rPr>
              <a:t>    </a:t>
            </a:r>
            <a:endParaRPr lang="en-US" sz="2000" dirty="0">
              <a:latin typeface="Times New Roman"/>
            </a:endParaRPr>
          </a:p>
          <a:p>
            <a:pPr>
              <a:buNone/>
            </a:pPr>
            <a:r>
              <a:rPr lang="en-US" dirty="0">
                <a:effectLst/>
                <a:latin typeface="-apple-system"/>
              </a:rPr>
              <a:t> </a:t>
            </a:r>
            <a:br>
              <a:rPr lang="en-US" dirty="0"/>
            </a:br>
            <a:r>
              <a:rPr lang="en-US" dirty="0"/>
              <a:t> </a:t>
            </a:r>
          </a:p>
        </p:txBody>
      </p:sp>
    </p:spTree>
    <p:extLst>
      <p:ext uri="{BB962C8B-B14F-4D97-AF65-F5344CB8AC3E}">
        <p14:creationId xmlns:p14="http://schemas.microsoft.com/office/powerpoint/2010/main" val="4196437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5ED14-7562-02E9-1124-1D3FC550B1F9}"/>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DEE32C0D-3E6E-D830-56BE-6B0D51470AC1}"/>
              </a:ext>
            </a:extLst>
          </p:cNvPr>
          <p:cNvSpPr txBox="1">
            <a:spLocks/>
          </p:cNvSpPr>
          <p:nvPr/>
        </p:nvSpPr>
        <p:spPr>
          <a:xfrm>
            <a:off x="9234361"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4">
                  <a:lumMod val="75000"/>
                </a:schemeClr>
              </a:solidFill>
            </a:endParaRPr>
          </a:p>
        </p:txBody>
      </p:sp>
      <p:sp>
        <p:nvSpPr>
          <p:cNvPr id="6" name="Text Placeholder 5">
            <a:extLst>
              <a:ext uri="{FF2B5EF4-FFF2-40B4-BE49-F238E27FC236}">
                <a16:creationId xmlns:a16="http://schemas.microsoft.com/office/drawing/2014/main" id="{678DB836-5CE6-C14B-B24E-FDAEE3A5FD90}"/>
              </a:ext>
            </a:extLst>
          </p:cNvPr>
          <p:cNvSpPr txBox="1">
            <a:spLocks/>
          </p:cNvSpPr>
          <p:nvPr/>
        </p:nvSpPr>
        <p:spPr>
          <a:xfrm>
            <a:off x="9234361" y="3579261"/>
            <a:ext cx="2619849" cy="3061006"/>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600" b="1"/>
          </a:p>
        </p:txBody>
      </p:sp>
      <p:sp>
        <p:nvSpPr>
          <p:cNvPr id="2" name="Google Shape;197;p19">
            <a:extLst>
              <a:ext uri="{FF2B5EF4-FFF2-40B4-BE49-F238E27FC236}">
                <a16:creationId xmlns:a16="http://schemas.microsoft.com/office/drawing/2014/main" id="{20D4B063-E8DE-1861-9B5D-3B336DF829F8}"/>
              </a:ext>
            </a:extLst>
          </p:cNvPr>
          <p:cNvSpPr txBox="1">
            <a:spLocks noGrp="1"/>
          </p:cNvSpPr>
          <p:nvPr/>
        </p:nvSpPr>
        <p:spPr>
          <a:xfrm>
            <a:off x="0" y="125763"/>
            <a:ext cx="6193410" cy="498818"/>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A71F38"/>
                </a:solidFill>
                <a:latin typeface="Times New Roman"/>
                <a:cs typeface="Times New Roman"/>
              </a:rPr>
              <a:t>Key Learnings/Concepts Understood </a:t>
            </a:r>
            <a:endParaRPr lang="en-US" sz="2000" dirty="0">
              <a:latin typeface="Times New Roman"/>
              <a:cs typeface="Times New Roman"/>
            </a:endParaRPr>
          </a:p>
        </p:txBody>
      </p:sp>
      <p:sp>
        <p:nvSpPr>
          <p:cNvPr id="3" name="Title 3">
            <a:extLst>
              <a:ext uri="{FF2B5EF4-FFF2-40B4-BE49-F238E27FC236}">
                <a16:creationId xmlns:a16="http://schemas.microsoft.com/office/drawing/2014/main" id="{0741E5FD-C85D-0F87-2807-F7508A4B9DC7}"/>
              </a:ext>
            </a:extLst>
          </p:cNvPr>
          <p:cNvSpPr txBox="1">
            <a:spLocks/>
          </p:cNvSpPr>
          <p:nvPr/>
        </p:nvSpPr>
        <p:spPr>
          <a:xfrm>
            <a:off x="233805"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2">
                  <a:lumMod val="75000"/>
                </a:schemeClr>
              </a:solidFill>
            </a:endParaRPr>
          </a:p>
        </p:txBody>
      </p:sp>
      <p:sp>
        <p:nvSpPr>
          <p:cNvPr id="4" name="Text Placeholder 5">
            <a:extLst>
              <a:ext uri="{FF2B5EF4-FFF2-40B4-BE49-F238E27FC236}">
                <a16:creationId xmlns:a16="http://schemas.microsoft.com/office/drawing/2014/main" id="{02F9B1F6-4DDE-DA18-443F-1D03E1451DD2}"/>
              </a:ext>
            </a:extLst>
          </p:cNvPr>
          <p:cNvSpPr txBox="1">
            <a:spLocks/>
          </p:cNvSpPr>
          <p:nvPr/>
        </p:nvSpPr>
        <p:spPr>
          <a:xfrm>
            <a:off x="233805" y="3604857"/>
            <a:ext cx="2619849" cy="3034647"/>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200"/>
          </a:p>
        </p:txBody>
      </p:sp>
      <p:sp>
        <p:nvSpPr>
          <p:cNvPr id="7" name="TextBox 1">
            <a:extLst>
              <a:ext uri="{FF2B5EF4-FFF2-40B4-BE49-F238E27FC236}">
                <a16:creationId xmlns:a16="http://schemas.microsoft.com/office/drawing/2014/main" id="{91BABF16-70D6-A511-8AA6-276D38937E3A}"/>
              </a:ext>
            </a:extLst>
          </p:cNvPr>
          <p:cNvSpPr txBox="1"/>
          <p:nvPr/>
        </p:nvSpPr>
        <p:spPr>
          <a:xfrm>
            <a:off x="1386348" y="1425677"/>
            <a:ext cx="505378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a:p>
          <a:p>
            <a:endParaRPr lang="en-US"/>
          </a:p>
        </p:txBody>
      </p:sp>
      <p:sp>
        <p:nvSpPr>
          <p:cNvPr id="8" name="TextBox 2">
            <a:extLst>
              <a:ext uri="{FF2B5EF4-FFF2-40B4-BE49-F238E27FC236}">
                <a16:creationId xmlns:a16="http://schemas.microsoft.com/office/drawing/2014/main" id="{457B83F3-3888-0657-19C3-E415B960C6E9}"/>
              </a:ext>
            </a:extLst>
          </p:cNvPr>
          <p:cNvSpPr txBox="1"/>
          <p:nvPr/>
        </p:nvSpPr>
        <p:spPr>
          <a:xfrm>
            <a:off x="337790" y="1061884"/>
            <a:ext cx="11137392" cy="720197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buFont typeface="Arial"/>
              <a:buChar char="•"/>
            </a:pPr>
            <a:r>
              <a:rPr lang="en-US">
                <a:latin typeface="Times New Roman"/>
                <a:ea typeface="+mn-lt"/>
                <a:cs typeface="+mn-lt"/>
              </a:rPr>
              <a:t> A binary tree is a hierarchical structure where each node has up to two children (left and right).</a:t>
            </a:r>
            <a:endParaRPr lang="en-US" dirty="0">
              <a:latin typeface="Times New Roman"/>
              <a:ea typeface="+mn-lt"/>
              <a:cs typeface="+mn-lt"/>
            </a:endParaRPr>
          </a:p>
          <a:p>
            <a:pPr algn="just">
              <a:lnSpc>
                <a:spcPct val="150000"/>
              </a:lnSpc>
              <a:buFont typeface="Arial"/>
              <a:buChar char="•"/>
            </a:pPr>
            <a:r>
              <a:rPr lang="en-US">
                <a:latin typeface="Times New Roman"/>
                <a:ea typeface="+mn-lt"/>
                <a:cs typeface="+mn-lt"/>
              </a:rPr>
              <a:t> Each node contains data and pointers to its left and right child nodes.</a:t>
            </a:r>
            <a:endParaRPr lang="en-US">
              <a:latin typeface="Times New Roman"/>
              <a:cs typeface="Times New Roman"/>
            </a:endParaRPr>
          </a:p>
          <a:p>
            <a:pPr algn="just">
              <a:lnSpc>
                <a:spcPct val="150000"/>
              </a:lnSpc>
              <a:buFont typeface="Arial"/>
              <a:buChar char="•"/>
            </a:pPr>
            <a:r>
              <a:rPr lang="en-US">
                <a:latin typeface="Times New Roman"/>
                <a:ea typeface="+mn-lt"/>
                <a:cs typeface="+mn-lt"/>
              </a:rPr>
              <a:t> Types include full, perfect, complete, skewed, and balanced binary trees.</a:t>
            </a:r>
            <a:endParaRPr lang="en-US">
              <a:latin typeface="Times New Roman"/>
              <a:cs typeface="Times New Roman"/>
            </a:endParaRPr>
          </a:p>
          <a:p>
            <a:pPr algn="just">
              <a:lnSpc>
                <a:spcPct val="150000"/>
              </a:lnSpc>
              <a:buFont typeface="Arial"/>
              <a:buChar char="•"/>
            </a:pPr>
            <a:r>
              <a:rPr lang="en-US">
                <a:latin typeface="Times New Roman"/>
                <a:ea typeface="+mn-lt"/>
                <a:cs typeface="+mn-lt"/>
              </a:rPr>
              <a:t> A Binary Search Tree (BST) maintains the property: left child &lt; parent &lt; right child.</a:t>
            </a:r>
            <a:endParaRPr lang="en-US">
              <a:latin typeface="Times New Roman"/>
              <a:cs typeface="Times New Roman"/>
            </a:endParaRPr>
          </a:p>
          <a:p>
            <a:pPr algn="just">
              <a:lnSpc>
                <a:spcPct val="150000"/>
              </a:lnSpc>
              <a:buFont typeface="Arial"/>
              <a:buChar char="•"/>
            </a:pPr>
            <a:r>
              <a:rPr lang="en-US" dirty="0">
                <a:latin typeface="Times New Roman"/>
                <a:ea typeface="+mn-lt"/>
                <a:cs typeface="+mn-lt"/>
              </a:rPr>
              <a:t> </a:t>
            </a:r>
            <a:r>
              <a:rPr lang="en-US" err="1">
                <a:latin typeface="Times New Roman"/>
                <a:ea typeface="+mn-lt"/>
                <a:cs typeface="+mn-lt"/>
              </a:rPr>
              <a:t>Inorder</a:t>
            </a:r>
            <a:r>
              <a:rPr lang="en-US">
                <a:latin typeface="Times New Roman"/>
                <a:ea typeface="+mn-lt"/>
                <a:cs typeface="+mn-lt"/>
              </a:rPr>
              <a:t> traversal visits nodes in left-root-right order and gives sorted output in BST.</a:t>
            </a:r>
            <a:endParaRPr lang="en-US">
              <a:latin typeface="Times New Roman"/>
              <a:cs typeface="Times New Roman"/>
            </a:endParaRPr>
          </a:p>
          <a:p>
            <a:pPr algn="just">
              <a:lnSpc>
                <a:spcPct val="150000"/>
              </a:lnSpc>
              <a:buFont typeface="Arial"/>
              <a:buChar char="•"/>
            </a:pPr>
            <a:r>
              <a:rPr lang="en-US">
                <a:latin typeface="Times New Roman"/>
                <a:ea typeface="+mn-lt"/>
                <a:cs typeface="+mn-lt"/>
              </a:rPr>
              <a:t> Preorder traversal visits nodes in root-left-right order, useful for copying trees.</a:t>
            </a:r>
            <a:endParaRPr lang="en-US">
              <a:latin typeface="Times New Roman"/>
              <a:cs typeface="Times New Roman"/>
            </a:endParaRPr>
          </a:p>
          <a:p>
            <a:pPr algn="just">
              <a:lnSpc>
                <a:spcPct val="150000"/>
              </a:lnSpc>
              <a:buFont typeface="Arial"/>
              <a:buChar char="•"/>
            </a:pPr>
            <a:r>
              <a:rPr lang="en-US" dirty="0">
                <a:latin typeface="Times New Roman"/>
                <a:ea typeface="+mn-lt"/>
                <a:cs typeface="+mn-lt"/>
              </a:rPr>
              <a:t> </a:t>
            </a:r>
            <a:r>
              <a:rPr lang="en-US" err="1">
                <a:latin typeface="Times New Roman"/>
                <a:ea typeface="+mn-lt"/>
                <a:cs typeface="+mn-lt"/>
              </a:rPr>
              <a:t>Postorder</a:t>
            </a:r>
            <a:r>
              <a:rPr lang="en-US">
                <a:latin typeface="Times New Roman"/>
                <a:ea typeface="+mn-lt"/>
                <a:cs typeface="+mn-lt"/>
              </a:rPr>
              <a:t> traversal visits nodes in left-right-root order, used for deleting trees.</a:t>
            </a:r>
            <a:endParaRPr lang="en-US">
              <a:latin typeface="Times New Roman"/>
              <a:cs typeface="Times New Roman"/>
            </a:endParaRPr>
          </a:p>
          <a:p>
            <a:pPr algn="just">
              <a:lnSpc>
                <a:spcPct val="150000"/>
              </a:lnSpc>
              <a:buFont typeface="Arial"/>
              <a:buChar char="•"/>
            </a:pPr>
            <a:r>
              <a:rPr lang="en-US" dirty="0">
                <a:latin typeface="Times New Roman"/>
                <a:ea typeface="+mn-lt"/>
                <a:cs typeface="+mn-lt"/>
              </a:rPr>
              <a:t> Level order traversal visits nodes level-by-level using a queue (BFS).</a:t>
            </a:r>
            <a:endParaRPr lang="en-US" dirty="0">
              <a:latin typeface="Times New Roman"/>
              <a:cs typeface="Times New Roman"/>
            </a:endParaRPr>
          </a:p>
          <a:p>
            <a:pPr algn="just">
              <a:lnSpc>
                <a:spcPct val="150000"/>
              </a:lnSpc>
              <a:buFont typeface="Arial"/>
              <a:buChar char="•"/>
            </a:pPr>
            <a:endParaRPr lang="en-US" dirty="0">
              <a:latin typeface="Times New Roman"/>
              <a:ea typeface="Calibri"/>
              <a:cs typeface="Calibri"/>
            </a:endParaRPr>
          </a:p>
          <a:p>
            <a:pPr algn="just">
              <a:lnSpc>
                <a:spcPct val="150000"/>
              </a:lnSpc>
              <a:buFont typeface="Arial"/>
              <a:buChar char="•"/>
            </a:pPr>
            <a:endParaRPr lang="en-US" dirty="0">
              <a:latin typeface="Times New Roman"/>
              <a:ea typeface="Calibri"/>
              <a:cs typeface="Calibri"/>
            </a:endParaRPr>
          </a:p>
          <a:p>
            <a:pPr algn="just"/>
            <a:endParaRPr lang="en-US" dirty="0"/>
          </a:p>
          <a:p>
            <a:pPr algn="just">
              <a:lnSpc>
                <a:spcPct val="150000"/>
              </a:lnSpc>
              <a:buFont typeface="Arial"/>
              <a:buChar char="•"/>
            </a:pPr>
            <a:endParaRPr lang="en-US" dirty="0">
              <a:latin typeface="Times New Roman"/>
              <a:cs typeface="Times New Roman"/>
            </a:endParaRPr>
          </a:p>
          <a:p>
            <a:pPr algn="just">
              <a:lnSpc>
                <a:spcPct val="150000"/>
              </a:lnSpc>
              <a:buFont typeface="Arial"/>
              <a:buChar char="•"/>
            </a:pPr>
            <a:endParaRPr lang="en-US" dirty="0">
              <a:latin typeface="Times New Roman"/>
              <a:cs typeface="Times New Roman"/>
            </a:endParaRPr>
          </a:p>
          <a:p>
            <a:pPr marL="285750" indent="-285750" algn="just">
              <a:lnSpc>
                <a:spcPct val="150000"/>
              </a:lnSpc>
              <a:buFont typeface="Arial"/>
              <a:buChar char="•"/>
            </a:pPr>
            <a:endParaRPr lang="en-US">
              <a:latin typeface="Times New Roman"/>
              <a:cs typeface="Times New Roman"/>
            </a:endParaRPr>
          </a:p>
          <a:p>
            <a:pPr algn="just">
              <a:lnSpc>
                <a:spcPct val="150000"/>
              </a:lnSpc>
            </a:pPr>
            <a:endParaRPr lang="en-US" sz="200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a:buChar char="•"/>
            </a:pPr>
            <a:endParaRPr lang="en-US">
              <a:latin typeface="Times New Roman"/>
              <a:cs typeface="Times New Roman"/>
            </a:endParaRPr>
          </a:p>
          <a:p>
            <a:pPr algn="just"/>
            <a:br>
              <a:rPr lang="en-US" dirty="0"/>
            </a:br>
            <a:r>
              <a:rPr lang="en-US" dirty="0"/>
              <a:t> </a:t>
            </a:r>
          </a:p>
        </p:txBody>
      </p:sp>
    </p:spTree>
    <p:extLst>
      <p:ext uri="{BB962C8B-B14F-4D97-AF65-F5344CB8AC3E}">
        <p14:creationId xmlns:p14="http://schemas.microsoft.com/office/powerpoint/2010/main" val="158003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1E14D-98CB-43FC-69C8-7D9CB5284D68}"/>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A0046B70-6E52-1383-6303-178E19E43A12}"/>
              </a:ext>
            </a:extLst>
          </p:cNvPr>
          <p:cNvSpPr txBox="1">
            <a:spLocks/>
          </p:cNvSpPr>
          <p:nvPr/>
        </p:nvSpPr>
        <p:spPr>
          <a:xfrm>
            <a:off x="9234361"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4">
                  <a:lumMod val="75000"/>
                </a:schemeClr>
              </a:solidFill>
            </a:endParaRPr>
          </a:p>
        </p:txBody>
      </p:sp>
      <p:sp>
        <p:nvSpPr>
          <p:cNvPr id="6" name="Text Placeholder 5">
            <a:extLst>
              <a:ext uri="{FF2B5EF4-FFF2-40B4-BE49-F238E27FC236}">
                <a16:creationId xmlns:a16="http://schemas.microsoft.com/office/drawing/2014/main" id="{A7E5FFE4-A5CB-A369-2B14-3D4BB0B3A8D5}"/>
              </a:ext>
            </a:extLst>
          </p:cNvPr>
          <p:cNvSpPr txBox="1">
            <a:spLocks/>
          </p:cNvSpPr>
          <p:nvPr/>
        </p:nvSpPr>
        <p:spPr>
          <a:xfrm>
            <a:off x="9234361" y="3579261"/>
            <a:ext cx="2619849" cy="3061006"/>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600" b="1"/>
          </a:p>
        </p:txBody>
      </p:sp>
      <p:sp>
        <p:nvSpPr>
          <p:cNvPr id="2" name="TextBox 3">
            <a:extLst>
              <a:ext uri="{FF2B5EF4-FFF2-40B4-BE49-F238E27FC236}">
                <a16:creationId xmlns:a16="http://schemas.microsoft.com/office/drawing/2014/main" id="{AE616263-2A56-69D0-F893-744BE71F32B9}"/>
              </a:ext>
            </a:extLst>
          </p:cNvPr>
          <p:cNvSpPr txBox="1"/>
          <p:nvPr/>
        </p:nvSpPr>
        <p:spPr>
          <a:xfrm>
            <a:off x="425215" y="1046104"/>
            <a:ext cx="11341570" cy="92640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992E3A"/>
                </a:solidFill>
                <a:latin typeface="Times New Roman"/>
                <a:cs typeface="Times New Roman"/>
              </a:rPr>
              <a:t>1.Binary trees</a:t>
            </a:r>
            <a:endParaRPr lang="en-US" sz="2000" b="1" dirty="0">
              <a:solidFill>
                <a:srgbClr val="992E3A"/>
              </a:solidFill>
            </a:endParaRPr>
          </a:p>
          <a:p>
            <a:r>
              <a:rPr lang="en-US" sz="2000" b="1" dirty="0">
                <a:solidFill>
                  <a:srgbClr val="992E3A"/>
                </a:solidFill>
                <a:latin typeface="Times New Roman"/>
                <a:cs typeface="Times New Roman"/>
              </a:rPr>
              <a:t>Full Binary Tree</a:t>
            </a:r>
          </a:p>
          <a:p>
            <a:r>
              <a:rPr lang="en-US" sz="2000" b="1" dirty="0">
                <a:solidFill>
                  <a:srgbClr val="992E3A"/>
                </a:solidFill>
                <a:latin typeface="Times New Roman"/>
                <a:cs typeface="Times New Roman"/>
              </a:rPr>
              <a:t>Definition:</a:t>
            </a:r>
            <a:endParaRPr lang="en-US" sz="2000" b="1">
              <a:solidFill>
                <a:srgbClr val="992E3A"/>
              </a:solidFill>
              <a:latin typeface="Times New Roman"/>
              <a:cs typeface="Times New Roman"/>
            </a:endParaRPr>
          </a:p>
          <a:p>
            <a:r>
              <a:rPr lang="en-US" dirty="0">
                <a:latin typeface="Times New Roman"/>
                <a:ea typeface="+mn-lt"/>
                <a:cs typeface="+mn-lt"/>
              </a:rPr>
              <a:t>A binary tree is a hierarchical structure where each node has up to two children (left and right).</a:t>
            </a:r>
          </a:p>
          <a:p>
            <a:endParaRPr lang="en-US" dirty="0">
              <a:latin typeface="Times New Roman"/>
              <a:ea typeface="+mn-lt"/>
              <a:cs typeface="+mn-lt"/>
            </a:endParaRPr>
          </a:p>
          <a:p>
            <a:pPr marL="285750" indent="-285750">
              <a:buFont typeface="Arial"/>
              <a:buChar char="•"/>
            </a:pPr>
            <a:r>
              <a:rPr lang="en-US" sz="2000" b="1" dirty="0">
                <a:solidFill>
                  <a:srgbClr val="992E3A"/>
                </a:solidFill>
                <a:latin typeface="Times New Roman"/>
                <a:cs typeface="Times New Roman"/>
              </a:rPr>
              <a:t>Node Structure:</a:t>
            </a:r>
            <a:r>
              <a:rPr lang="en-US" dirty="0">
                <a:ea typeface="+mn-lt"/>
                <a:cs typeface="+mn-lt"/>
              </a:rPr>
              <a:t> Each node contains data and pointers to its left and right child nodes.</a:t>
            </a:r>
            <a:endParaRPr lang="en-US" dirty="0"/>
          </a:p>
          <a:p>
            <a:pPr marL="285750" indent="-285750">
              <a:buFont typeface="Arial"/>
              <a:buChar char="•"/>
            </a:pPr>
            <a:r>
              <a:rPr lang="en-US" sz="2000" b="1" dirty="0">
                <a:solidFill>
                  <a:srgbClr val="992E3A"/>
                </a:solidFill>
                <a:latin typeface="Times New Roman"/>
                <a:cs typeface="Times New Roman"/>
              </a:rPr>
              <a:t>Types:</a:t>
            </a:r>
          </a:p>
          <a:p>
            <a:pPr marL="742950" lvl="1" indent="-285750">
              <a:buFont typeface="Arial"/>
              <a:buChar char="•"/>
            </a:pPr>
            <a:r>
              <a:rPr lang="en-US" sz="2000" b="1" dirty="0">
                <a:solidFill>
                  <a:srgbClr val="992E3A"/>
                </a:solidFill>
                <a:latin typeface="Times New Roman"/>
                <a:cs typeface="Times New Roman"/>
              </a:rPr>
              <a:t>Full Binary Tree: </a:t>
            </a:r>
            <a:r>
              <a:rPr lang="en-US" dirty="0">
                <a:ea typeface="+mn-lt"/>
                <a:cs typeface="+mn-lt"/>
              </a:rPr>
              <a:t>Every node has either 0 or 2 children.</a:t>
            </a:r>
            <a:endParaRPr lang="en-US" dirty="0"/>
          </a:p>
          <a:p>
            <a:pPr marL="742950" lvl="1" indent="-285750">
              <a:buFont typeface="Arial"/>
              <a:buChar char="•"/>
            </a:pPr>
            <a:endParaRPr lang="en-US" dirty="0">
              <a:solidFill>
                <a:srgbClr val="000000"/>
              </a:solidFill>
              <a:latin typeface="Calibri"/>
              <a:ea typeface="Calibri"/>
              <a:cs typeface="Calibri"/>
            </a:endParaRPr>
          </a:p>
          <a:p>
            <a:pPr marL="742950" lvl="1" indent="-285750">
              <a:buFont typeface="Arial"/>
              <a:buChar char="•"/>
            </a:pPr>
            <a:r>
              <a:rPr lang="en-US" sz="2000" b="1" dirty="0">
                <a:solidFill>
                  <a:srgbClr val="992E3A"/>
                </a:solidFill>
                <a:latin typeface="Times New Roman"/>
                <a:cs typeface="Times New Roman"/>
              </a:rPr>
              <a:t>Perfect Binary Tree:</a:t>
            </a:r>
            <a:r>
              <a:rPr lang="en-US" dirty="0">
                <a:ea typeface="+mn-lt"/>
                <a:cs typeface="+mn-lt"/>
              </a:rPr>
              <a:t> All internal nodes have two children, and all leaf nodes are at the same level.</a:t>
            </a:r>
            <a:endParaRPr lang="en-US">
              <a:ea typeface="Calibri"/>
              <a:cs typeface="Calibri"/>
            </a:endParaRPr>
          </a:p>
          <a:p>
            <a:pPr marL="742950" lvl="1" indent="-285750">
              <a:buFont typeface="Arial"/>
              <a:buChar char="•"/>
            </a:pPr>
            <a:endParaRPr lang="en-US" dirty="0">
              <a:solidFill>
                <a:srgbClr val="000000"/>
              </a:solidFill>
              <a:latin typeface="Calibri"/>
              <a:ea typeface="Calibri"/>
              <a:cs typeface="Calibri"/>
            </a:endParaRPr>
          </a:p>
          <a:p>
            <a:pPr marL="742950" lvl="1" indent="-285750">
              <a:buFont typeface="Arial"/>
              <a:buChar char="•"/>
            </a:pPr>
            <a:r>
              <a:rPr lang="en-US" sz="2000" b="1" dirty="0">
                <a:solidFill>
                  <a:srgbClr val="992E3A"/>
                </a:solidFill>
                <a:latin typeface="Times New Roman"/>
                <a:cs typeface="Times New Roman"/>
              </a:rPr>
              <a:t>Complete Binary Tree:</a:t>
            </a:r>
            <a:r>
              <a:rPr lang="en-US" dirty="0">
                <a:ea typeface="+mn-lt"/>
                <a:cs typeface="+mn-lt"/>
              </a:rPr>
              <a:t> All levels are fully filled except possibly the last, which is filled from left to right.</a:t>
            </a:r>
            <a:endParaRPr lang="en-US">
              <a:ea typeface="+mn-lt"/>
              <a:cs typeface="+mn-lt"/>
            </a:endParaRPr>
          </a:p>
          <a:p>
            <a:pPr marL="742950" lvl="1" indent="-285750">
              <a:buFont typeface="Arial"/>
              <a:buChar char="•"/>
            </a:pPr>
            <a:endParaRPr lang="en-US" dirty="0">
              <a:ea typeface="Calibri"/>
              <a:cs typeface="Calibri"/>
            </a:endParaRPr>
          </a:p>
          <a:p>
            <a:pPr marL="742950" lvl="1" indent="-285750">
              <a:buFont typeface="Arial"/>
              <a:buChar char="•"/>
            </a:pPr>
            <a:r>
              <a:rPr lang="en-US" sz="2000" b="1" dirty="0">
                <a:solidFill>
                  <a:srgbClr val="992E3A"/>
                </a:solidFill>
                <a:latin typeface="Times New Roman"/>
                <a:cs typeface="Times New Roman"/>
              </a:rPr>
              <a:t>Skewed Binary Tree:</a:t>
            </a:r>
            <a:r>
              <a:rPr lang="en-US" dirty="0">
                <a:ea typeface="+mn-lt"/>
                <a:cs typeface="+mn-lt"/>
              </a:rPr>
              <a:t> All nodes have only one child, either left or right.</a:t>
            </a:r>
            <a:endParaRPr lang="en-US" dirty="0"/>
          </a:p>
          <a:p>
            <a:pPr marL="742950" lvl="1" indent="-285750">
              <a:buFont typeface="Arial"/>
              <a:buChar char="•"/>
            </a:pPr>
            <a:endParaRPr lang="en-US" dirty="0">
              <a:solidFill>
                <a:srgbClr val="000000"/>
              </a:solidFill>
              <a:latin typeface="Calibri"/>
              <a:ea typeface="Calibri"/>
              <a:cs typeface="Calibri"/>
            </a:endParaRPr>
          </a:p>
          <a:p>
            <a:pPr marL="742950" lvl="1" indent="-285750">
              <a:buFont typeface="Arial"/>
              <a:buChar char="•"/>
            </a:pPr>
            <a:r>
              <a:rPr lang="en-US" sz="2000" b="1" dirty="0">
                <a:solidFill>
                  <a:srgbClr val="992E3A"/>
                </a:solidFill>
                <a:latin typeface="Times New Roman"/>
                <a:cs typeface="Times New Roman"/>
              </a:rPr>
              <a:t>Balanced Binary Tree:</a:t>
            </a:r>
            <a:r>
              <a:rPr lang="en-US" dirty="0">
                <a:ea typeface="+mn-lt"/>
                <a:cs typeface="+mn-lt"/>
              </a:rPr>
              <a:t> The height difference between left and right subtrees of every node is at most one.</a:t>
            </a:r>
            <a:endParaRPr lang="en-US" dirty="0"/>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p:txBody>
      </p:sp>
      <p:sp>
        <p:nvSpPr>
          <p:cNvPr id="3" name="TextBox 1">
            <a:extLst>
              <a:ext uri="{FF2B5EF4-FFF2-40B4-BE49-F238E27FC236}">
                <a16:creationId xmlns:a16="http://schemas.microsoft.com/office/drawing/2014/main" id="{D5F4B42F-7B5B-1DF9-7F00-AB881BE3B70A}"/>
              </a:ext>
            </a:extLst>
          </p:cNvPr>
          <p:cNvSpPr txBox="1"/>
          <p:nvPr/>
        </p:nvSpPr>
        <p:spPr>
          <a:xfrm>
            <a:off x="-3463" y="187036"/>
            <a:ext cx="10172699"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rgbClr val="A71F38"/>
                </a:solidFill>
                <a:latin typeface="Times New Roman"/>
              </a:rPr>
              <a:t>Key Concepts with Definitions/ Code Snippet – Hands –on Practice</a:t>
            </a:r>
            <a:endParaRPr lang="en-US" sz="2400" dirty="0"/>
          </a:p>
        </p:txBody>
      </p:sp>
    </p:spTree>
    <p:extLst>
      <p:ext uri="{BB962C8B-B14F-4D97-AF65-F5344CB8AC3E}">
        <p14:creationId xmlns:p14="http://schemas.microsoft.com/office/powerpoint/2010/main" val="2650036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50B46-50EE-97E5-594E-5753AB00F0D9}"/>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9FCA400A-F128-FAF7-83DA-E80BF3A11F97}"/>
              </a:ext>
            </a:extLst>
          </p:cNvPr>
          <p:cNvSpPr txBox="1">
            <a:spLocks/>
          </p:cNvSpPr>
          <p:nvPr/>
        </p:nvSpPr>
        <p:spPr>
          <a:xfrm>
            <a:off x="9234361"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4">
                  <a:lumMod val="75000"/>
                </a:schemeClr>
              </a:solidFill>
            </a:endParaRPr>
          </a:p>
        </p:txBody>
      </p:sp>
      <p:sp>
        <p:nvSpPr>
          <p:cNvPr id="6" name="Text Placeholder 5">
            <a:extLst>
              <a:ext uri="{FF2B5EF4-FFF2-40B4-BE49-F238E27FC236}">
                <a16:creationId xmlns:a16="http://schemas.microsoft.com/office/drawing/2014/main" id="{0C7B968D-0DF8-1065-28CB-2639E38FB79A}"/>
              </a:ext>
            </a:extLst>
          </p:cNvPr>
          <p:cNvSpPr txBox="1">
            <a:spLocks/>
          </p:cNvSpPr>
          <p:nvPr/>
        </p:nvSpPr>
        <p:spPr>
          <a:xfrm>
            <a:off x="9234361" y="3579261"/>
            <a:ext cx="2619849" cy="3061006"/>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600" b="1"/>
          </a:p>
        </p:txBody>
      </p:sp>
      <p:sp>
        <p:nvSpPr>
          <p:cNvPr id="2" name="TextBox 3">
            <a:extLst>
              <a:ext uri="{FF2B5EF4-FFF2-40B4-BE49-F238E27FC236}">
                <a16:creationId xmlns:a16="http://schemas.microsoft.com/office/drawing/2014/main" id="{C1EE268D-67A1-8D2A-8998-509022C9000A}"/>
              </a:ext>
            </a:extLst>
          </p:cNvPr>
          <p:cNvSpPr txBox="1"/>
          <p:nvPr/>
        </p:nvSpPr>
        <p:spPr>
          <a:xfrm>
            <a:off x="425215" y="1046104"/>
            <a:ext cx="11341570" cy="951029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992E3A"/>
                </a:solidFill>
                <a:ea typeface="+mn-lt"/>
                <a:cs typeface="+mn-lt"/>
              </a:rPr>
              <a:t>Tree Traversal Methods</a:t>
            </a:r>
          </a:p>
          <a:p>
            <a:pPr marL="285750" indent="-285750">
              <a:buFont typeface="Arial"/>
              <a:buChar char="•"/>
            </a:pPr>
            <a:r>
              <a:rPr lang="en-US" sz="2000" b="1" err="1">
                <a:solidFill>
                  <a:srgbClr val="992E3A"/>
                </a:solidFill>
                <a:ea typeface="+mn-lt"/>
                <a:cs typeface="+mn-lt"/>
              </a:rPr>
              <a:t>Inorder</a:t>
            </a:r>
            <a:r>
              <a:rPr lang="en-US" sz="2000" b="1" dirty="0">
                <a:solidFill>
                  <a:srgbClr val="992E3A"/>
                </a:solidFill>
                <a:ea typeface="+mn-lt"/>
                <a:cs typeface="+mn-lt"/>
              </a:rPr>
              <a:t> Traversal (LNR)</a:t>
            </a:r>
            <a:r>
              <a:rPr lang="en-US" sz="2000" dirty="0">
                <a:solidFill>
                  <a:srgbClr val="992E3A"/>
                </a:solidFill>
                <a:ea typeface="+mn-lt"/>
                <a:cs typeface="+mn-lt"/>
              </a:rPr>
              <a:t>: </a:t>
            </a:r>
            <a:r>
              <a:rPr lang="en-US" sz="2000" dirty="0">
                <a:ea typeface="+mn-lt"/>
                <a:cs typeface="+mn-lt"/>
              </a:rPr>
              <a:t>Visit left subtree, node, then right subtree. In a BST, this traversal visits nodes in ascending order.</a:t>
            </a:r>
          </a:p>
          <a:p>
            <a:pPr marL="285750" indent="-285750">
              <a:buFont typeface="Arial"/>
              <a:buChar char="•"/>
            </a:pPr>
            <a:r>
              <a:rPr lang="en-US" sz="2000" b="1" dirty="0">
                <a:solidFill>
                  <a:srgbClr val="992E3A"/>
                </a:solidFill>
                <a:ea typeface="+mn-lt"/>
                <a:cs typeface="+mn-lt"/>
              </a:rPr>
              <a:t>Preorder Traversal (NLR)</a:t>
            </a:r>
            <a:r>
              <a:rPr lang="en-US" sz="2000" dirty="0">
                <a:solidFill>
                  <a:srgbClr val="992E3A"/>
                </a:solidFill>
                <a:ea typeface="+mn-lt"/>
                <a:cs typeface="+mn-lt"/>
              </a:rPr>
              <a:t>:</a:t>
            </a:r>
            <a:r>
              <a:rPr lang="en-US" sz="2000" dirty="0">
                <a:ea typeface="+mn-lt"/>
                <a:cs typeface="+mn-lt"/>
              </a:rPr>
              <a:t> Visit node, left subtree, then right subtree. Useful for creating a copy of the tree.</a:t>
            </a:r>
            <a:r>
              <a:rPr lang="en-US" sz="2000" dirty="0">
                <a:ea typeface="+mn-lt"/>
                <a:cs typeface="+mn-lt"/>
                <a:hlinkClick r:id="rId2">
                  <a:extLst>
                    <a:ext uri="{A12FA001-AC4F-418D-AE19-62706E023703}">
                      <ahyp:hlinkClr xmlns:ahyp="http://schemas.microsoft.com/office/drawing/2018/hyperlinkcolor" val="tx"/>
                    </a:ext>
                  </a:extLst>
                </a:hlinkClick>
              </a:rPr>
              <a:t>geeksforgeeks.org+3en.wikipedia.org+3jointaro.com+3</a:t>
            </a:r>
            <a:endParaRPr lang="en-US">
              <a:ea typeface="Calibri"/>
              <a:cs typeface="Calibri"/>
              <a:hlinkClick r:id="rId2">
                <a:extLst>
                  <a:ext uri="{A12FA001-AC4F-418D-AE19-62706E023703}">
                    <ahyp:hlinkClr xmlns:ahyp="http://schemas.microsoft.com/office/drawing/2018/hyperlinkcolor" val="tx"/>
                  </a:ext>
                </a:extLst>
              </a:hlinkClick>
            </a:endParaRPr>
          </a:p>
          <a:p>
            <a:pPr marL="285750" indent="-285750">
              <a:buFont typeface="Arial"/>
              <a:buChar char="•"/>
            </a:pPr>
            <a:r>
              <a:rPr lang="en-US" sz="2000" b="1" err="1">
                <a:solidFill>
                  <a:srgbClr val="992E3A"/>
                </a:solidFill>
                <a:ea typeface="+mn-lt"/>
                <a:cs typeface="+mn-lt"/>
              </a:rPr>
              <a:t>Postorder</a:t>
            </a:r>
            <a:r>
              <a:rPr lang="en-US" sz="2000" b="1" dirty="0">
                <a:solidFill>
                  <a:srgbClr val="992E3A"/>
                </a:solidFill>
                <a:ea typeface="+mn-lt"/>
                <a:cs typeface="+mn-lt"/>
              </a:rPr>
              <a:t> Traversal (LRN)</a:t>
            </a:r>
            <a:r>
              <a:rPr lang="en-US" sz="2000" dirty="0">
                <a:solidFill>
                  <a:srgbClr val="992E3A"/>
                </a:solidFill>
                <a:ea typeface="+mn-lt"/>
                <a:cs typeface="+mn-lt"/>
              </a:rPr>
              <a:t>: </a:t>
            </a:r>
            <a:r>
              <a:rPr lang="en-US" sz="2000" dirty="0">
                <a:ea typeface="+mn-lt"/>
                <a:cs typeface="+mn-lt"/>
              </a:rPr>
              <a:t>Visit left subtree, right subtree, then node. Used for deleting the tree or evaluating expressions.</a:t>
            </a:r>
          </a:p>
          <a:p>
            <a:pPr marL="285750" indent="-285750">
              <a:buFont typeface="Arial"/>
              <a:buChar char="•"/>
            </a:pPr>
            <a:r>
              <a:rPr lang="en-US" sz="2000" b="1" dirty="0">
                <a:solidFill>
                  <a:srgbClr val="992E3A"/>
                </a:solidFill>
                <a:ea typeface="+mn-lt"/>
                <a:cs typeface="+mn-lt"/>
              </a:rPr>
              <a:t>Level-Order Traversal</a:t>
            </a:r>
            <a:r>
              <a:rPr lang="en-US" sz="2000" dirty="0">
                <a:solidFill>
                  <a:srgbClr val="992E3A"/>
                </a:solidFill>
                <a:ea typeface="+mn-lt"/>
                <a:cs typeface="+mn-lt"/>
              </a:rPr>
              <a:t>: </a:t>
            </a:r>
            <a:r>
              <a:rPr lang="en-US" sz="2000" dirty="0">
                <a:ea typeface="+mn-lt"/>
                <a:cs typeface="+mn-lt"/>
              </a:rPr>
              <a:t>Visit nodes level by level from top to bottom. Implemented using a queue (Breadth-First Search).</a:t>
            </a:r>
            <a:endParaRPr lang="en-US" dirty="0">
              <a:ea typeface="Calibri"/>
              <a:cs typeface="Calibri"/>
            </a:endParaRPr>
          </a:p>
          <a:p>
            <a:r>
              <a:rPr lang="en-US" sz="2000" b="1" dirty="0">
                <a:solidFill>
                  <a:srgbClr val="992E3A"/>
                </a:solidFill>
                <a:ea typeface="+mn-lt"/>
                <a:cs typeface="+mn-lt"/>
              </a:rPr>
              <a:t>Advantages of Binary Trees</a:t>
            </a:r>
          </a:p>
          <a:p>
            <a:pPr>
              <a:buFont typeface="Arial"/>
              <a:buChar char="•"/>
            </a:pPr>
            <a:r>
              <a:rPr lang="en-US" sz="2000" b="1" dirty="0">
                <a:solidFill>
                  <a:srgbClr val="992E3A"/>
                </a:solidFill>
                <a:ea typeface="+mn-lt"/>
                <a:cs typeface="+mn-lt"/>
              </a:rPr>
              <a:t>Efficient Searching: </a:t>
            </a:r>
            <a:r>
              <a:rPr lang="en-US" sz="2000" dirty="0">
                <a:ea typeface="+mn-lt"/>
                <a:cs typeface="+mn-lt"/>
              </a:rPr>
              <a:t>Binary Search Trees (BSTs) allow for efficient searching, insertion, and deletion operations with an average time complexity of O(log n), assuming the tree is balanced. This is faster than linear data structures like linked lists. </a:t>
            </a:r>
            <a:r>
              <a:rPr lang="en-US" sz="2000" dirty="0">
                <a:ea typeface="+mn-lt"/>
                <a:cs typeface="+mn-lt"/>
                <a:hlinkClick r:id="rId3"/>
              </a:rPr>
              <a:t>geeksforgeeks.org</a:t>
            </a:r>
            <a:endParaRPr lang="en-US"/>
          </a:p>
          <a:p>
            <a:pPr>
              <a:buFont typeface="Arial"/>
              <a:buChar char="•"/>
            </a:pPr>
            <a:r>
              <a:rPr lang="en-US" sz="2000" b="1" dirty="0">
                <a:solidFill>
                  <a:srgbClr val="992E3A"/>
                </a:solidFill>
                <a:ea typeface="+mn-lt"/>
                <a:cs typeface="+mn-lt"/>
              </a:rPr>
              <a:t>Ordered Data: </a:t>
            </a:r>
            <a:r>
              <a:rPr lang="en-US" sz="2000" dirty="0">
                <a:ea typeface="+mn-lt"/>
                <a:cs typeface="+mn-lt"/>
              </a:rPr>
              <a:t>BSTs maintain elements in a sorted order. In-order traversal of a BST yields elements in ascending order, facilitating operations like finding the minimum or maximum element efficiently. </a:t>
            </a:r>
            <a:endParaRPr lang="en-US"/>
          </a:p>
          <a:p>
            <a:pPr>
              <a:buFont typeface="Arial"/>
              <a:buChar char="•"/>
            </a:pPr>
            <a:r>
              <a:rPr lang="en-US" sz="2000" b="1" dirty="0">
                <a:solidFill>
                  <a:srgbClr val="992E3A"/>
                </a:solidFill>
                <a:ea typeface="+mn-lt"/>
                <a:cs typeface="+mn-lt"/>
              </a:rPr>
              <a:t>Dynamic Operations: </a:t>
            </a:r>
            <a:r>
              <a:rPr lang="en-US" sz="2000" dirty="0">
                <a:ea typeface="+mn-lt"/>
                <a:cs typeface="+mn-lt"/>
              </a:rPr>
              <a:t>BSTs support dynamic insertion and deletion of nodes while maintaining the order, though additional operations may be necessary to rebalance the tree if it becomes skewed.</a:t>
            </a:r>
            <a:endParaRPr lang="en-US" dirty="0"/>
          </a:p>
          <a:p>
            <a:pPr marL="285750" indent="-285750">
              <a:buFont typeface="Arial"/>
              <a:buChar char="•"/>
            </a:pPr>
            <a:endParaRPr lang="en-US" sz="2000" dirty="0">
              <a:latin typeface="Calibri"/>
              <a:ea typeface="Calibri"/>
              <a:cs typeface="Calibri"/>
            </a:endParaRPr>
          </a:p>
          <a:p>
            <a:endParaRPr lang="en-US" sz="2000" b="1" dirty="0">
              <a:latin typeface="Times New Roman"/>
              <a:ea typeface="Calibri"/>
              <a:cs typeface="Times New Roman"/>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Calibri"/>
            </a:endParaRPr>
          </a:p>
        </p:txBody>
      </p:sp>
      <p:sp>
        <p:nvSpPr>
          <p:cNvPr id="3" name="TextBox 1">
            <a:extLst>
              <a:ext uri="{FF2B5EF4-FFF2-40B4-BE49-F238E27FC236}">
                <a16:creationId xmlns:a16="http://schemas.microsoft.com/office/drawing/2014/main" id="{E9353823-ECA7-EB24-D7BF-5071A0F7DF72}"/>
              </a:ext>
            </a:extLst>
          </p:cNvPr>
          <p:cNvSpPr txBox="1"/>
          <p:nvPr/>
        </p:nvSpPr>
        <p:spPr>
          <a:xfrm>
            <a:off x="-3463" y="187036"/>
            <a:ext cx="10172699"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rgbClr val="A71F38"/>
                </a:solidFill>
                <a:latin typeface="Times New Roman"/>
              </a:rPr>
              <a:t>Key Concepts with Definitions/ Code Snippet – Hands –on Practice</a:t>
            </a:r>
            <a:endParaRPr lang="en-US" sz="2400" dirty="0"/>
          </a:p>
        </p:txBody>
      </p:sp>
    </p:spTree>
    <p:extLst>
      <p:ext uri="{BB962C8B-B14F-4D97-AF65-F5344CB8AC3E}">
        <p14:creationId xmlns:p14="http://schemas.microsoft.com/office/powerpoint/2010/main" val="375488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96810-98CA-61EB-BD55-7FF29F98D430}"/>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475C6EF9-1731-B18B-F4FA-3E422AD0119F}"/>
              </a:ext>
            </a:extLst>
          </p:cNvPr>
          <p:cNvSpPr txBox="1">
            <a:spLocks/>
          </p:cNvSpPr>
          <p:nvPr/>
        </p:nvSpPr>
        <p:spPr>
          <a:xfrm>
            <a:off x="9234361"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4">
                  <a:lumMod val="75000"/>
                </a:schemeClr>
              </a:solidFill>
            </a:endParaRPr>
          </a:p>
        </p:txBody>
      </p:sp>
      <p:sp>
        <p:nvSpPr>
          <p:cNvPr id="6" name="Text Placeholder 5">
            <a:extLst>
              <a:ext uri="{FF2B5EF4-FFF2-40B4-BE49-F238E27FC236}">
                <a16:creationId xmlns:a16="http://schemas.microsoft.com/office/drawing/2014/main" id="{47F6A812-ADF0-242D-5027-F5C01F8AF8F1}"/>
              </a:ext>
            </a:extLst>
          </p:cNvPr>
          <p:cNvSpPr txBox="1">
            <a:spLocks/>
          </p:cNvSpPr>
          <p:nvPr/>
        </p:nvSpPr>
        <p:spPr>
          <a:xfrm>
            <a:off x="9234361" y="3579261"/>
            <a:ext cx="2619849" cy="3061006"/>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600" b="1"/>
          </a:p>
        </p:txBody>
      </p:sp>
      <p:sp>
        <p:nvSpPr>
          <p:cNvPr id="2" name="TextBox 3">
            <a:extLst>
              <a:ext uri="{FF2B5EF4-FFF2-40B4-BE49-F238E27FC236}">
                <a16:creationId xmlns:a16="http://schemas.microsoft.com/office/drawing/2014/main" id="{77FE8602-429C-7AE7-7C4C-7454C5EA791E}"/>
              </a:ext>
            </a:extLst>
          </p:cNvPr>
          <p:cNvSpPr txBox="1"/>
          <p:nvPr/>
        </p:nvSpPr>
        <p:spPr>
          <a:xfrm>
            <a:off x="425215" y="1046104"/>
            <a:ext cx="11341570" cy="67710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992E3A"/>
                </a:solidFill>
                <a:latin typeface="Times New Roman"/>
                <a:ea typeface="+mn-lt"/>
                <a:cs typeface="+mn-lt"/>
              </a:rPr>
              <a:t>Binary Tree (BT)</a:t>
            </a:r>
            <a:endParaRPr lang="en-US" b="1" dirty="0">
              <a:latin typeface="Calibri"/>
              <a:ea typeface="Calibri"/>
              <a:cs typeface="Calibri"/>
            </a:endParaRPr>
          </a:p>
          <a:p>
            <a:endParaRPr lang="en-US" dirty="0">
              <a:latin typeface="Times New Roman"/>
            </a:endParaRPr>
          </a:p>
        </p:txBody>
      </p:sp>
      <p:pic>
        <p:nvPicPr>
          <p:cNvPr id="11" name="Picture 10" descr="A screen shot of a computer program&#10;&#10;AI-generated content may be incorrect.">
            <a:extLst>
              <a:ext uri="{FF2B5EF4-FFF2-40B4-BE49-F238E27FC236}">
                <a16:creationId xmlns:a16="http://schemas.microsoft.com/office/drawing/2014/main" id="{F259701B-8618-D532-A387-16AF9B76AE45}"/>
              </a:ext>
            </a:extLst>
          </p:cNvPr>
          <p:cNvPicPr>
            <a:picLocks noChangeAspect="1"/>
          </p:cNvPicPr>
          <p:nvPr/>
        </p:nvPicPr>
        <p:blipFill>
          <a:blip r:embed="rId2"/>
          <a:stretch>
            <a:fillRect/>
          </a:stretch>
        </p:blipFill>
        <p:spPr>
          <a:xfrm>
            <a:off x="424543" y="2132012"/>
            <a:ext cx="3505198" cy="3854905"/>
          </a:xfrm>
          <a:prstGeom prst="rect">
            <a:avLst/>
          </a:prstGeom>
        </p:spPr>
      </p:pic>
      <p:sp>
        <p:nvSpPr>
          <p:cNvPr id="12" name="TextBox 7">
            <a:extLst>
              <a:ext uri="{FF2B5EF4-FFF2-40B4-BE49-F238E27FC236}">
                <a16:creationId xmlns:a16="http://schemas.microsoft.com/office/drawing/2014/main" id="{7943160C-2979-0CDB-3870-DAFDF0219CDF}"/>
              </a:ext>
            </a:extLst>
          </p:cNvPr>
          <p:cNvSpPr txBox="1"/>
          <p:nvPr/>
        </p:nvSpPr>
        <p:spPr>
          <a:xfrm>
            <a:off x="425574" y="1594108"/>
            <a:ext cx="1461154" cy="400110"/>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t>  </a:t>
            </a:r>
            <a:r>
              <a:rPr lang="en-US" sz="2000" b="1" dirty="0">
                <a:latin typeface="Times New Roman" panose="02020603050405020304" pitchFamily="18" charset="0"/>
                <a:cs typeface="Times New Roman" panose="02020603050405020304" pitchFamily="18" charset="0"/>
              </a:rPr>
              <a:t>Example:-</a:t>
            </a:r>
          </a:p>
        </p:txBody>
      </p:sp>
      <p:pic>
        <p:nvPicPr>
          <p:cNvPr id="13" name="Picture 12" descr="A screen shot of a computer screen&#10;&#10;AI-generated content may be incorrect.">
            <a:extLst>
              <a:ext uri="{FF2B5EF4-FFF2-40B4-BE49-F238E27FC236}">
                <a16:creationId xmlns:a16="http://schemas.microsoft.com/office/drawing/2014/main" id="{7C80B19C-321E-83D5-B673-9F8187FF66DF}"/>
              </a:ext>
            </a:extLst>
          </p:cNvPr>
          <p:cNvPicPr>
            <a:picLocks noChangeAspect="1"/>
          </p:cNvPicPr>
          <p:nvPr/>
        </p:nvPicPr>
        <p:blipFill>
          <a:blip r:embed="rId3"/>
          <a:stretch>
            <a:fillRect/>
          </a:stretch>
        </p:blipFill>
        <p:spPr>
          <a:xfrm>
            <a:off x="4210730" y="2133826"/>
            <a:ext cx="3761468" cy="3851276"/>
          </a:xfrm>
          <a:prstGeom prst="rect">
            <a:avLst/>
          </a:prstGeom>
        </p:spPr>
      </p:pic>
      <p:pic>
        <p:nvPicPr>
          <p:cNvPr id="14" name="Picture 13" descr="A screen shot of a computer program&#10;&#10;AI-generated content may be incorrect.">
            <a:extLst>
              <a:ext uri="{FF2B5EF4-FFF2-40B4-BE49-F238E27FC236}">
                <a16:creationId xmlns:a16="http://schemas.microsoft.com/office/drawing/2014/main" id="{BB90953F-BFB1-D4E8-05AB-E86BC56B25FA}"/>
              </a:ext>
            </a:extLst>
          </p:cNvPr>
          <p:cNvPicPr>
            <a:picLocks noChangeAspect="1"/>
          </p:cNvPicPr>
          <p:nvPr/>
        </p:nvPicPr>
        <p:blipFill>
          <a:blip r:embed="rId4"/>
          <a:stretch>
            <a:fillRect/>
          </a:stretch>
        </p:blipFill>
        <p:spPr>
          <a:xfrm>
            <a:off x="8321901" y="2133600"/>
            <a:ext cx="3648983" cy="3851729"/>
          </a:xfrm>
          <a:prstGeom prst="rect">
            <a:avLst/>
          </a:prstGeom>
        </p:spPr>
      </p:pic>
    </p:spTree>
    <p:extLst>
      <p:ext uri="{BB962C8B-B14F-4D97-AF65-F5344CB8AC3E}">
        <p14:creationId xmlns:p14="http://schemas.microsoft.com/office/powerpoint/2010/main" val="3019241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715CF-2E25-AAC9-5FB1-6D12A51EE343}"/>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53999C12-CBF9-043A-049C-2A55036B7A24}"/>
              </a:ext>
            </a:extLst>
          </p:cNvPr>
          <p:cNvSpPr txBox="1">
            <a:spLocks/>
          </p:cNvSpPr>
          <p:nvPr/>
        </p:nvSpPr>
        <p:spPr>
          <a:xfrm>
            <a:off x="9234361"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4">
                  <a:lumMod val="75000"/>
                </a:schemeClr>
              </a:solidFill>
            </a:endParaRPr>
          </a:p>
        </p:txBody>
      </p:sp>
      <p:sp>
        <p:nvSpPr>
          <p:cNvPr id="6" name="Text Placeholder 5">
            <a:extLst>
              <a:ext uri="{FF2B5EF4-FFF2-40B4-BE49-F238E27FC236}">
                <a16:creationId xmlns:a16="http://schemas.microsoft.com/office/drawing/2014/main" id="{AB9A0954-19D7-508B-AE9E-266CA8776911}"/>
              </a:ext>
            </a:extLst>
          </p:cNvPr>
          <p:cNvSpPr txBox="1">
            <a:spLocks/>
          </p:cNvSpPr>
          <p:nvPr/>
        </p:nvSpPr>
        <p:spPr>
          <a:xfrm>
            <a:off x="9234361" y="3579261"/>
            <a:ext cx="2619849" cy="3061006"/>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600" b="1"/>
          </a:p>
        </p:txBody>
      </p:sp>
      <p:sp>
        <p:nvSpPr>
          <p:cNvPr id="2" name="TextBox 3">
            <a:extLst>
              <a:ext uri="{FF2B5EF4-FFF2-40B4-BE49-F238E27FC236}">
                <a16:creationId xmlns:a16="http://schemas.microsoft.com/office/drawing/2014/main" id="{DF42D3DE-08C9-1DAB-1A96-43AB3D572CEF}"/>
              </a:ext>
            </a:extLst>
          </p:cNvPr>
          <p:cNvSpPr txBox="1"/>
          <p:nvPr/>
        </p:nvSpPr>
        <p:spPr>
          <a:xfrm>
            <a:off x="425215" y="1046104"/>
            <a:ext cx="11341570" cy="67710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992E3A"/>
                </a:solidFill>
                <a:latin typeface="Times New Roman"/>
                <a:ea typeface="+mn-lt"/>
                <a:cs typeface="Times New Roman"/>
              </a:rPr>
              <a:t>Binary Tree (BT)</a:t>
            </a:r>
            <a:endParaRPr lang="en-US" dirty="0">
              <a:cs typeface="Times New Roman"/>
            </a:endParaRPr>
          </a:p>
          <a:p>
            <a:endParaRPr lang="en-US" dirty="0">
              <a:latin typeface="Times New Roman"/>
            </a:endParaRPr>
          </a:p>
        </p:txBody>
      </p:sp>
      <p:sp>
        <p:nvSpPr>
          <p:cNvPr id="12" name="TextBox 7">
            <a:extLst>
              <a:ext uri="{FF2B5EF4-FFF2-40B4-BE49-F238E27FC236}">
                <a16:creationId xmlns:a16="http://schemas.microsoft.com/office/drawing/2014/main" id="{EB80AAC8-39A5-F0E6-6D4B-AB430CB61BE8}"/>
              </a:ext>
            </a:extLst>
          </p:cNvPr>
          <p:cNvSpPr txBox="1"/>
          <p:nvPr/>
        </p:nvSpPr>
        <p:spPr>
          <a:xfrm>
            <a:off x="4326288" y="1712037"/>
            <a:ext cx="1461154" cy="400110"/>
          </a:xfrm>
          <a:prstGeom prst="rect">
            <a:avLst/>
          </a:prstGeom>
          <a:no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t> </a:t>
            </a:r>
            <a:r>
              <a:rPr lang="en-US" sz="1600" b="1" dirty="0">
                <a:latin typeface="Calibri"/>
                <a:ea typeface="Calibri"/>
                <a:cs typeface="Calibri"/>
              </a:rPr>
              <a:t>Output</a:t>
            </a:r>
            <a:r>
              <a:rPr lang="en-US" sz="2000" b="1" dirty="0">
                <a:latin typeface="Times New Roman"/>
                <a:cs typeface="Times New Roman"/>
              </a:rPr>
              <a:t>:-</a:t>
            </a:r>
          </a:p>
        </p:txBody>
      </p:sp>
      <p:pic>
        <p:nvPicPr>
          <p:cNvPr id="3" name="Picture 2" descr="A screen shot of a computer program&#10;&#10;AI-generated content may be incorrect.">
            <a:extLst>
              <a:ext uri="{FF2B5EF4-FFF2-40B4-BE49-F238E27FC236}">
                <a16:creationId xmlns:a16="http://schemas.microsoft.com/office/drawing/2014/main" id="{3E1E08E2-2942-63C0-41A2-5174E42988C3}"/>
              </a:ext>
            </a:extLst>
          </p:cNvPr>
          <p:cNvPicPr>
            <a:picLocks noChangeAspect="1"/>
          </p:cNvPicPr>
          <p:nvPr/>
        </p:nvPicPr>
        <p:blipFill>
          <a:blip r:embed="rId2"/>
          <a:stretch>
            <a:fillRect/>
          </a:stretch>
        </p:blipFill>
        <p:spPr>
          <a:xfrm>
            <a:off x="240846" y="2139043"/>
            <a:ext cx="3419022" cy="2017485"/>
          </a:xfrm>
          <a:prstGeom prst="rect">
            <a:avLst/>
          </a:prstGeom>
        </p:spPr>
      </p:pic>
      <p:pic>
        <p:nvPicPr>
          <p:cNvPr id="4" name="Picture 3" descr="A computer screen shot of a computer code&#10;&#10;AI-generated content may be incorrect.">
            <a:extLst>
              <a:ext uri="{FF2B5EF4-FFF2-40B4-BE49-F238E27FC236}">
                <a16:creationId xmlns:a16="http://schemas.microsoft.com/office/drawing/2014/main" id="{8B5155C0-7E36-5669-3A9A-EDD23D3ED04B}"/>
              </a:ext>
            </a:extLst>
          </p:cNvPr>
          <p:cNvPicPr>
            <a:picLocks noChangeAspect="1"/>
          </p:cNvPicPr>
          <p:nvPr/>
        </p:nvPicPr>
        <p:blipFill>
          <a:blip r:embed="rId3"/>
          <a:stretch>
            <a:fillRect/>
          </a:stretch>
        </p:blipFill>
        <p:spPr>
          <a:xfrm>
            <a:off x="4329112" y="2135414"/>
            <a:ext cx="4295775" cy="2133600"/>
          </a:xfrm>
          <a:prstGeom prst="rect">
            <a:avLst/>
          </a:prstGeom>
        </p:spPr>
      </p:pic>
    </p:spTree>
    <p:extLst>
      <p:ext uri="{BB962C8B-B14F-4D97-AF65-F5344CB8AC3E}">
        <p14:creationId xmlns:p14="http://schemas.microsoft.com/office/powerpoint/2010/main" val="8648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F8B87A-2486-D8F8-1253-32FE6DA0D359}"/>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8B44B86D-48BB-37A7-38CE-5654862FEE99}"/>
              </a:ext>
            </a:extLst>
          </p:cNvPr>
          <p:cNvSpPr txBox="1">
            <a:spLocks/>
          </p:cNvSpPr>
          <p:nvPr/>
        </p:nvSpPr>
        <p:spPr>
          <a:xfrm>
            <a:off x="9234361" y="3159768"/>
            <a:ext cx="2619849" cy="347003"/>
          </a:xfrm>
          <a:prstGeom prst="rect">
            <a:avLst/>
          </a:prstGeom>
          <a:ln>
            <a:noFill/>
          </a:ln>
        </p:spPr>
        <p:txBody>
          <a:bodyPr vert="horz" lIns="91440" tIns="45720" rIns="91440" bIns="4572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4">
                  <a:lumMod val="75000"/>
                </a:schemeClr>
              </a:solidFill>
            </a:endParaRPr>
          </a:p>
        </p:txBody>
      </p:sp>
      <p:sp>
        <p:nvSpPr>
          <p:cNvPr id="6" name="Text Placeholder 5">
            <a:extLst>
              <a:ext uri="{FF2B5EF4-FFF2-40B4-BE49-F238E27FC236}">
                <a16:creationId xmlns:a16="http://schemas.microsoft.com/office/drawing/2014/main" id="{87697C5F-C3B8-4FA7-9D30-11B2A1AE958C}"/>
              </a:ext>
            </a:extLst>
          </p:cNvPr>
          <p:cNvSpPr txBox="1">
            <a:spLocks/>
          </p:cNvSpPr>
          <p:nvPr/>
        </p:nvSpPr>
        <p:spPr>
          <a:xfrm>
            <a:off x="9234361" y="3579261"/>
            <a:ext cx="2619849" cy="3061006"/>
          </a:xfrm>
          <a:prstGeom prst="rect">
            <a:avLst/>
          </a:prstGeom>
          <a:ln>
            <a:noFill/>
          </a:ln>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600" b="1"/>
          </a:p>
        </p:txBody>
      </p:sp>
      <p:sp>
        <p:nvSpPr>
          <p:cNvPr id="2" name="TextBox 3">
            <a:extLst>
              <a:ext uri="{FF2B5EF4-FFF2-40B4-BE49-F238E27FC236}">
                <a16:creationId xmlns:a16="http://schemas.microsoft.com/office/drawing/2014/main" id="{6BC1B9D0-23D2-9CB5-2D99-74F7FDE7039C}"/>
              </a:ext>
            </a:extLst>
          </p:cNvPr>
          <p:cNvSpPr txBox="1"/>
          <p:nvPr/>
        </p:nvSpPr>
        <p:spPr>
          <a:xfrm>
            <a:off x="425215" y="1046104"/>
            <a:ext cx="11341570" cy="1037207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992E3A"/>
                </a:solidFill>
                <a:latin typeface="Times New Roman"/>
                <a:ea typeface="+mn-lt"/>
                <a:cs typeface="+mn-lt"/>
              </a:rPr>
              <a:t> Binary Search Tree</a:t>
            </a:r>
            <a:endParaRPr lang="en-US" b="1" dirty="0">
              <a:latin typeface="Times New Roman"/>
            </a:endParaRPr>
          </a:p>
          <a:p>
            <a:pPr marL="285750" indent="-285750">
              <a:buFont typeface="Arial"/>
              <a:buChar char="•"/>
            </a:pPr>
            <a:r>
              <a:rPr lang="en-US" err="1">
                <a:latin typeface="Times New Roman"/>
                <a:cs typeface="Times New Roman"/>
              </a:rPr>
              <a:t>Definition:</a:t>
            </a:r>
            <a:r>
              <a:rPr lang="en-US" err="1">
                <a:latin typeface="Times New Roman"/>
                <a:ea typeface="+mn-lt"/>
                <a:cs typeface="+mn-lt"/>
              </a:rPr>
              <a:t>Binary</a:t>
            </a:r>
            <a:r>
              <a:rPr lang="en-US" dirty="0">
                <a:latin typeface="Times New Roman"/>
                <a:ea typeface="+mn-lt"/>
                <a:cs typeface="+mn-lt"/>
              </a:rPr>
              <a:t> Search Tree (BST) is a binary tree where each node’s left child contains a smaller value, and the right child contains a larger value.</a:t>
            </a:r>
            <a:endParaRPr lang="en-US" dirty="0">
              <a:latin typeface="Times New Roman"/>
              <a:cs typeface="Times New Roman"/>
            </a:endParaRPr>
          </a:p>
          <a:p>
            <a:pPr marL="285750" indent="-285750">
              <a:buFont typeface="Arial"/>
              <a:buChar char="•"/>
            </a:pPr>
            <a:endParaRPr lang="en-US" dirty="0">
              <a:latin typeface="Times New Roman"/>
              <a:ea typeface="+mn-lt"/>
              <a:cs typeface="+mn-lt"/>
            </a:endParaRPr>
          </a:p>
          <a:p>
            <a:pPr marL="285750" indent="-285750">
              <a:buFont typeface="Arial"/>
              <a:buChar char="•"/>
            </a:pPr>
            <a:r>
              <a:rPr lang="en-US" dirty="0">
                <a:latin typeface="Times New Roman"/>
                <a:ea typeface="+mn-lt"/>
                <a:cs typeface="+mn-lt"/>
              </a:rPr>
              <a:t>BSTs enable efficient search, insertion, and deletion, typically in O(log n) time when the tree is balanced.</a:t>
            </a:r>
            <a:endParaRPr lang="en-US" dirty="0">
              <a:latin typeface="Times New Roman"/>
              <a:cs typeface="Times New Roman"/>
            </a:endParaRPr>
          </a:p>
          <a:p>
            <a:pPr marL="285750" indent="-285750">
              <a:buFont typeface="Arial"/>
              <a:buChar char="•"/>
            </a:pPr>
            <a:endParaRPr lang="en-US" dirty="0">
              <a:latin typeface="Times New Roman"/>
              <a:ea typeface="+mn-lt"/>
              <a:cs typeface="+mn-lt"/>
            </a:endParaRPr>
          </a:p>
          <a:p>
            <a:pPr>
              <a:buFont typeface="Arial"/>
              <a:buChar char="•"/>
            </a:pPr>
            <a:r>
              <a:rPr lang="en-US" dirty="0">
                <a:latin typeface="Times New Roman"/>
                <a:ea typeface="+mn-lt"/>
                <a:cs typeface="+mn-lt"/>
              </a:rPr>
              <a:t>The </a:t>
            </a:r>
            <a:r>
              <a:rPr lang="en-US" dirty="0" err="1">
                <a:latin typeface="Times New Roman"/>
                <a:ea typeface="+mn-lt"/>
                <a:cs typeface="+mn-lt"/>
              </a:rPr>
              <a:t>inorder</a:t>
            </a:r>
            <a:r>
              <a:rPr lang="en-US" dirty="0">
                <a:latin typeface="Times New Roman"/>
                <a:ea typeface="+mn-lt"/>
                <a:cs typeface="+mn-lt"/>
              </a:rPr>
              <a:t> traversal of a BST returns all elements in sorted order, making it useful for sorting tasks.</a:t>
            </a:r>
          </a:p>
          <a:p>
            <a:pPr>
              <a:buFont typeface="Arial"/>
              <a:buChar char="•"/>
            </a:pPr>
            <a:endParaRPr lang="en-US" dirty="0">
              <a:latin typeface="Times New Roman"/>
              <a:ea typeface="Calibri"/>
              <a:cs typeface="Calibri"/>
            </a:endParaRPr>
          </a:p>
          <a:p>
            <a:pPr>
              <a:buFont typeface="Arial"/>
              <a:buChar char="•"/>
            </a:pPr>
            <a:r>
              <a:rPr lang="en-US" dirty="0">
                <a:latin typeface="Times New Roman"/>
                <a:ea typeface="+mn-lt"/>
                <a:cs typeface="+mn-lt"/>
              </a:rPr>
              <a:t>BSTs do not allow duplicate values in standard implementations to maintain the ordering property.</a:t>
            </a:r>
            <a:endParaRPr lang="en-US" dirty="0">
              <a:latin typeface="Times New Roman"/>
              <a:cs typeface="Times New Roman"/>
            </a:endParaRPr>
          </a:p>
          <a:p>
            <a:pPr>
              <a:buFont typeface="Arial"/>
              <a:buChar char="•"/>
            </a:pPr>
            <a:endParaRPr lang="en-US" dirty="0">
              <a:latin typeface="Times New Roman"/>
              <a:ea typeface="+mn-lt"/>
              <a:cs typeface="+mn-lt"/>
            </a:endParaRPr>
          </a:p>
          <a:p>
            <a:pPr>
              <a:buFont typeface="Arial"/>
              <a:buChar char="•"/>
            </a:pPr>
            <a:r>
              <a:rPr lang="en-US" dirty="0">
                <a:latin typeface="Times New Roman"/>
                <a:ea typeface="+mn-lt"/>
                <a:cs typeface="+mn-lt"/>
              </a:rPr>
              <a:t>Operations like min/max retrieval are efficient — the minimum value is found at the leftmost node, and the maximum at the rightmost.</a:t>
            </a:r>
            <a:endParaRPr lang="en-US" dirty="0">
              <a:latin typeface="Times New Roman"/>
              <a:cs typeface="Times New Roman"/>
            </a:endParaRPr>
          </a:p>
          <a:p>
            <a:pPr>
              <a:buFont typeface="Arial"/>
              <a:buChar char="•"/>
            </a:pPr>
            <a:r>
              <a:rPr lang="en-US" dirty="0">
                <a:latin typeface="Times New Roman"/>
                <a:ea typeface="+mn-lt"/>
                <a:cs typeface="+mn-lt"/>
              </a:rPr>
              <a:t>Recursive and iterative methods can be used to implement insertion, search, and deletion.</a:t>
            </a:r>
            <a:endParaRPr lang="en-US" dirty="0">
              <a:latin typeface="Times New Roman"/>
              <a:cs typeface="Times New Roman"/>
            </a:endParaRPr>
          </a:p>
          <a:p>
            <a:pPr>
              <a:buFont typeface="Arial"/>
              <a:buChar char="•"/>
            </a:pPr>
            <a:endParaRPr lang="en-US" dirty="0">
              <a:latin typeface="Times New Roman"/>
              <a:ea typeface="+mn-lt"/>
              <a:cs typeface="+mn-lt"/>
            </a:endParaRPr>
          </a:p>
          <a:p>
            <a:pPr>
              <a:buFont typeface="Arial"/>
              <a:buChar char="•"/>
            </a:pPr>
            <a:r>
              <a:rPr lang="en-US" dirty="0">
                <a:latin typeface="Times New Roman"/>
                <a:ea typeface="+mn-lt"/>
                <a:cs typeface="+mn-lt"/>
              </a:rPr>
              <a:t>Unbalanced BSTs (e.g., created by inserting sorted data) can degrade performance to O(n), resembling a linked list.</a:t>
            </a:r>
            <a:endParaRPr lang="en-US">
              <a:latin typeface="Times New Roman"/>
              <a:ea typeface="+mn-lt"/>
              <a:cs typeface="Times New Roman"/>
            </a:endParaRPr>
          </a:p>
          <a:p>
            <a:pPr>
              <a:buFont typeface="Arial"/>
              <a:buChar char="•"/>
            </a:pPr>
            <a:endParaRPr lang="en-US" dirty="0">
              <a:latin typeface="Times New Roman"/>
              <a:ea typeface="Calibri"/>
              <a:cs typeface="Calibri"/>
            </a:endParaRPr>
          </a:p>
          <a:p>
            <a:pPr>
              <a:buFont typeface="Arial"/>
              <a:buChar char="•"/>
            </a:pPr>
            <a:r>
              <a:rPr lang="en-US" dirty="0">
                <a:latin typeface="Times New Roman"/>
                <a:ea typeface="+mn-lt"/>
                <a:cs typeface="+mn-lt"/>
              </a:rPr>
              <a:t>Self-balancing BSTs like AVL and Red-Black Trees maintain height balance to ensure logarithmic time complexity.</a:t>
            </a:r>
            <a:endParaRPr lang="en-US" dirty="0">
              <a:latin typeface="Times New Roman"/>
              <a:cs typeface="Times New Roman"/>
            </a:endParaRPr>
          </a:p>
          <a:p>
            <a:pPr>
              <a:buFont typeface="Arial"/>
              <a:buChar char="•"/>
            </a:pPr>
            <a:endParaRPr lang="en-US" dirty="0">
              <a:latin typeface="Times New Roman"/>
              <a:ea typeface="+mn-lt"/>
              <a:cs typeface="+mn-lt"/>
            </a:endParaRPr>
          </a:p>
          <a:p>
            <a:pPr>
              <a:buFont typeface="Arial"/>
              <a:buChar char="•"/>
            </a:pPr>
            <a:r>
              <a:rPr lang="en-US" dirty="0">
                <a:latin typeface="Times New Roman"/>
                <a:ea typeface="+mn-lt"/>
                <a:cs typeface="+mn-lt"/>
              </a:rPr>
              <a:t>Deletion in a BST involves three cases: deleting a leaf node, a node with one child, or a node with two children.</a:t>
            </a:r>
            <a:endParaRPr lang="en-US" dirty="0">
              <a:latin typeface="Times New Roman"/>
              <a:cs typeface="Times New Roman"/>
            </a:endParaRPr>
          </a:p>
          <a:p>
            <a:pPr>
              <a:buFont typeface="Arial"/>
              <a:buChar char="•"/>
            </a:pPr>
            <a:endParaRPr lang="en-US" dirty="0">
              <a:latin typeface="Times New Roman"/>
              <a:ea typeface="Calibri"/>
              <a:cs typeface="Calibri"/>
            </a:endParaRPr>
          </a:p>
          <a:p>
            <a:pPr marL="285750" indent="-285750">
              <a:buFont typeface="Arial"/>
              <a:buChar char="•"/>
            </a:pPr>
            <a:endParaRPr lang="en-US" dirty="0">
              <a:latin typeface="Times New Roman"/>
              <a:ea typeface="Calibri"/>
              <a:cs typeface="Calibri"/>
            </a:endParaRPr>
          </a:p>
          <a:p>
            <a:pPr marL="285750" indent="-285750">
              <a:buFont typeface="Arial"/>
              <a:buChar char="•"/>
            </a:pPr>
            <a:endParaRPr lang="en-US" dirty="0">
              <a:latin typeface="Times New Roman"/>
              <a:cs typeface="Times New Roman"/>
            </a:endParaRPr>
          </a:p>
          <a:p>
            <a:pPr marL="285750" indent="-285750">
              <a:buFont typeface="Arial"/>
              <a:buChar char="•"/>
            </a:pPr>
            <a:endParaRPr lang="en-US" dirty="0">
              <a:latin typeface="Times New Roman"/>
              <a:ea typeface="+mn-lt"/>
              <a:cs typeface="Times New Roman"/>
            </a:endParaRPr>
          </a:p>
          <a:p>
            <a:pPr marL="285750" indent="-285750">
              <a:buFont typeface="Arial"/>
              <a:buChar char="•"/>
            </a:pPr>
            <a:endParaRPr lang="en-US" dirty="0">
              <a:latin typeface="Times New Roman"/>
              <a:ea typeface="Calibri"/>
              <a:cs typeface="Times New Roman"/>
            </a:endParaRPr>
          </a:p>
          <a:p>
            <a:pPr marL="285750" indent="-285750">
              <a:buFont typeface="Arial"/>
              <a:buChar char="•"/>
            </a:pPr>
            <a:endParaRPr lang="en-US" dirty="0">
              <a:latin typeface="Times New Roman"/>
              <a:ea typeface="Calibri"/>
              <a:cs typeface="Times New Roman"/>
            </a:endParaRPr>
          </a:p>
          <a:p>
            <a:pPr marL="285750" indent="-285750">
              <a:buFont typeface="Arial"/>
              <a:buChar char="•"/>
            </a:pPr>
            <a:endParaRPr lang="en-US" dirty="0">
              <a:latin typeface="Times New Roman"/>
              <a:ea typeface="Calibri"/>
              <a:cs typeface="Times New Roman"/>
            </a:endParaRPr>
          </a:p>
          <a:p>
            <a:pPr marL="285750" indent="-285750">
              <a:buFont typeface="Arial"/>
              <a:buChar char="•"/>
            </a:pPr>
            <a:endParaRPr lang="en-US" dirty="0">
              <a:latin typeface="Times New Roman"/>
              <a:ea typeface="Calibri"/>
              <a:cs typeface="Times New Roman"/>
            </a:endParaRPr>
          </a:p>
          <a:p>
            <a:pPr marL="285750" indent="-285750">
              <a:buFont typeface="Arial"/>
              <a:buChar char="•"/>
            </a:pPr>
            <a:endParaRPr lang="en-US" dirty="0">
              <a:latin typeface="Times New Roman"/>
              <a:ea typeface="Calibri"/>
              <a:cs typeface="Times New Roman"/>
            </a:endParaRPr>
          </a:p>
          <a:p>
            <a:pPr marL="285750" indent="-285750">
              <a:buFont typeface="Arial"/>
              <a:buChar char="•"/>
            </a:pPr>
            <a:endParaRPr lang="en-US" dirty="0">
              <a:latin typeface="Times New Roman"/>
              <a:ea typeface="Calibri"/>
              <a:cs typeface="Times New Roman"/>
            </a:endParaRPr>
          </a:p>
          <a:p>
            <a:pPr marL="285750" indent="-285750">
              <a:buFont typeface="Arial"/>
              <a:buChar char="•"/>
            </a:pPr>
            <a:endParaRPr lang="en-US" dirty="0">
              <a:latin typeface="Times New Roman"/>
              <a:ea typeface="Calibri"/>
              <a:cs typeface="Times New Roman"/>
            </a:endParaRPr>
          </a:p>
          <a:p>
            <a:pPr marL="285750" indent="-285750">
              <a:buFont typeface="Arial"/>
              <a:buChar char="•"/>
            </a:pPr>
            <a:endParaRPr lang="en-US" dirty="0">
              <a:latin typeface="Times New Roman"/>
              <a:ea typeface="Calibri"/>
              <a:cs typeface="Times New Roman"/>
            </a:endParaRPr>
          </a:p>
          <a:p>
            <a:pPr marL="285750" indent="-285750">
              <a:buFont typeface="Arial"/>
              <a:buChar char="•"/>
            </a:pPr>
            <a:endParaRPr lang="en-US" dirty="0">
              <a:latin typeface="Times New Roman"/>
              <a:ea typeface="Calibri"/>
              <a:cs typeface="Times New Roman"/>
            </a:endParaRPr>
          </a:p>
          <a:p>
            <a:pPr marL="285750" indent="-285750">
              <a:buFont typeface="Arial"/>
              <a:buChar char="•"/>
            </a:pPr>
            <a:endParaRPr lang="en-US" dirty="0">
              <a:latin typeface="Times New Roman"/>
              <a:ea typeface="Calibri"/>
              <a:cs typeface="Times New Roman"/>
            </a:endParaRPr>
          </a:p>
          <a:p>
            <a:endParaRPr lang="en-US" dirty="0">
              <a:latin typeface="Times New Roman"/>
              <a:ea typeface="Calibri"/>
              <a:cs typeface="Times New Roman"/>
            </a:endParaRPr>
          </a:p>
          <a:p>
            <a:endParaRPr lang="en-US" dirty="0">
              <a:latin typeface="Times New Roman"/>
              <a:ea typeface="Calibri"/>
              <a:cs typeface="Calibri"/>
            </a:endParaRPr>
          </a:p>
          <a:p>
            <a:endParaRPr lang="en-US" dirty="0">
              <a:latin typeface="Times New Roman"/>
              <a:ea typeface="Calibri"/>
              <a:cs typeface="Calibri"/>
            </a:endParaRPr>
          </a:p>
        </p:txBody>
      </p:sp>
    </p:spTree>
    <p:extLst>
      <p:ext uri="{BB962C8B-B14F-4D97-AF65-F5344CB8AC3E}">
        <p14:creationId xmlns:p14="http://schemas.microsoft.com/office/powerpoint/2010/main" val="2417247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657240BBBC6B049925159D12E9A25AF" ma:contentTypeVersion="11" ma:contentTypeDescription="Create a new document." ma:contentTypeScope="" ma:versionID="26b8b635b1e6063efa60a7b4acc4e2e3">
  <xsd:schema xmlns:xsd="http://www.w3.org/2001/XMLSchema" xmlns:xs="http://www.w3.org/2001/XMLSchema" xmlns:p="http://schemas.microsoft.com/office/2006/metadata/properties" xmlns:ns3="7dbb0361-a347-4361-aad0-742af1c4894d" xmlns:ns4="9ef71459-7135-4651-8acf-3a45a5e0ab13" targetNamespace="http://schemas.microsoft.com/office/2006/metadata/properties" ma:root="true" ma:fieldsID="d6460f61bcd4c91886233c57813698c2" ns3:_="" ns4:_="">
    <xsd:import namespace="7dbb0361-a347-4361-aad0-742af1c4894d"/>
    <xsd:import namespace="9ef71459-7135-4651-8acf-3a45a5e0ab1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bb0361-a347-4361-aad0-742af1c4894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f71459-7135-4651-8acf-3a45a5e0ab1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210273-DEBD-4595-B791-2314571AF4C2}">
  <ds:schemaRefs>
    <ds:schemaRef ds:uri="http://schemas.microsoft.com/sharepoint/v3/contenttype/forms"/>
  </ds:schemaRefs>
</ds:datastoreItem>
</file>

<file path=customXml/itemProps2.xml><?xml version="1.0" encoding="utf-8"?>
<ds:datastoreItem xmlns:ds="http://schemas.openxmlformats.org/officeDocument/2006/customXml" ds:itemID="{554E8A36-207B-4778-AD7D-BDA9120D12AB}">
  <ds:schemaRefs>
    <ds:schemaRef ds:uri="7dbb0361-a347-4361-aad0-742af1c4894d"/>
    <ds:schemaRef ds:uri="9ef71459-7135-4651-8acf-3a45a5e0ab1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4553A5C-27BA-4B22-B2A5-D9BA781F94A2}">
  <ds:schemaRefs>
    <ds:schemaRef ds:uri="7dbb0361-a347-4361-aad0-742af1c4894d"/>
    <ds:schemaRef ds:uri="9ef71459-7135-4651-8acf-3a45a5e0ab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19</Words>
  <Application>Microsoft Office PowerPoint</Application>
  <PresentationFormat>Widescreen</PresentationFormat>
  <Paragraphs>5</Paragraphs>
  <Slides>21</Slides>
  <Notes>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reset issue on SWC press events</dc:title>
  <dc:creator>prasad dokku</dc:creator>
  <cp:lastModifiedBy>Rakshith Kumar Pulluri</cp:lastModifiedBy>
  <cp:revision>1270</cp:revision>
  <dcterms:created xsi:type="dcterms:W3CDTF">2018-04-13T08:56:00Z</dcterms:created>
  <dcterms:modified xsi:type="dcterms:W3CDTF">2025-06-06T13:54:29Z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53CB3D3E10964D8CA74CED45E813FBA1</vt:lpwstr>
  </property>
  <property fmtid="{D5CDD505-2E9C-101B-9397-08002B2CF9AE}" pid="3" name="KSOProductBuildVer">
    <vt:lpwstr>1033-11.2.0.11191</vt:lpwstr>
  </property>
  <property fmtid="{D5CDD505-2E9C-101B-9397-08002B2CF9AE}" pid="4" name="ContentTypeId">
    <vt:lpwstr>0x010100E657240BBBC6B049925159D12E9A25AF</vt:lpwstr>
  </property>
</Properties>
</file>