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68" r:id="rId14"/>
    <p:sldId id="26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67FF2-8BB9-4392-C1C6-0D91454A731C}" v="577" dt="2025-05-23T13:12:49.028"/>
    <p1510:client id="{F13E30C1-530D-4183-AECC-A556A48ECD45}" v="30" dt="2025-05-23T11:33:2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421A8-1302-48D4-830E-D691EEEC67CF}" type="datetimeFigureOut"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E71C6-D246-45E3-B99F-D5F6E269B4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ED5B1C7-D681-3536-D136-E3C1B82AD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A1F42ED-E1ED-4A0F-D369-F43926558C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650DDF3-8FA6-0BD5-5548-1ADB0E187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363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95B2268-E572-0E94-67E3-840E94B6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3407567-AF40-E616-8371-2022CF11C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B1B51D7-8136-E788-59CA-E5E7BA899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776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F0A6179-7045-4AC9-151B-C7C4DF98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9F89300-7DEA-5CD9-1969-E508E5A77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E3D3209-F925-9D0A-6E42-141375112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3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D7A66B8-69CB-4C79-D967-05B9F2241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F188915-CED1-D000-FFD6-DC4852FF7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458DDB8-D76F-76F6-75BF-D699863F0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599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48A8B9A-ABCA-AA50-134F-56848553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5E1A128-A3AC-D3C4-A9D8-B5E1EDF95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21EE1C2-3A68-B66B-3377-B6D9D0A94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88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7D3F0D8-01F4-546C-BD37-A35CEF84E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F01A723-E6E1-17F9-94E2-F1FB2B57C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A2E49EB-FEAA-7E65-0B7D-FBF9C894C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3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49AD5E-BE48-34F1-D500-4E95247F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1431EFC-A7E4-9344-50D4-9A2C2F0D6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A1FF8E8-3577-0EA7-BBFB-80ED11080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88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35C0561-E2C8-9C63-ECAC-A7CC6CA6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23A028C-68D2-62DF-9987-1AAB8B1A1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2AE632-8DA5-A25C-46EE-3A2A6B3E6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17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D12CF96-6289-7D65-E928-BCABF288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DB404C3-116A-676E-171A-C4EB43AC2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5963627-2E3C-A24E-59DD-2C29C276B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58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A7114B8-FC4F-1AAA-8630-FB174A72E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D49F056-55E3-2076-86B9-4A56D9A6B4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828C176-FAB7-A08C-CC47-3D812C1B3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13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4B8CE4-EDEE-3384-F1A8-A39F19A23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7AAE6CA-EE90-317F-BB6E-7675A410A2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8B13461-7F3F-DABF-AA58-C744F3B08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54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20CA28A-2A24-4F40-AA9D-149A8626A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5033363-6550-6BB5-FEBB-6FCEF072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3ABFCF3-6BC8-7D13-B309-4FED80FD5A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1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B6AB86D-8A26-30B5-E045-E26C2C20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6F4B73E-5758-0FFF-0BE7-62DD3A8D4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175EC7B-7D66-F48C-6B1A-79E906CDB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49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23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23/05/2025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927059F-A31F-24A6-3A56-E59BC3817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5C1B8C70-0298-78C5-E160-53ADF530D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2917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97B7BAF-B9AC-2B6C-1445-B87CA93250A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097C286-35BA-91DB-8DF7-477AA76DD38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E7A719D-622A-FD3E-E8E9-24E8A979FE7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586BDB7-D11D-1CF1-C021-BFEB0066434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5BD9E-DE7D-ECCE-FB6D-0CDF2516164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B53BD-E759-47D7-B291-E46B7C9E6E5C}"/>
              </a:ext>
            </a:extLst>
          </p:cNvPr>
          <p:cNvSpPr txBox="1"/>
          <p:nvPr/>
        </p:nvSpPr>
        <p:spPr>
          <a:xfrm>
            <a:off x="471810" y="2014033"/>
            <a:ext cx="1120089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
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4797B7-17BA-835C-DA0A-E803E79E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05" y="548516"/>
            <a:ext cx="1172177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Format Flags: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Boolalpha</a:t>
            </a:r>
            <a:endParaRPr lang="en-US" alt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dirty="0">
                <a:latin typeface="Times New Roman"/>
                <a:ea typeface="+mn-lt"/>
                <a:cs typeface="+mn-lt"/>
              </a:rPr>
              <a:t>When turned on, it shows </a:t>
            </a:r>
            <a:r>
              <a:rPr lang="en-US" b="1" dirty="0">
                <a:latin typeface="Times New Roman"/>
                <a:ea typeface="+mn-lt"/>
                <a:cs typeface="+mn-lt"/>
              </a:rPr>
              <a:t>true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b="1" dirty="0">
                <a:latin typeface="Times New Roman"/>
                <a:ea typeface="+mn-lt"/>
                <a:cs typeface="+mn-lt"/>
              </a:rPr>
              <a:t>false</a:t>
            </a:r>
            <a:r>
              <a:rPr lang="en-US" dirty="0">
                <a:latin typeface="Times New Roman"/>
                <a:ea typeface="+mn-lt"/>
                <a:cs typeface="+mn-lt"/>
              </a:rPr>
              <a:t> instead of </a:t>
            </a:r>
            <a:r>
              <a:rPr lang="en-US" b="1" dirty="0">
                <a:latin typeface="Times New Roman"/>
                <a:ea typeface="+mn-lt"/>
                <a:cs typeface="+mn-lt"/>
              </a:rPr>
              <a:t>1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b="1" dirty="0">
                <a:latin typeface="Times New Roman"/>
                <a:ea typeface="+mn-lt"/>
                <a:cs typeface="+mn-lt"/>
              </a:rPr>
              <a:t>0</a:t>
            </a:r>
            <a:r>
              <a:rPr lang="en-US" dirty="0">
                <a:latin typeface="Times New Roman"/>
                <a:ea typeface="+mn-lt"/>
                <a:cs typeface="+mn-lt"/>
              </a:rPr>
              <a:t> for </a:t>
            </a:r>
            <a:r>
              <a:rPr lang="en-US" err="1">
                <a:latin typeface="Times New Roman"/>
                <a:ea typeface="+mn-lt"/>
                <a:cs typeface="+mn-lt"/>
              </a:rPr>
              <a:t>boolean</a:t>
            </a:r>
            <a:r>
              <a:rPr lang="en-US" dirty="0">
                <a:latin typeface="Times New Roman"/>
                <a:ea typeface="+mn-lt"/>
                <a:cs typeface="+mn-lt"/>
              </a:rPr>
              <a:t> values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                                                                                                           Output:</a:t>
            </a:r>
            <a:endParaRPr lang="en-US" dirty="0">
              <a:ea typeface="+mj-ea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ADDC348-42FE-BD7E-AF46-737E029C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23" y="2569255"/>
            <a:ext cx="5876925" cy="23907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DC2CF8-25B6-4A2F-DEA1-4031E4832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07" y="2565854"/>
            <a:ext cx="2705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257A714-F125-1326-FE18-1EE94A35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04FFEB3-705C-F4B7-9B32-6D093EBB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2917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58EBD67-E2B5-05BB-B195-17F4B803511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BEAC00E-9129-E8E6-9924-B08C6178767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CD2DE13-A823-2571-425D-90EEBBB56F6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F6B15785-8C80-B8E7-D11F-DA582C51954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A9E6E-2CF5-1CCF-7265-4777AD14F24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1AE69-D21F-FB68-7A63-F2F32A108DE3}"/>
              </a:ext>
            </a:extLst>
          </p:cNvPr>
          <p:cNvSpPr txBox="1"/>
          <p:nvPr/>
        </p:nvSpPr>
        <p:spPr>
          <a:xfrm>
            <a:off x="238005" y="816956"/>
            <a:ext cx="1120089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Setprecision</a:t>
            </a:r>
            <a:endParaRPr 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endParaRPr 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Definition:</a:t>
            </a:r>
            <a:r>
              <a:rPr lang="en-US" b="1" dirty="0">
                <a:latin typeface="Times New Roman"/>
                <a:ea typeface="+mj-ea"/>
                <a:cs typeface="Times New Roman"/>
              </a:rPr>
              <a:t> </a:t>
            </a:r>
            <a:r>
              <a:rPr lang="en-US" dirty="0">
                <a:latin typeface="Times New Roman"/>
                <a:ea typeface="+mn-lt"/>
                <a:cs typeface="+mn-lt"/>
              </a:rPr>
              <a:t>Controls how many digits are shown after the decimal point when printing floating-point numbers.</a:t>
            </a:r>
            <a:endParaRPr lang="en-US" dirty="0">
              <a:latin typeface="Times New Roman"/>
              <a:ea typeface="+mj-ea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Example:                                                                                              Output:</a:t>
            </a:r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                                                                          </a:t>
            </a:r>
            <a:endParaRPr lang="en-US" dirty="0">
              <a:solidFill>
                <a:srgbClr val="000000"/>
              </a:solidFill>
              <a:latin typeface="Aptos" panose="020B0004020202020204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                                                                                         </a:t>
            </a:r>
            <a:endParaRPr lang="en-US" b="1" dirty="0">
              <a:solidFill>
                <a:srgbClr val="A71F38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A6E6B72-EDEC-ED29-CB78-B7D7C1BB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3" y="2464480"/>
            <a:ext cx="5705475" cy="3362325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E4514D-4239-14EE-ADEB-12E447AD0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807" y="2468562"/>
            <a:ext cx="2705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2EB003F-7316-E37A-D269-91AFEE70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593F527A-CAED-215D-A943-A5EEEB5850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2917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ABF0E987-F207-A35F-9922-AB28402F064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A4A93676-CF60-A01B-9523-49FDDDB4712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126A6ED-6795-BA2B-4D8A-3B8082E6571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8FCEE24-62DA-D635-EAE8-DD342FE8589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B8AB-6AD2-8C27-9B2B-E01949C85BB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7A91D-B9F4-D1FC-69DC-563D9D113D35}"/>
              </a:ext>
            </a:extLst>
          </p:cNvPr>
          <p:cNvSpPr txBox="1"/>
          <p:nvPr/>
        </p:nvSpPr>
        <p:spPr>
          <a:xfrm>
            <a:off x="407364" y="927767"/>
            <a:ext cx="10018784" cy="15388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Setw</a:t>
            </a:r>
            <a:endParaRPr lang="en-US" sz="2000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err="1">
                <a:latin typeface="Times New Roman"/>
                <a:ea typeface="+mj-ea"/>
                <a:cs typeface="Times New Roman"/>
              </a:rPr>
              <a:t>setw</a:t>
            </a:r>
            <a:r>
              <a:rPr lang="en-US" dirty="0">
                <a:latin typeface="Times New Roman"/>
                <a:ea typeface="+mn-lt"/>
                <a:cs typeface="+mn-lt"/>
              </a:rPr>
              <a:t> sets the width of the next output value (-) if the value is shorter than the width, it pads it with spaces on the left.</a:t>
            </a:r>
            <a:endParaRPr lang="en-US" dirty="0">
              <a:latin typeface="Times New Roman"/>
              <a:ea typeface="+mj-ea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 </a:t>
            </a:r>
            <a:r>
              <a:rPr lang="en-US" dirty="0">
                <a:latin typeface="Times New Roman"/>
                <a:ea typeface="+mj-ea"/>
                <a:cs typeface="Times New Roman"/>
              </a:rPr>
              <a:t>   </a:t>
            </a:r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                                                                                                      output:</a:t>
            </a:r>
            <a:endParaRPr lang="en-US">
              <a:ea typeface="+mj-ea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4C6B492-336A-862D-BE3F-A850EAB9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8" y="2466068"/>
            <a:ext cx="3857625" cy="3105150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F68F35C-382A-9C38-91B8-1877AC218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446" y="2548844"/>
            <a:ext cx="20002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6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5722E85-D6BD-A93E-3939-DD06A3B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0874549-09FC-7206-AE5B-BED104367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858350-0CF1-7AC9-4C34-B0F3F8E4E41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0F8278-A50C-EA29-36B6-3FD02B5245A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AB6FD3E-3526-BCEA-39B2-598FB8506EA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279602E-6F60-271A-71F7-C04769C8249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A0097-6BE1-C0C6-76EA-59652A57252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F43-87FB-F853-4E06-AA469D51D8A5}"/>
              </a:ext>
            </a:extLst>
          </p:cNvPr>
          <p:cNvSpPr txBox="1"/>
          <p:nvPr/>
        </p:nvSpPr>
        <p:spPr>
          <a:xfrm>
            <a:off x="337790" y="1061884"/>
            <a:ext cx="11137392" cy="82638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Improper use of </a:t>
            </a:r>
            <a:r>
              <a:rPr lang="en-US" dirty="0">
                <a:latin typeface="Times New Roman"/>
                <a:cs typeface="Times New Roman"/>
              </a:rPr>
              <a:t>std::transform</a:t>
            </a:r>
            <a:r>
              <a:rPr lang="en-US" dirty="0">
                <a:latin typeface="Times New Roman"/>
                <a:ea typeface="+mn-lt"/>
                <a:cs typeface="+mn-lt"/>
              </a:rPr>
              <a:t> – Using containers of different sizes or incorrect lambda functions can lead to unexpected behavior or runtime crashes.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Using </a:t>
            </a:r>
            <a:r>
              <a:rPr lang="en-US" err="1">
                <a:latin typeface="Times New Roman"/>
                <a:cs typeface="Times New Roman"/>
              </a:rPr>
              <a:t>ptr_fun</a:t>
            </a:r>
            <a:r>
              <a:rPr lang="en-US" dirty="0">
                <a:latin typeface="Times New Roman"/>
                <a:ea typeface="+mn-lt"/>
                <a:cs typeface="+mn-lt"/>
              </a:rPr>
              <a:t> in modern C++ – This utility is outdated and removed in newer C++ standards; using it can break your code in modern compilers.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Calling </a:t>
            </a:r>
            <a:r>
              <a:rPr lang="en-US" dirty="0">
                <a:latin typeface="Times New Roman"/>
                <a:cs typeface="Times New Roman"/>
              </a:rPr>
              <a:t>plus()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dirty="0">
                <a:latin typeface="Times New Roman"/>
                <a:cs typeface="Times New Roman"/>
              </a:rPr>
              <a:t>minus()</a:t>
            </a:r>
            <a:r>
              <a:rPr lang="en-US" dirty="0">
                <a:latin typeface="Times New Roman"/>
                <a:ea typeface="+mn-lt"/>
                <a:cs typeface="+mn-lt"/>
              </a:rPr>
              <a:t> without </a:t>
            </a:r>
            <a:r>
              <a:rPr lang="en-US" dirty="0">
                <a:latin typeface="Times New Roman"/>
                <a:cs typeface="Times New Roman"/>
              </a:rPr>
              <a:t>&lt;functional&gt;</a:t>
            </a:r>
            <a:r>
              <a:rPr lang="en-US" dirty="0">
                <a:latin typeface="Times New Roman"/>
                <a:ea typeface="+mn-lt"/>
                <a:cs typeface="+mn-lt"/>
              </a:rPr>
              <a:t> – Forgetting to include the proper header will result in compile-time errors.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Missing </a:t>
            </a:r>
            <a:r>
              <a:rPr lang="en-US" dirty="0">
                <a:latin typeface="Times New Roman"/>
                <a:cs typeface="Times New Roman"/>
              </a:rPr>
              <a:t>&lt;</a:t>
            </a:r>
            <a:r>
              <a:rPr lang="en-US" err="1">
                <a:latin typeface="Times New Roman"/>
                <a:cs typeface="Times New Roman"/>
              </a:rPr>
              <a:t>iomanip</a:t>
            </a:r>
            <a:r>
              <a:rPr lang="en-US" dirty="0">
                <a:latin typeface="Times New Roman"/>
                <a:cs typeface="Times New Roman"/>
              </a:rPr>
              <a:t>&gt;</a:t>
            </a:r>
            <a:r>
              <a:rPr lang="en-US" dirty="0">
                <a:latin typeface="Times New Roman"/>
                <a:ea typeface="+mn-lt"/>
                <a:cs typeface="+mn-lt"/>
              </a:rPr>
              <a:t> header – Required for using I/O manipulators like </a:t>
            </a:r>
            <a:r>
              <a:rPr lang="en-US" err="1">
                <a:latin typeface="Times New Roman"/>
                <a:cs typeface="Times New Roman"/>
              </a:rPr>
              <a:t>setw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setprecision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err="1">
                <a:latin typeface="Times New Roman"/>
                <a:cs typeface="Times New Roman"/>
              </a:rPr>
              <a:t>boolalpha</a:t>
            </a:r>
            <a:r>
              <a:rPr lang="en-US" dirty="0">
                <a:latin typeface="Times New Roman"/>
                <a:ea typeface="+mn-lt"/>
                <a:cs typeface="+mn-lt"/>
              </a:rPr>
              <a:t>. Without it, you’ll get compiler errors.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Misusing </a:t>
            </a:r>
            <a:r>
              <a:rPr lang="en-US" err="1">
                <a:latin typeface="Times New Roman"/>
                <a:cs typeface="Times New Roman"/>
              </a:rPr>
              <a:t>boolalpha</a:t>
            </a:r>
            <a:r>
              <a:rPr lang="en-US" dirty="0">
                <a:latin typeface="Times New Roman"/>
                <a:ea typeface="+mn-lt"/>
                <a:cs typeface="+mn-lt"/>
              </a:rPr>
              <a:t> – If not used or reset properly, </a:t>
            </a:r>
            <a:r>
              <a:rPr lang="en-US" err="1">
                <a:latin typeface="Times New Roman"/>
                <a:ea typeface="+mn-lt"/>
                <a:cs typeface="+mn-lt"/>
              </a:rPr>
              <a:t>boolean</a:t>
            </a:r>
            <a:r>
              <a:rPr lang="en-US" dirty="0">
                <a:latin typeface="Times New Roman"/>
                <a:ea typeface="+mn-lt"/>
                <a:cs typeface="+mn-lt"/>
              </a:rPr>
              <a:t> values might display inconsistently across outputs.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Not clearing formatting flags – Once formatting options like </a:t>
            </a:r>
            <a:r>
              <a:rPr lang="en-US" err="1">
                <a:latin typeface="Times New Roman"/>
                <a:cs typeface="Times New Roman"/>
              </a:rPr>
              <a:t>boolalpha</a:t>
            </a:r>
            <a:r>
              <a:rPr lang="en-US" dirty="0">
                <a:latin typeface="Times New Roman"/>
                <a:ea typeface="+mn-lt"/>
                <a:cs typeface="+mn-lt"/>
              </a:rPr>
              <a:t> or fixed are set, they stay active unless explicitly changed back.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Broken stream chaining – Forgetting </a:t>
            </a:r>
            <a:r>
              <a:rPr lang="en-US" dirty="0">
                <a:latin typeface="Times New Roman"/>
                <a:cs typeface="Times New Roman"/>
              </a:rPr>
              <a:t>&lt;&lt;</a:t>
            </a:r>
            <a:r>
              <a:rPr lang="en-US" dirty="0">
                <a:latin typeface="Times New Roman"/>
                <a:ea typeface="+mn-lt"/>
                <a:cs typeface="+mn-lt"/>
              </a:rPr>
              <a:t> between values or mixing types incorrectly causes compile errors or incorrect output.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-apple-system"/>
              <a:cs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558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AFFE7F6-6839-2AC8-8FAB-4BFAF510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A2CFBA2-E7ED-7A44-813A-875AA11F3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2D7AE30-E751-28A5-E57E-8F66CA8A0B44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234580A-84B2-B3BD-E7FD-F329D6EEF16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239EDE2-CF52-F69A-A255-3D3CFD003B1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BEF443C-CC09-59D3-3B0E-848B78CE66F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A76E9-EF6B-6DF3-EFA5-5B28AD0523B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C59AF-F782-440F-E159-E25CBB3C8A65}"/>
              </a:ext>
            </a:extLst>
          </p:cNvPr>
          <p:cNvSpPr txBox="1"/>
          <p:nvPr/>
        </p:nvSpPr>
        <p:spPr>
          <a:xfrm>
            <a:off x="337790" y="1061884"/>
            <a:ext cx="11137392" cy="59980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a functor in C++?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A functor is an object that behaves like a function by overloading the 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operator.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Why is </a:t>
            </a:r>
            <a:r>
              <a:rPr lang="en-US" dirty="0">
                <a:latin typeface="Consolas"/>
                <a:cs typeface="Times New Roman"/>
              </a:rPr>
              <a:t>std::function</a:t>
            </a:r>
            <a:r>
              <a:rPr lang="en-US" dirty="0">
                <a:ea typeface="+mn-lt"/>
                <a:cs typeface="+mn-lt"/>
              </a:rPr>
              <a:t> useful?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It allows storing and calling any callable object like a function, lambda, or functor.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does </a:t>
            </a:r>
            <a:r>
              <a:rPr lang="en-US" dirty="0">
                <a:latin typeface="Consolas"/>
                <a:cs typeface="Times New Roman"/>
              </a:rPr>
              <a:t>std::fixed</a:t>
            </a:r>
            <a:r>
              <a:rPr lang="en-US" dirty="0">
                <a:ea typeface="+mn-lt"/>
                <a:cs typeface="+mn-lt"/>
              </a:rPr>
              <a:t> do in output formatting?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It ensures floating-point numbers are printed in fixed-point notation (not scientific).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Why use smart pointers like </a:t>
            </a:r>
            <a:r>
              <a:rPr lang="en-US" err="1">
                <a:latin typeface="Consolas"/>
                <a:ea typeface="+mn-lt"/>
                <a:cs typeface="+mn-lt"/>
              </a:rPr>
              <a:t>unique_ptr</a:t>
            </a:r>
            <a:r>
              <a:rPr lang="en-US" dirty="0">
                <a:ea typeface="+mn-lt"/>
                <a:cs typeface="+mn-lt"/>
              </a:rPr>
              <a:t>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They automatically manage memory and prevent memory leaks.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is the use of </a:t>
            </a:r>
            <a:r>
              <a:rPr lang="en-US" dirty="0">
                <a:latin typeface="Consolas"/>
                <a:cs typeface="Times New Roman"/>
              </a:rPr>
              <a:t>std::</a:t>
            </a:r>
            <a:r>
              <a:rPr lang="en-US" err="1">
                <a:latin typeface="Consolas"/>
                <a:cs typeface="Times New Roman"/>
              </a:rPr>
              <a:t>endl</a:t>
            </a:r>
            <a:r>
              <a:rPr lang="en-US" dirty="0">
                <a:ea typeface="+mn-lt"/>
                <a:cs typeface="+mn-lt"/>
              </a:rPr>
              <a:t> in </a:t>
            </a:r>
            <a:r>
              <a:rPr lang="en-US" err="1">
                <a:latin typeface="Consolas"/>
                <a:cs typeface="Times New Roman"/>
              </a:rPr>
              <a:t>cout</a:t>
            </a:r>
            <a:r>
              <a:rPr lang="en-US" dirty="0">
                <a:ea typeface="+mn-lt"/>
                <a:cs typeface="+mn-lt"/>
              </a:rPr>
              <a:t>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It prints a newline and flushes the output buffer.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What happens if </a:t>
            </a:r>
            <a:r>
              <a:rPr lang="en-US" err="1">
                <a:latin typeface="Consolas"/>
                <a:cs typeface="Times New Roman"/>
              </a:rPr>
              <a:t>cin</a:t>
            </a:r>
            <a:r>
              <a:rPr lang="en-US" dirty="0">
                <a:ea typeface="+mn-lt"/>
                <a:cs typeface="+mn-lt"/>
              </a:rPr>
              <a:t> reads the wrong type?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A: Input fails, and the stream enters a bad state, which can stop further input.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BC8C279-4BE6-8C9F-43A6-361B6B66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68D623C-4841-8A0C-3CCA-675211159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1AAA213-FDD7-111E-04D7-80502D6BE00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B1ED358-8D39-AEFE-2D2D-0F94829932F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39C29CF6-1496-4FD4-7D61-D183872E82D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882921F-DD0F-1EB8-3632-34E929D7C7C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46AC4-F9E7-EAD1-F1D9-9D5D2D2F2D88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3A3BC-2669-2AA5-D361-553F1CC113C3}"/>
              </a:ext>
            </a:extLst>
          </p:cNvPr>
          <p:cNvSpPr txBox="1"/>
          <p:nvPr/>
        </p:nvSpPr>
        <p:spPr>
          <a:xfrm>
            <a:off x="337790" y="1061884"/>
            <a:ext cx="11137392" cy="51670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Practiced using functional objects (functors) for function-like behavior with objects.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Applied utility functions like </a:t>
            </a:r>
            <a:r>
              <a:rPr lang="en-US" dirty="0">
                <a:latin typeface="Consolas"/>
                <a:ea typeface="+mn-lt"/>
                <a:cs typeface="+mn-lt"/>
              </a:rPr>
              <a:t>std::plus()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latin typeface="Consolas"/>
                <a:ea typeface="+mn-lt"/>
                <a:cs typeface="+mn-lt"/>
              </a:rPr>
              <a:t>std::minus()</a:t>
            </a:r>
            <a:r>
              <a:rPr lang="en-US" dirty="0">
                <a:ea typeface="+mn-lt"/>
                <a:cs typeface="+mn-lt"/>
              </a:rPr>
              <a:t> for arithmetic operations.</a:t>
            </a: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Learned how </a:t>
            </a:r>
            <a:r>
              <a:rPr lang="en-US" dirty="0">
                <a:latin typeface="Consolas"/>
                <a:cs typeface="Times New Roman"/>
              </a:rPr>
              <a:t>std::transform</a:t>
            </a:r>
            <a:r>
              <a:rPr lang="en-US" dirty="0">
                <a:ea typeface="+mn-lt"/>
                <a:cs typeface="+mn-lt"/>
              </a:rPr>
              <a:t> helps apply functions to a range of elements efficiently.</a:t>
            </a:r>
            <a:endParaRPr lang="en-US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Noted that </a:t>
            </a:r>
            <a:r>
              <a:rPr lang="en-US" err="1">
                <a:latin typeface="Consolas"/>
                <a:cs typeface="Times New Roman"/>
              </a:rPr>
              <a:t>ptr_fun</a:t>
            </a:r>
            <a:r>
              <a:rPr lang="en-US" dirty="0">
                <a:ea typeface="+mn-lt"/>
                <a:cs typeface="+mn-lt"/>
              </a:rPr>
              <a:t> is deprecated and should be avoided in modern C++ code.</a:t>
            </a:r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</a:t>
            </a:r>
            <a:r>
              <a:rPr lang="en-US" err="1">
                <a:latin typeface="Consolas"/>
                <a:ea typeface="+mn-lt"/>
                <a:cs typeface="+mn-lt"/>
              </a:rPr>
              <a:t>cout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err="1">
                <a:latin typeface="Consolas"/>
                <a:ea typeface="+mn-lt"/>
                <a:cs typeface="+mn-lt"/>
              </a:rPr>
              <a:t>cin</a:t>
            </a:r>
            <a:r>
              <a:rPr lang="en-US" dirty="0">
                <a:ea typeface="+mn-lt"/>
                <a:cs typeface="+mn-lt"/>
              </a:rPr>
              <a:t> for formatted console input and output.</a:t>
            </a:r>
            <a:endParaRPr lang="en-US"/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Applied </a:t>
            </a:r>
            <a:r>
              <a:rPr lang="en-US" err="1">
                <a:latin typeface="Consolas"/>
                <a:cs typeface="Times New Roman"/>
              </a:rPr>
              <a:t>boolalpha</a:t>
            </a:r>
            <a:r>
              <a:rPr lang="en-US" dirty="0">
                <a:ea typeface="+mn-lt"/>
                <a:cs typeface="+mn-lt"/>
              </a:rPr>
              <a:t> to display </a:t>
            </a:r>
            <a:r>
              <a:rPr lang="en-US" err="1">
                <a:ea typeface="+mn-lt"/>
                <a:cs typeface="+mn-lt"/>
              </a:rPr>
              <a:t>boolean</a:t>
            </a:r>
            <a:r>
              <a:rPr lang="en-US" dirty="0">
                <a:ea typeface="+mn-lt"/>
                <a:cs typeface="+mn-lt"/>
              </a:rPr>
              <a:t> values as </a:t>
            </a:r>
            <a:r>
              <a:rPr lang="en-US" dirty="0">
                <a:latin typeface="Consolas"/>
                <a:ea typeface="+mn-lt"/>
                <a:cs typeface="+mn-lt"/>
              </a:rPr>
              <a:t>true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dirty="0">
                <a:latin typeface="Consolas"/>
                <a:ea typeface="+mn-lt"/>
                <a:cs typeface="+mn-lt"/>
              </a:rPr>
              <a:t>false</a:t>
            </a:r>
            <a:r>
              <a:rPr lang="en-US" dirty="0">
                <a:ea typeface="+mn-lt"/>
                <a:cs typeface="+mn-lt"/>
              </a:rPr>
              <a:t> instead of </a:t>
            </a:r>
            <a:r>
              <a:rPr lang="en-US" dirty="0">
                <a:latin typeface="Consolas"/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dirty="0">
                <a:latin typeface="Consolas"/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</a:t>
            </a:r>
            <a:r>
              <a:rPr lang="en-US" err="1">
                <a:latin typeface="Consolas"/>
                <a:cs typeface="Times New Roman"/>
              </a:rPr>
              <a:t>setprecision</a:t>
            </a:r>
            <a:r>
              <a:rPr lang="en-US" dirty="0">
                <a:ea typeface="+mn-lt"/>
                <a:cs typeface="+mn-lt"/>
              </a:rPr>
              <a:t> to control the number of decimal places in floating-point output.</a:t>
            </a:r>
            <a:endParaRPr lang="en-US"/>
          </a:p>
          <a:p>
            <a:pPr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Applied </a:t>
            </a:r>
            <a:r>
              <a:rPr lang="en-US" err="1">
                <a:latin typeface="Consolas"/>
                <a:cs typeface="Times New Roman"/>
              </a:rPr>
              <a:t>setw</a:t>
            </a:r>
            <a:r>
              <a:rPr lang="en-US" dirty="0">
                <a:ea typeface="+mn-lt"/>
                <a:cs typeface="+mn-lt"/>
              </a:rPr>
              <a:t> to format output fields with fixed widths, useful for tables or alignment.</a:t>
            </a:r>
            <a:endParaRPr lang="en-US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/>
          </a:p>
          <a:p>
            <a:pPr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Focused on making console output clean, structured, and easy to read.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757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2153" y="143081"/>
            <a:ext cx="5861257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Topics Covered Today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Key Learnings / Concepts Understood: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Challenges / Debugging Experience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Tasks/Assignments Completed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Additional Learning Resources / Notes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Q&amp;A</a:t>
            </a: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/>
                <a:cs typeface="Times New Roman"/>
              </a:rPr>
              <a:t>Plan for Tomorrow</a:t>
            </a:r>
          </a:p>
          <a:p>
            <a:pPr marL="342900" indent="-342900">
              <a:buAutoNum type="arabicPeriod"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5CEB477-1540-16D0-4F79-FA055B6B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C581718-0EBC-0F75-24D9-F32B33EBA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C5E4F335-D3C3-7621-9A11-A591B442D1A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0091C4F-73B2-B834-4E0E-60EB42B986C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745D5D5-CA9F-75D5-72CB-07D1D058F46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86CB6ED-50A5-772D-488B-6AEFC254E3E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B8F29-5F82-07DC-0ECE-120B95419A0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94C8-B5F6-4FB4-7240-26629D1769FC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AED8A0-A932-649C-B84F-33BDDF5A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93497"/>
              </p:ext>
            </p:extLst>
          </p:nvPr>
        </p:nvGraphicFramePr>
        <p:xfrm>
          <a:off x="99786" y="-635000"/>
          <a:ext cx="12192000" cy="2509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4122785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23879369"/>
                    </a:ext>
                  </a:extLst>
                </a:gridCol>
              </a:tblGrid>
              <a:tr h="2509667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1.Functional Objects</a:t>
                      </a:r>
                    </a:p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2.Utilities &amp; Advanced I/O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6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1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CD9DA90-7DE9-22EF-7E9A-396F4D7E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40E2274-157E-0431-05B3-74F013DA1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705092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2.Key Learnings/Concepts Understood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C48DE1E-6925-5464-6EF9-B89319A0251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915D5F3-A757-07D5-3BEC-DDCDCBAE44B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42B278F-D88B-FC92-5F59-F010C3A9561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1541DB6-42A7-5C0B-BAEF-4CBFCFDB9F9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683C0-AE2E-7BC0-CF6A-C5B8C815F56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7BCA2-9763-4EF5-1C05-409BBE05F49C}"/>
              </a:ext>
            </a:extLst>
          </p:cNvPr>
          <p:cNvSpPr txBox="1"/>
          <p:nvPr/>
        </p:nvSpPr>
        <p:spPr>
          <a:xfrm>
            <a:off x="337790" y="1061884"/>
            <a:ext cx="1113739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 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926229-6FDC-9D1B-49A8-6402B6A64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59296"/>
              </p:ext>
            </p:extLst>
          </p:nvPr>
        </p:nvGraphicFramePr>
        <p:xfrm>
          <a:off x="36285" y="816428"/>
          <a:ext cx="10371111" cy="2560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71111">
                  <a:extLst>
                    <a:ext uri="{9D8B030D-6E8A-4147-A177-3AD203B41FA5}">
                      <a16:colId xmlns:a16="http://schemas.microsoft.com/office/drawing/2014/main" val="2098934241"/>
                    </a:ext>
                  </a:extLst>
                </a:gridCol>
              </a:tblGrid>
              <a:tr h="2196875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Ø"/>
                      </a:pPr>
                      <a:r>
                        <a:rPr lang="en-US" dirty="0">
                          <a:effectLst/>
                        </a:rPr>
                        <a:t>Understanding how to use std::transform, and utility functions like plus(), minus(), and </a:t>
                      </a:r>
                      <a:r>
                        <a:rPr lang="en-US" dirty="0" err="1">
                          <a:effectLst/>
                        </a:rPr>
                        <a:t>ptr_fun</a:t>
                      </a:r>
                      <a:r>
                        <a:rPr lang="en-US" dirty="0">
                          <a:effectLst/>
                        </a:rPr>
                        <a:t> for manipulating data.</a:t>
                      </a:r>
                      <a:br>
                        <a:rPr lang="en-US" dirty="0"/>
                      </a:br>
                      <a:endParaRPr lang="en-US" dirty="0">
                        <a:effectLst/>
                      </a:endParaRPr>
                    </a:p>
                    <a:p>
                      <a:pPr marL="285750" lvl="0" indent="-285750">
                        <a:buFont typeface="Wingdings"/>
                        <a:buChar char="Ø"/>
                      </a:pPr>
                      <a:r>
                        <a:rPr lang="en-US" dirty="0">
                          <a:effectLst/>
                        </a:rPr>
                        <a:t>Practice hands-on with complex and simple data.</a:t>
                      </a:r>
                      <a:br>
                        <a:rPr lang="en-US" dirty="0"/>
                      </a:br>
                      <a:endParaRPr lang="en-US" dirty="0">
                        <a:effectLst/>
                      </a:endParaRPr>
                    </a:p>
                    <a:p>
                      <a:pPr marL="285750" lvl="0" indent="-285750">
                        <a:buFont typeface="Wingdings"/>
                        <a:buChar char="Ø"/>
                      </a:pPr>
                      <a:r>
                        <a:rPr lang="en-US" dirty="0">
                          <a:effectLst/>
                        </a:rPr>
                        <a:t>Manipulate I/O streams using </a:t>
                      </a:r>
                      <a:r>
                        <a:rPr lang="en-US" dirty="0" err="1">
                          <a:effectLst/>
                        </a:rPr>
                        <a:t>cout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cin</a:t>
                      </a:r>
                      <a:r>
                        <a:rPr lang="en-US" dirty="0">
                          <a:effectLst/>
                        </a:rPr>
                        <a:t>, format flags, and operators like </a:t>
                      </a:r>
                      <a:r>
                        <a:rPr lang="en-US" dirty="0" err="1">
                          <a:effectLst/>
                        </a:rPr>
                        <a:t>boolalpha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setprecision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setw</a:t>
                      </a:r>
                      <a:r>
                        <a:rPr lang="en-US" dirty="0">
                          <a:effectLst/>
                        </a:rPr>
                        <a:t>, etc.</a:t>
                      </a:r>
                      <a:br>
                        <a:rPr lang="en-US" dirty="0"/>
                      </a:br>
                      <a:endParaRPr lang="en-US" dirty="0">
                        <a:effectLst/>
                      </a:endParaRPr>
                    </a:p>
                    <a:p>
                      <a:pPr marL="285750" lvl="0" indent="-285750">
                        <a:buFont typeface="Wingdings"/>
                        <a:buChar char="Ø"/>
                      </a:pPr>
                      <a:r>
                        <a:rPr lang="en-US" dirty="0">
                          <a:effectLst/>
                        </a:rPr>
                        <a:t>Practice formatting complex output for data containers.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60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97A0935-EA58-5A3F-DA0E-77B75B61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28ED37E-2C03-DEE2-4D5A-E05848672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3.Key Concepts with Definition/Code Snippet-Hands on Practice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D403318-4DEF-6189-6838-AC660EF5C61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B62AE70-8F4C-4492-72F5-22C801259A4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C914343-C827-CB81-4B73-0A276F22A5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1E7031-A240-DFEF-2E35-F0629E3DC62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5CA3F-3F0B-AD06-8C9E-C78C1842B8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C98992-E716-49E0-6062-B78CFB38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05" y="907532"/>
            <a:ext cx="1142857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>
              <a:lnSpc>
                <a:spcPct val="100000"/>
              </a:lnSpc>
              <a:buClrTx/>
              <a:buSzTx/>
              <a:tabLst/>
            </a:pPr>
            <a:r>
              <a:rPr lang="en-US" sz="2000" dirty="0">
                <a:solidFill>
                  <a:srgbClr val="A71F38"/>
                </a:solidFill>
                <a:latin typeface="Times New Roman"/>
                <a:ea typeface="+mn-lt"/>
                <a:cs typeface="+mn-lt"/>
              </a:rPr>
              <a:t>1.Functional Objects and Utilities in C++</a:t>
            </a:r>
            <a:endParaRPr lang="en-US" dirty="0">
              <a:latin typeface="Times New Roman"/>
            </a:endParaRPr>
          </a:p>
          <a:p>
            <a:pPr>
              <a:buFont typeface="Arial" panose="020F0302020204030204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functional object, also known as a functor,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is </a:t>
            </a:r>
            <a:r>
              <a:rPr lang="en-US" dirty="0">
                <a:latin typeface="Times New Roman"/>
                <a:ea typeface="+mn-lt"/>
                <a:cs typeface="+mn-lt"/>
              </a:rPr>
              <a:t>an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object that </a:t>
            </a:r>
            <a:r>
              <a:rPr lang="en-US" dirty="0">
                <a:latin typeface="Times New Roman"/>
                <a:ea typeface="+mn-lt"/>
                <a:cs typeface="+mn-lt"/>
              </a:rPr>
              <a:t>acts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like a function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It does this by overloading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the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()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operator</a:t>
            </a:r>
            <a:r>
              <a:rPr lang="en-US" dirty="0">
                <a:latin typeface="Times New Roman"/>
                <a:ea typeface="+mn-lt"/>
                <a:cs typeface="+mn-lt"/>
              </a:rPr>
              <a:t>, so you can call it just like a regular function.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 panose="020F0302020204030204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Functors are useful when you want an object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to </a:t>
            </a:r>
            <a:r>
              <a:rPr lang="en-US" dirty="0">
                <a:latin typeface="Times New Roman"/>
                <a:ea typeface="+mn-lt"/>
                <a:cs typeface="+mn-lt"/>
              </a:rPr>
              <a:t>carry some state or behavior and still behave like a function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 panose="020F0302020204030204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Utilities in C++ are helpful tools (like helper functions or smart pointers) that help write cleaner, reusable, and safe code by handling common programming tasks in a standard way.</a:t>
            </a:r>
          </a:p>
          <a:p>
            <a:pPr marL="342900" marR="0" lvl="0" indent="-34290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en-US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B0755-8F02-0A93-9A06-0873EFCB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05" y="2441816"/>
            <a:ext cx="108281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Std::plus</a:t>
            </a:r>
            <a:endParaRPr lang="en-US" dirty="0">
              <a:ea typeface="+mj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dirty="0">
                <a:ea typeface="+mn-lt"/>
                <a:cs typeface="+mn-lt"/>
              </a:rPr>
              <a:t>A functor is an object that behaves like a </a:t>
            </a:r>
            <a:r>
              <a:rPr lang="en-US" err="1">
                <a:ea typeface="+mn-lt"/>
                <a:cs typeface="+mn-lt"/>
              </a:rPr>
              <a:t>function.This</a:t>
            </a:r>
            <a:r>
              <a:rPr lang="en-US" dirty="0">
                <a:ea typeface="+mn-lt"/>
                <a:cs typeface="+mn-lt"/>
              </a:rPr>
              <a:t> one specifically is designed to add two values together and return the result when called.</a:t>
            </a:r>
          </a:p>
          <a:p>
            <a:pPr marR="0" lvl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                                                                                         </a:t>
            </a: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              </a:t>
            </a:r>
            <a:endParaRPr lang="en-US" dirty="0"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               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98A90B3-30B1-5B65-A191-287EDDD0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07" y="4013654"/>
            <a:ext cx="9944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EC55A25-BE09-34DF-ACAF-57AF7250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ACD3115A-7362-50D3-4F3E-D0BA45278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19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AF9ACF4-3ED9-BCEB-73F9-E782475FBE4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09275AB-5A95-9EA2-4389-AE2958D0591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46D650A-0E32-C16E-8668-7FCC16DA716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DC9DAC3-D7E7-D5B9-B88B-19CD27C3E3E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AB682-9236-C712-3945-E9975EE8CDF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CA940-10B9-14C1-04CF-75EDC454A3EF}"/>
              </a:ext>
            </a:extLst>
          </p:cNvPr>
          <p:cNvSpPr txBox="1"/>
          <p:nvPr/>
        </p:nvSpPr>
        <p:spPr>
          <a:xfrm>
            <a:off x="337790" y="1061884"/>
            <a:ext cx="1113739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Std::minus</a:t>
            </a:r>
          </a:p>
          <a:p>
            <a:pPr>
              <a:buNone/>
            </a:pPr>
            <a:endParaRPr lang="en-US" sz="2000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dirty="0">
                <a:ea typeface="+mn-lt"/>
                <a:cs typeface="+mn-lt"/>
              </a:rPr>
              <a:t>A functor (function object) that, when called with two inputs, computes and returns their difference — effectively acting like a subtraction </a:t>
            </a:r>
            <a:r>
              <a:rPr lang="en-US" dirty="0" err="1">
                <a:ea typeface="+mn-lt"/>
                <a:cs typeface="+mn-lt"/>
              </a:rPr>
              <a:t>function.</a:t>
            </a:r>
            <a:r>
              <a:rPr lang="en-US" dirty="0" err="1">
                <a:latin typeface="Times New Roman"/>
                <a:ea typeface="+mj-ea"/>
                <a:cs typeface="Times New Roman"/>
              </a:rPr>
              <a:t>Example</a:t>
            </a:r>
            <a:r>
              <a:rPr lang="en-US" dirty="0">
                <a:latin typeface="Times New Roman"/>
                <a:ea typeface="+mj-ea"/>
                <a:cs typeface="Times New Roman"/>
              </a:rPr>
              <a:t>:                    </a:t>
            </a:r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                                                                                          </a:t>
            </a: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</a:t>
            </a:r>
          </a:p>
          <a:p>
            <a:endParaRPr 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D713431-7771-589E-11FF-D20F9AD2B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2986541"/>
            <a:ext cx="96774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2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28BC82E-ED91-1F6C-C21A-467E85FE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357F80DE-684B-4D3A-5041-710CFB85D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E6FDECFA-215A-FA85-EF5B-4A1E47D61E3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0512D8A-C875-1542-4863-40DA2044633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922C702-5AEB-E4ED-AF76-9A128B624DB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90DD9B2-98A1-6C03-2801-B6FE361D1EF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149F7-32C4-ADED-522D-1C20052D4B8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04F91-CE78-8854-760D-E6D62AC00320}"/>
              </a:ext>
            </a:extLst>
          </p:cNvPr>
          <p:cNvSpPr txBox="1"/>
          <p:nvPr/>
        </p:nvSpPr>
        <p:spPr>
          <a:xfrm>
            <a:off x="337790" y="832519"/>
            <a:ext cx="11033312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Std::transform:</a:t>
            </a:r>
          </a:p>
          <a:p>
            <a:endParaRPr lang="en-US" sz="2800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dirty="0">
                <a:latin typeface="Consolas"/>
                <a:ea typeface="+mj-ea"/>
                <a:cs typeface="Times New Roman"/>
              </a:rPr>
              <a:t>std::transform</a:t>
            </a:r>
            <a:r>
              <a:rPr lang="en-US" dirty="0">
                <a:ea typeface="+mn-lt"/>
                <a:cs typeface="+mn-lt"/>
              </a:rPr>
              <a:t> is a standard library function in C++ that goes through each element in a collection, applies a given operation to it, and stores the result in a new location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br>
              <a:rPr lang="en-US" dirty="0">
                <a:latin typeface="Times New Roman"/>
                <a:ea typeface="+mj-ea"/>
                <a:cs typeface="Times New Roman"/>
              </a:rPr>
            </a:br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                                                                                                                       output:</a:t>
            </a:r>
            <a:endParaRPr lang="en-US" dirty="0">
              <a:solidFill>
                <a:srgbClr val="000000"/>
              </a:solidFill>
              <a:latin typeface="Aptos" panose="020B0004020202020204"/>
              <a:ea typeface="+mj-ea"/>
              <a:cs typeface="Times New Roman"/>
            </a:endParaRPr>
          </a:p>
          <a:p>
            <a:endParaRPr 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                                                                                         </a:t>
            </a:r>
            <a:endParaRPr lang="en-US" dirty="0">
              <a:ea typeface="+mj-ea"/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4441FAB-A2CE-328D-0E10-A888F6654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86" y="2649537"/>
            <a:ext cx="4800600" cy="3908427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CA5E17-AF10-A239-1711-900B7C1D8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914" y="2773362"/>
            <a:ext cx="2895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BD5AF42-D98A-6DC3-44C5-F86074CC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70834F0-C97A-94D5-F325-D21E73D13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2917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B85EAA7-574B-C6D2-CD5B-AC4929B535F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41C781F-71D9-7C53-DADB-E155E7EDCEC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FA4D0C6-8485-2E86-7B88-059B19AEAD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6BE7B10-4D5B-D3C8-A97F-D68527D9FAC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0C9BA-BAF2-0866-FBE5-366C181AAA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D9C1-040E-5522-725B-3FB7CEDACE4F}"/>
              </a:ext>
            </a:extLst>
          </p:cNvPr>
          <p:cNvSpPr txBox="1"/>
          <p:nvPr/>
        </p:nvSpPr>
        <p:spPr>
          <a:xfrm>
            <a:off x="535152" y="2363910"/>
            <a:ext cx="11137392" cy="18928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romanLcPeriod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BA7FAC-8D2D-5FD4-B8D2-BBEB7724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61" y="761186"/>
            <a:ext cx="11292273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b="1" dirty="0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Ptr_fun</a:t>
            </a:r>
            <a:r>
              <a:rPr lang="en-US" alt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Definition: </a:t>
            </a:r>
            <a:r>
              <a:rPr lang="en-US" altLang="en-US" b="1" dirty="0">
                <a:latin typeface="Times New Roman"/>
                <a:ea typeface="+mj-ea"/>
                <a:cs typeface="Times New Roman"/>
              </a:rPr>
              <a:t>Adapter that converts a regular function pointer into a function object (deprecated in C++11, replaced by std::function or lambdas).</a:t>
            </a:r>
            <a:br>
              <a:rPr lang="en-US" altLang="en-US" b="1" dirty="0">
                <a:latin typeface="Times New Roman"/>
                <a:ea typeface="+mj-ea"/>
                <a:cs typeface="Times New Roman"/>
              </a:rPr>
            </a:br>
            <a:r>
              <a:rPr lang="en-US" alt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                                                                                                    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4779D8-1745-84BB-D90B-01CAEA453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52" y="2363910"/>
            <a:ext cx="4258269" cy="4163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B2EA0-1A97-A3EB-E0B4-52853AEB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995" y="2363910"/>
            <a:ext cx="296268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3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946DB30-B2E8-4285-1C06-DCD9995D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5646BDAF-53E7-B1DB-04EA-D5ECD742C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02917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Key Concepts with Definition/Code Snippet-Hands on Practice</a:t>
            </a:r>
            <a:endParaRPr lang="en-US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D8389CD2-EE28-5D78-C0BA-38D29F91B0D4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DBBC013-A63A-5896-9686-631514375E2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D9EC268-3BED-2623-C4CB-14753A2F5FA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EDB4E7E-2A8C-690D-179A-95300440C31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07F4D-A4DC-1F96-870D-817BC8BAEE7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2B86-26D1-5FD6-4182-44E8F1C93563}"/>
              </a:ext>
            </a:extLst>
          </p:cNvPr>
          <p:cNvSpPr txBox="1"/>
          <p:nvPr/>
        </p:nvSpPr>
        <p:spPr>
          <a:xfrm>
            <a:off x="337790" y="1061884"/>
            <a:ext cx="11137392" cy="45361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2. Advanced I/O:</a:t>
            </a:r>
          </a:p>
          <a:p>
            <a:r>
              <a:rPr lang="en-US" dirty="0">
                <a:ea typeface="+mn-lt"/>
                <a:cs typeface="+mn-lt"/>
              </a:rPr>
              <a:t>Advanced input/output (I/O) in C++ means performing more sophisticated data reading and writing than just simple console input/output. This includes features like formatting output, controlling how data appears, and using special manipulators to customize streams.</a:t>
            </a:r>
            <a:endParaRPr lang="en-US" dirty="0"/>
          </a:p>
          <a:p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</a:t>
            </a:r>
          </a:p>
          <a:p>
            <a:pPr marL="285750" indent="-285750">
              <a:buFont typeface="Wingdings"/>
              <a:buChar char="Ø"/>
            </a:pPr>
            <a:r>
              <a:rPr lang="en-US" sz="2000" b="1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cout</a:t>
            </a:r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 / </a:t>
            </a:r>
            <a:r>
              <a:rPr lang="en-US" sz="2000" b="1" err="1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cin</a:t>
            </a:r>
            <a:r>
              <a:rPr lang="en-US" sz="20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They are the built-in C++ objects for sending data </a:t>
            </a:r>
            <a:r>
              <a:rPr lang="en-US" b="1" dirty="0">
                <a:ea typeface="+mn-lt"/>
                <a:cs typeface="+mn-lt"/>
              </a:rPr>
              <a:t>to the console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latin typeface="Consolas"/>
                <a:ea typeface="+mj-ea"/>
                <a:cs typeface="Times New Roman"/>
              </a:rPr>
              <a:t>cout</a:t>
            </a:r>
            <a:r>
              <a:rPr lang="en-US" dirty="0">
                <a:ea typeface="+mn-lt"/>
                <a:cs typeface="+mn-lt"/>
              </a:rPr>
              <a:t>) and reading data </a:t>
            </a:r>
            <a:r>
              <a:rPr lang="en-US" b="1" dirty="0">
                <a:ea typeface="+mn-lt"/>
                <a:cs typeface="+mn-lt"/>
              </a:rPr>
              <a:t>from the console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latin typeface="Consolas"/>
                <a:ea typeface="+mj-ea"/>
                <a:cs typeface="Times New Roman"/>
              </a:rPr>
              <a:t>cin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b="1" dirty="0">
                <a:latin typeface="Times New Roman"/>
                <a:ea typeface="+mj-ea"/>
                <a:cs typeface="Times New Roman"/>
              </a:rPr>
            </a:br>
            <a:r>
              <a:rPr lang="en-US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Example:                                                                                         </a:t>
            </a:r>
            <a:endParaRPr lang="en-US" dirty="0">
              <a:ea typeface="+mj-ea"/>
            </a:endParaRPr>
          </a:p>
          <a:p>
            <a:endParaRPr lang="en-US" b="1" dirty="0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effectLst/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680FF50-3FED-55D2-236F-08349E45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80" y="3696834"/>
            <a:ext cx="10394497" cy="2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4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951</Words>
  <Application>Microsoft Office PowerPoint</Application>
  <PresentationFormat>Widescreen</PresentationFormat>
  <Paragraphs>128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Topics Covered Today</vt:lpstr>
      <vt:lpstr>2.Key Learnings/Concepts Understood</vt:lpstr>
      <vt:lpstr>3.Key Concepts with Definition/Code Snippet-Hands on Practice</vt:lpstr>
      <vt:lpstr>Key Concepts with Definition/Code Snippet-Hands on Practice</vt:lpstr>
      <vt:lpstr>Key Concepts with Definition/Code Snippet-Hands on Practice</vt:lpstr>
      <vt:lpstr>Key Concepts with Definition/Code Snippet-Hands on Practice</vt:lpstr>
      <vt:lpstr>Key Concepts with Definition/Code Snippet-Hands on Practice</vt:lpstr>
      <vt:lpstr>Key Concepts with Definition/Code Snippet-Hands on Practice</vt:lpstr>
      <vt:lpstr>Key Concepts with Definition/Code Snippet-Hands on Practice</vt:lpstr>
      <vt:lpstr>Key Concepts with Definition/Code Snippet-Hands on Practice</vt:lpstr>
      <vt:lpstr>Challenges/Debugging Experience and Additional Learning Resources</vt:lpstr>
      <vt:lpstr>Q &amp; A</vt:lpstr>
      <vt:lpstr>Overall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Poojitha Mungi</cp:lastModifiedBy>
  <cp:revision>275</cp:revision>
  <dcterms:created xsi:type="dcterms:W3CDTF">2013-07-15T20:26:40Z</dcterms:created>
  <dcterms:modified xsi:type="dcterms:W3CDTF">2025-05-23T13:17:31Z</dcterms:modified>
</cp:coreProperties>
</file>