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5"/>
  </p:notesMasterIdLst>
  <p:sldIdLst>
    <p:sldId id="260" r:id="rId6"/>
    <p:sldId id="719" r:id="rId7"/>
    <p:sldId id="720" r:id="rId8"/>
    <p:sldId id="721" r:id="rId9"/>
    <p:sldId id="667" r:id="rId10"/>
    <p:sldId id="668" r:id="rId11"/>
    <p:sldId id="726" r:id="rId12"/>
    <p:sldId id="739" r:id="rId13"/>
    <p:sldId id="722" r:id="rId14"/>
    <p:sldId id="735" r:id="rId15"/>
    <p:sldId id="736" r:id="rId16"/>
    <p:sldId id="737" r:id="rId17"/>
    <p:sldId id="738" r:id="rId18"/>
    <p:sldId id="730" r:id="rId19"/>
    <p:sldId id="731" r:id="rId20"/>
    <p:sldId id="732" r:id="rId21"/>
    <p:sldId id="733" r:id="rId22"/>
    <p:sldId id="734" r:id="rId23"/>
    <p:sldId id="7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302D2-892E-465E-CA96-FF4008BED790}" v="342" dt="2025-05-30T11:04:59.958"/>
    <p1510:client id="{49501386-AB56-954E-468B-71EFEF3C34EC}" v="448" dt="2025-05-30T13:27:53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5/30/2025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5/30/2025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tainers-cpp-stl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T1911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000000"/>
                </a:solidFill>
                <a:latin typeface="Fira Sans Condensed SemiBold"/>
                <a:sym typeface="Fira Sans Condensed SemiBold"/>
              </a:rPr>
              <a:t>Sorting And Binary Search</a:t>
            </a:r>
            <a:endParaRPr lang="en-US" sz="6000" dirty="0">
              <a:latin typeface="Fira Sans Condensed SemiBold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30/05/2025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6810-98CA-61EB-BD55-7FF29F98D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75C6EF9-1731-B18B-F4FA-3E422AD0119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F6A812-ADF0-242D-5027-F5C01F8AF8F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7FE8602-429C-7AE7-7C4C-7454C5EA791E}"/>
              </a:ext>
            </a:extLst>
          </p:cNvPr>
          <p:cNvSpPr txBox="1"/>
          <p:nvPr/>
        </p:nvSpPr>
        <p:spPr>
          <a:xfrm>
            <a:off x="425215" y="1046104"/>
            <a:ext cx="11341570" cy="13542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2.StableSort</a:t>
            </a:r>
          </a:p>
          <a:p>
            <a:r>
              <a:rPr lang="en-US" sz="2000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sz="2000" dirty="0">
                <a:latin typeface="Times New Roman"/>
                <a:ea typeface="+mn-lt"/>
                <a:cs typeface="Times New Roman"/>
              </a:rPr>
              <a:t>A stable sorting algorithm keeps the original order of items that are equal based on the sorting key.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C6BBF-EFA5-ABCC-17E6-BE2950279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75" y="2092411"/>
            <a:ext cx="1457325" cy="361950"/>
          </a:xfrm>
          <a:prstGeom prst="rect">
            <a:avLst/>
          </a:prstGeom>
        </p:spPr>
      </p:pic>
      <p:pic>
        <p:nvPicPr>
          <p:cNvPr id="3" name="Picture 2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9B24DE7E-6917-C5B2-27BB-4FF99880D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91" y="2096860"/>
            <a:ext cx="4760232" cy="4224565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6F2D81-0396-0F4D-7779-F463F0AC7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21" y="2459718"/>
            <a:ext cx="2705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4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B87A-2486-D8F8-1253-32FE6DA0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B44B86D-48BB-37A7-38CE-5654862FEE9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697C5F-C3B8-4FA7-9D30-11B2A1AE958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BC1B9D0-23D2-9CB5-2D99-74F7FDE7039C}"/>
              </a:ext>
            </a:extLst>
          </p:cNvPr>
          <p:cNvSpPr txBox="1"/>
          <p:nvPr/>
        </p:nvSpPr>
        <p:spPr>
          <a:xfrm>
            <a:off x="425215" y="1046104"/>
            <a:ext cx="11341570" cy="14465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3.LowerBound</a:t>
            </a:r>
          </a:p>
          <a:p>
            <a:r>
              <a:rPr lang="en-US" sz="2400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US" sz="2000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is a C++ Standard Library function that returns an iterator to the first element in a sorted range that is greater than or equal to a given value.</a:t>
            </a: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F1DB1-1380-0E19-335A-FDC91867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45" y="2500211"/>
            <a:ext cx="1457325" cy="361950"/>
          </a:xfrm>
          <a:prstGeom prst="rect">
            <a:avLst/>
          </a:prstGeom>
        </p:spPr>
      </p:pic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38DC291-41B3-A84A-EB41-7613EAD9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25" y="3032578"/>
            <a:ext cx="2038350" cy="2552700"/>
          </a:xfrm>
          <a:prstGeom prst="rect">
            <a:avLst/>
          </a:prstGeom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5255061-D7DA-8CCB-13F3-DB3F576C0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29" y="2581501"/>
            <a:ext cx="5486400" cy="37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7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6910-DCB4-1108-F990-D3E3E3AA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662BB7-1767-21A3-EE23-1BA88B6A79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F6858-94AC-8751-E009-D180C5A3C07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E3926D9-6A4A-7596-E3BA-FFC019EBAF33}"/>
              </a:ext>
            </a:extLst>
          </p:cNvPr>
          <p:cNvSpPr txBox="1"/>
          <p:nvPr/>
        </p:nvSpPr>
        <p:spPr>
          <a:xfrm>
            <a:off x="425215" y="1046104"/>
            <a:ext cx="11341570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4.UpperBound</a:t>
            </a:r>
          </a:p>
          <a:p>
            <a:r>
              <a:rPr lang="en-US" sz="2000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Returns an iterator to the first element greater than the given value (&gt;)</a:t>
            </a: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CD8A6-B763-FF19-F4A2-C4E5C37C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232" y="2128283"/>
            <a:ext cx="1457325" cy="361950"/>
          </a:xfrm>
          <a:prstGeom prst="rect">
            <a:avLst/>
          </a:prstGeom>
        </p:spPr>
      </p:pic>
      <p:pic>
        <p:nvPicPr>
          <p:cNvPr id="3" name="Picture 2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756BF585-8848-D40A-91B0-22861FD92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9" y="2176689"/>
            <a:ext cx="5486400" cy="3683908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2D97E09-50F6-C1D5-008B-2BDB806B9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67" y="2539772"/>
            <a:ext cx="21145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9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7242-DE51-2589-1EFB-50749FCA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768EA87-07A9-4E76-E04A-41BBF96AC13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802D68-A0C6-9D64-2BEF-65EE6CE97B6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D6328DA-22F8-164A-25E7-7C57B31C7069}"/>
              </a:ext>
            </a:extLst>
          </p:cNvPr>
          <p:cNvSpPr txBox="1"/>
          <p:nvPr/>
        </p:nvSpPr>
        <p:spPr>
          <a:xfrm>
            <a:off x="425215" y="1046104"/>
            <a:ext cx="11341570" cy="13542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5.BinarySearch</a:t>
            </a:r>
          </a:p>
          <a:p>
            <a:r>
              <a:rPr lang="en-US" sz="2000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It checks whether a given value exists in a sorted range and returns true if found, false otherwise.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81D221-63B0-72A0-0996-0C2E8CE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31" y="2084163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28E37C5-E405-EDBB-A3EE-F39B1FDC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51" y="2088244"/>
            <a:ext cx="5670097" cy="3815443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A7F958E-C31B-4F05-A941-7D23F4F7F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518" y="2449967"/>
            <a:ext cx="23812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3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566308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Not sorting the container before calling </a:t>
            </a:r>
            <a:r>
              <a:rPr lang="en-US" sz="2000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or </a:t>
            </a:r>
            <a:r>
              <a:rPr lang="en-US" sz="2000" err="1">
                <a:latin typeface="Times New Roman"/>
                <a:ea typeface="+mn-lt"/>
                <a:cs typeface="+mn-lt"/>
              </a:rPr>
              <a:t>binary_search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Confusing the results of </a:t>
            </a:r>
            <a:r>
              <a:rPr lang="en-US" sz="2000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and </a:t>
            </a:r>
            <a:r>
              <a:rPr lang="en-US" sz="2000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leading to incorrect insert or search logic.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Using sort when </a:t>
            </a:r>
            <a:r>
              <a:rPr lang="en-US" sz="2000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is needed to maintain the original order of equal elements.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Incorrect custom comparators that lead to unexpected sorting or searching results.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Making off-by-one errors when converting iterators to index positions.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Applying these functions to containers that haven’t been sorted, causing invalid outcomes.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Failing to check for empty containers or handle cases where the target value isn't found.</a:t>
            </a:r>
            <a:endParaRPr lang="en-US" sz="20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800" b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43858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CPP Reference — Comprehensive and official C++ documentation.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 cplusplus.com — Beginner-friendly tutorials and examples for STL algorithms.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latin typeface="Times New Roman"/>
                <a:ea typeface="+mn-lt"/>
                <a:cs typeface="+mn-lt"/>
                <a:hlinkClick r:id="rId2"/>
              </a:rPr>
              <a:t>Containers in C++ STL | GeeksforGeeks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 YouTube tutorials — Search for C++ STL algorithms and sorting tutorials.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 Practice coding problems on platforms like </a:t>
            </a:r>
            <a:r>
              <a:rPr lang="en-US" sz="2000" err="1">
                <a:latin typeface="Times New Roman"/>
                <a:ea typeface="+mn-lt"/>
                <a:cs typeface="+mn-lt"/>
              </a:rPr>
              <a:t>LeetCode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Codechef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 Experiment with custom comparators to learn more about flexible sorting.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800" b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38713" y="879269"/>
            <a:ext cx="11324636" cy="85987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/>
                <a:ea typeface="+mn-lt"/>
                <a:cs typeface="+mn-lt"/>
              </a:rPr>
              <a:t>Q1: What is the default behavior of sort in C++?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It sorts elements in ascending order but may change the order of equal elements.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Q2: Why would you use </a:t>
            </a:r>
            <a:r>
              <a:rPr lang="en-US" sz="2000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instead of sort?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To keep equal elements in the same order as they appeared originally.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Q3: How does </a:t>
            </a:r>
            <a:r>
              <a:rPr lang="en-US" sz="2000" err="1">
                <a:latin typeface="Times New Roman"/>
                <a:ea typeface="Calibri"/>
                <a:cs typeface="Calibri"/>
              </a:rPr>
              <a:t>lower_bound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help in sorted data?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It finds the first position where a value can be inserted without breaking the sort (≥ target).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Q4: What is the role of </a:t>
            </a:r>
            <a:r>
              <a:rPr lang="en-US" sz="2000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It finds where a value would go after all its duplicates (&gt; target).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Q5: What does </a:t>
            </a:r>
            <a:r>
              <a:rPr lang="en-US" sz="2000" err="1">
                <a:latin typeface="Times New Roman"/>
                <a:ea typeface="+mn-lt"/>
                <a:cs typeface="+mn-lt"/>
              </a:rPr>
              <a:t>binary_search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check for?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It quickly verifies if a specific value is present in a sorted range.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Q6: What is a key requirement before using </a:t>
            </a:r>
            <a:r>
              <a:rPr lang="en-US" sz="2000" err="1">
                <a:latin typeface="Times New Roman"/>
                <a:ea typeface="Calibri"/>
                <a:cs typeface="Calibri"/>
              </a:rPr>
              <a:t>lower_bound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Calibri"/>
                <a:cs typeface="Calibri"/>
              </a:rPr>
              <a:t>upper_bound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or </a:t>
            </a:r>
            <a:r>
              <a:rPr lang="en-US" sz="2000" err="1">
                <a:latin typeface="Times New Roman"/>
                <a:ea typeface="Calibri"/>
                <a:cs typeface="Calibri"/>
              </a:rPr>
              <a:t>binary_search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The container must be sorted in ascending order.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sz="2800" b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478971" y="1153886"/>
            <a:ext cx="11299371" cy="168918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Stacks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Queues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800" b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68444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sort and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organize elements;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maintains the relative order of equal values.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gives the first position where a value can fit while maintaining sort order (≥ value).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finds the position just after the last occurrence of a given value (&gt; value).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 err="1">
                <a:latin typeface="Times New Roman"/>
                <a:ea typeface="+mn-lt"/>
                <a:cs typeface="+mn-lt"/>
              </a:rPr>
              <a:t>binary_search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checks whether a value exists in a sorted range, returning true or false.</a:t>
            </a:r>
            <a:endParaRPr lang="en-US" sz="200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All of these functions (except sorting) require a sorted container to work correctly.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These algorithms provide efficient operations for locating and inserting elements in sorted data.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use them effectively, one should understand iterators, different containers, and how to use custom comparators if needed.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800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/>
                <a:cs typeface="Times New Roman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/>
                <a:cs typeface="Times New Roman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/>
                <a:cs typeface="Times New Roman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/>
                <a:cs typeface="Times New Roman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/>
                <a:cs typeface="Times New Roman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/>
                <a:cs typeface="Times New Roman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/>
                <a:cs typeface="Times New Roman"/>
              </a:rPr>
              <a:t>Plan for Tomorrow</a:t>
            </a:r>
          </a:p>
          <a:p>
            <a:pPr>
              <a:buNone/>
            </a:pPr>
            <a:endParaRPr lang="en-US" sz="2000" dirty="0">
              <a:effectLst/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FB0ED09-5CBC-6829-A5B0-1ECF0B811D6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54168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Sort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StableSort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LowerBound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UpperBound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BinarySearch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/>
          </a:p>
          <a:p>
            <a:pPr marL="285750" indent="-285750" algn="just">
              <a:lnSpc>
                <a:spcPct val="150000"/>
              </a:lnSpc>
              <a:buAutoNum type="arabicPeriod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>
              <a:latin typeface="Times New Roman"/>
              <a:cs typeface="Times New Roman"/>
            </a:endParaRPr>
          </a:p>
          <a:p>
            <a:pPr>
              <a:buAutoNum type="arabicPeriod"/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endParaRPr lang="en-US" sz="2000" u="sng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74635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std::sort: Sorts in ascending order; not stable (equal elements may change order).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US" sz="2000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Sorts while preserving order of equal elements (stable).</a:t>
            </a:r>
            <a:endParaRPr lang="en-US" sz="200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US" sz="2000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Finds first element ≥ value in a sorted range.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US" sz="2000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Finds first element &gt; value in a sorted range.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US" sz="2000" err="1">
                <a:latin typeface="Times New Roman"/>
                <a:ea typeface="+mn-lt"/>
                <a:cs typeface="+mn-lt"/>
              </a:rPr>
              <a:t>binary_search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Checks if a value exists in a sorted range (returns true or false).</a:t>
            </a:r>
            <a:endParaRPr lang="en-US" sz="200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Sorting required before using </a:t>
            </a:r>
            <a:r>
              <a:rPr lang="en-US" sz="2000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and </a:t>
            </a:r>
            <a:r>
              <a:rPr lang="en-US" sz="2000" err="1">
                <a:latin typeface="Times New Roman"/>
                <a:ea typeface="+mn-lt"/>
                <a:cs typeface="+mn-lt"/>
              </a:rPr>
              <a:t>binary_search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Works with vector, array, deque and supports custom comparators.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5119-D2CB-59A7-03BF-E0095F1C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6185B-B88D-4148-9915-608D0476E9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an Algorithm 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>
                <a:latin typeface="Times New Roman"/>
                <a:ea typeface="+mn-lt"/>
                <a:cs typeface="+mn-lt"/>
              </a:rPr>
              <a:t>An algorithm is a step-by-step procedure or set of rules designed to perform a specific task or solve a particular problem, and it always produces a result in a finite amount of time.</a:t>
            </a:r>
            <a:r>
              <a:rPr lang="en-IN" sz="2000" dirty="0">
                <a:latin typeface="Times New Roman"/>
                <a:cs typeface="Times New Roman"/>
              </a:rPr>
              <a:t> </a:t>
            </a:r>
          </a:p>
          <a:p>
            <a:pPr>
              <a:lnSpc>
                <a:spcPct val="150000"/>
              </a:lnSpc>
              <a:buNone/>
            </a:pPr>
            <a:r>
              <a:rPr lang="en-IN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Examples of Algorithms in Real Life:</a:t>
            </a: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Arranging names in your phone book from A to Z – uses a sorting algorithm.</a:t>
            </a:r>
          </a:p>
          <a:p>
            <a:endParaRPr lang="en-IN" sz="2000" dirty="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Finding the quickest way to your destination on a map app – powered by a pathfinding algorithm.</a:t>
            </a:r>
          </a:p>
          <a:p>
            <a:endParaRPr lang="en-IN" sz="2000" dirty="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Checking if the entered PIN matches your bank records – involves a search algorithm.</a:t>
            </a:r>
          </a:p>
          <a:p>
            <a:endParaRPr lang="en-IN" sz="2000" dirty="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Reducing file size to save space or send faster – uses a compression algorithm.</a:t>
            </a:r>
            <a:endParaRPr lang="en-IN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2000" dirty="0">
              <a:latin typeface="Times New Roman"/>
              <a:ea typeface="+mn-lt"/>
              <a:cs typeface="+mn-lt"/>
            </a:endParaRPr>
          </a:p>
          <a:p>
            <a:r>
              <a:rPr lang="en-IN" sz="2000" dirty="0">
                <a:latin typeface="Times New Roman"/>
                <a:ea typeface="+mn-lt"/>
                <a:cs typeface="+mn-lt"/>
              </a:rPr>
              <a:t>Identifying a person in a photo automatically – relies on a machine learning algorithm.</a:t>
            </a:r>
            <a:endParaRPr lang="en-IN" sz="20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14E10-148E-3C06-77D4-566A099CDD54}"/>
              </a:ext>
            </a:extLst>
          </p:cNvPr>
          <p:cNvSpPr txBox="1"/>
          <p:nvPr/>
        </p:nvSpPr>
        <p:spPr>
          <a:xfrm>
            <a:off x="100781" y="198793"/>
            <a:ext cx="6100916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IN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sz="28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27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D01DE-65DB-59A8-8030-03D005C3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5C6C-2EC8-4EA8-3496-D3ACB52181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What Is a Sorting Algorithm 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A sorting algorithm organizes the elements of a list into a particular order—such as ascending or descending—based on a defined criterion.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Sorting Algorithms </a:t>
            </a:r>
            <a:r>
              <a:rPr lang="en-US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/>
                <a:cs typeface="Times New Roman"/>
              </a:rPr>
              <a:t>Bubble Sort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/>
                <a:cs typeface="Times New Roman"/>
              </a:rPr>
              <a:t>Selection Sort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/>
                <a:cs typeface="Times New Roman"/>
              </a:rPr>
              <a:t>Insertion Sort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Quick sort</a:t>
            </a:r>
            <a:endParaRPr lang="en-IN" sz="200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Merge sort</a:t>
            </a:r>
            <a:endParaRPr lang="en-IN" sz="200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/>
                <a:cs typeface="Times New Roman"/>
              </a:rPr>
              <a:t>Heap sort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7D5E9-DAE1-1A5A-E4A0-95E9B0E7952B}"/>
              </a:ext>
            </a:extLst>
          </p:cNvPr>
          <p:cNvSpPr txBox="1"/>
          <p:nvPr/>
        </p:nvSpPr>
        <p:spPr>
          <a:xfrm>
            <a:off x="100781" y="198793"/>
            <a:ext cx="6100916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713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A130-1E53-D727-464B-C5CDBFF5F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3A1A-DAD3-A8C8-C475-EAC98DE81A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Sorting is important because: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buFont typeface="Arial"/>
            </a:pPr>
            <a:r>
              <a:rPr lang="en-US" sz="2000" dirty="0">
                <a:latin typeface="Times New Roman"/>
                <a:cs typeface="Times New Roman"/>
              </a:rPr>
              <a:t>It helps improve search efficiency (e.g., binary search).</a:t>
            </a:r>
          </a:p>
          <a:p>
            <a:pPr>
              <a:lnSpc>
                <a:spcPct val="150000"/>
              </a:lnSpc>
              <a:buFont typeface="Arial"/>
            </a:pPr>
            <a:r>
              <a:rPr lang="en-US" sz="2000" dirty="0">
                <a:latin typeface="Times New Roman"/>
                <a:cs typeface="Times New Roman"/>
              </a:rPr>
              <a:t>It makes data easier to understand and use.</a:t>
            </a:r>
          </a:p>
          <a:p>
            <a:pPr>
              <a:lnSpc>
                <a:spcPct val="150000"/>
              </a:lnSpc>
              <a:buFont typeface="Arial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It's used in data processing, databases, and algorithms like graph traversal and dynamic programming.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Stable Sorting:</a:t>
            </a:r>
          </a:p>
          <a:p>
            <a:pPr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A stable sorting algorithm keeps the original order of items that are equal based on the sorting key.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Bubble Sort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Merge Sort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Insertion Sort</a:t>
            </a:r>
            <a:endParaRPr lang="en-US" sz="20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Unstable Sorting:</a:t>
            </a:r>
          </a:p>
          <a:p>
            <a:pPr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An unstable sorting algorithm does not guarantee the relative order of equal elements.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0815F-D323-C0DA-EA05-C94C01388D8D}"/>
              </a:ext>
            </a:extLst>
          </p:cNvPr>
          <p:cNvSpPr txBox="1"/>
          <p:nvPr/>
        </p:nvSpPr>
        <p:spPr>
          <a:xfrm>
            <a:off x="100781" y="198793"/>
            <a:ext cx="6100916" cy="9541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203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0214B-2B11-EB24-24B2-5966295FA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7335-256A-D273-B635-11475D5B07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Common Unstable Sorts: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Quick Sort (basic version)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Heap Sort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Times New Roman"/>
                <a:ea typeface="+mn-lt"/>
                <a:cs typeface="+mn-lt"/>
              </a:rPr>
              <a:t>Selection Sort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Where Sorting Is Used in ADAS: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Sensor Data Prioritization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Object Tracking and Decision Making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Data Fusion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/>
                <a:ea typeface="+mn-lt"/>
                <a:cs typeface="+mn-lt"/>
              </a:rPr>
              <a:t>Path Planning and Obstacle Avoidance</a:t>
            </a:r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CEC4B-C700-9B16-D023-1EFBDE89CBD7}"/>
              </a:ext>
            </a:extLst>
          </p:cNvPr>
          <p:cNvSpPr txBox="1"/>
          <p:nvPr/>
        </p:nvSpPr>
        <p:spPr>
          <a:xfrm>
            <a:off x="100781" y="198793"/>
            <a:ext cx="6100916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4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863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E14D-98CB-43FC-69C8-7D9CB528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0046B70-6E52-1383-6303-178E19E43A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E5FFE4-A5CB-A369-2B14-3D4BB0B3A8D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E616263-2A56-69D0-F893-744BE71F32B9}"/>
              </a:ext>
            </a:extLst>
          </p:cNvPr>
          <p:cNvSpPr txBox="1"/>
          <p:nvPr/>
        </p:nvSpPr>
        <p:spPr>
          <a:xfrm>
            <a:off x="425215" y="1046104"/>
            <a:ext cx="11341570" cy="16927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992E3A"/>
                </a:solidFill>
                <a:latin typeface="Times New Roman"/>
                <a:cs typeface="Times New Roman"/>
              </a:rPr>
              <a:t>1.Sort</a:t>
            </a:r>
          </a:p>
          <a:p>
            <a:r>
              <a:rPr lang="en-US" sz="2000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Sorts a range in ascending order (by default) using </a:t>
            </a:r>
            <a:r>
              <a:rPr lang="en-US" sz="2000" dirty="0">
                <a:latin typeface="Times New Roman"/>
                <a:ea typeface="Calibri"/>
                <a:cs typeface="Calibri"/>
              </a:rPr>
              <a:t>operator&lt;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Not stable. std::sort is a standard C++ algorithm used to rearrange elements in ascending order by default.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5F4B42F-7B5B-1DF9-7F00-AB881BE3B70A}"/>
              </a:ext>
            </a:extLst>
          </p:cNvPr>
          <p:cNvSpPr txBox="1"/>
          <p:nvPr/>
        </p:nvSpPr>
        <p:spPr>
          <a:xfrm>
            <a:off x="-3463" y="187036"/>
            <a:ext cx="1017269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A71F38"/>
                </a:solidFill>
                <a:latin typeface="Times New Roman"/>
              </a:rPr>
              <a:t>Key Concepts with Definitions/Code Snippet – Hands on Practice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F4935-9025-400A-D978-C44DF0DA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74" y="2560902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C882C97-9D19-8967-A9FB-168E6528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7" y="2556555"/>
            <a:ext cx="4287157" cy="3622674"/>
          </a:xfrm>
          <a:prstGeom prst="rect">
            <a:avLst/>
          </a:prstGeom>
        </p:spPr>
      </p:pic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B83D6D3-F474-A616-B6A4-260FB807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08" y="2928029"/>
            <a:ext cx="20193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1121</cp:revision>
  <dcterms:created xsi:type="dcterms:W3CDTF">2018-04-13T08:56:00Z</dcterms:created>
  <dcterms:modified xsi:type="dcterms:W3CDTF">2025-05-30T13:28:23Z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