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IN"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7" name="Google Shape;157;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3" name="Google Shape;163;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0" name="Google Shape;170;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5" name="Google Shape;175;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3" name="Google Shape;183;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3: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9" name="Google Shape;189;p2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9" name="Google Shape;99;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5" name="Google Shape;105;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0" name="Google Shape;110;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7b242d357_1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4" name="Google Shape;134;gf7b242d357_1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0" name="Google Shape;140;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5" name="Google Shape;145;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1" name="Google Shape;151;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5000"/>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220575" y="1929775"/>
            <a:ext cx="9828900" cy="756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IN" sz="3200"/>
              <a:t>                    LIBRARY MANAGEMENT SYSTEM</a:t>
            </a:r>
            <a:endParaRPr b="1" sz="3200"/>
          </a:p>
        </p:txBody>
      </p:sp>
      <p:sp>
        <p:nvSpPr>
          <p:cNvPr id="89" name="Google Shape;89;p13"/>
          <p:cNvSpPr txBox="1"/>
          <p:nvPr/>
        </p:nvSpPr>
        <p:spPr>
          <a:xfrm>
            <a:off x="7339300" y="5013679"/>
            <a:ext cx="4300800" cy="1108200"/>
          </a:xfrm>
          <a:prstGeom prst="rect">
            <a:avLst/>
          </a:prstGeom>
          <a:noFill/>
          <a:ln>
            <a:noFill/>
          </a:ln>
        </p:spPr>
        <p:txBody>
          <a:bodyPr anchorCtr="0" anchor="t" bIns="45700" lIns="91425" spcFirstLastPara="1" rIns="91425" wrap="square" tIns="45700">
            <a:spAutoFit/>
          </a:bodyPr>
          <a:lstStyle/>
          <a:p>
            <a:pPr indent="0" lvl="2"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2" marL="0" marR="0" rtl="0" algn="l">
              <a:spcBef>
                <a:spcPts val="0"/>
              </a:spcBef>
              <a:spcAft>
                <a:spcPts val="0"/>
              </a:spcAft>
              <a:buNone/>
            </a:pPr>
            <a:r>
              <a:rPr lang="en-IN" sz="1800">
                <a:solidFill>
                  <a:schemeClr val="dk1"/>
                </a:solidFill>
                <a:latin typeface="Calibri"/>
                <a:ea typeface="Calibri"/>
                <a:cs typeface="Calibri"/>
                <a:sym typeface="Calibri"/>
              </a:rPr>
              <a:t>          </a:t>
            </a:r>
            <a:r>
              <a:rPr b="0" i="0" lang="en-IN" sz="2400" u="none" cap="none" strike="noStrike">
                <a:solidFill>
                  <a:schemeClr val="dk1"/>
                </a:solidFill>
                <a:latin typeface="Calibri"/>
                <a:ea typeface="Calibri"/>
                <a:cs typeface="Calibri"/>
                <a:sym typeface="Calibri"/>
              </a:rPr>
              <a:t>Sangeetha . M</a:t>
            </a:r>
            <a:endParaRPr b="0" i="0" sz="24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0" name="Google Shape;90;p13"/>
          <p:cNvSpPr txBox="1"/>
          <p:nvPr/>
        </p:nvSpPr>
        <p:spPr>
          <a:xfrm>
            <a:off x="6750425" y="5743658"/>
            <a:ext cx="50586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400" u="none" cap="none" strike="noStrike">
                <a:solidFill>
                  <a:schemeClr val="dk1"/>
                </a:solidFill>
                <a:latin typeface="Calibri"/>
                <a:ea typeface="Calibri"/>
                <a:cs typeface="Calibri"/>
                <a:sym typeface="Calibri"/>
              </a:rPr>
              <a:t>Guide : </a:t>
            </a:r>
            <a:r>
              <a:rPr b="1" lang="en-IN" sz="2400">
                <a:solidFill>
                  <a:schemeClr val="dk1"/>
                </a:solidFill>
                <a:latin typeface="Calibri"/>
                <a:ea typeface="Calibri"/>
                <a:cs typeface="Calibri"/>
                <a:sym typeface="Calibri"/>
              </a:rPr>
              <a:t>Amruta Deore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838200" y="447675"/>
            <a:ext cx="10515600" cy="5694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t/>
            </a:r>
            <a:endParaRPr/>
          </a:p>
        </p:txBody>
      </p:sp>
      <p:pic>
        <p:nvPicPr>
          <p:cNvPr id="160" name="Google Shape;160;p22"/>
          <p:cNvPicPr preferRelativeResize="0"/>
          <p:nvPr/>
        </p:nvPicPr>
        <p:blipFill>
          <a:blip r:embed="rId3">
            <a:alphaModFix/>
          </a:blip>
          <a:stretch>
            <a:fillRect/>
          </a:stretch>
        </p:blipFill>
        <p:spPr>
          <a:xfrm>
            <a:off x="232775" y="181150"/>
            <a:ext cx="11673126" cy="685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716250" y="626700"/>
            <a:ext cx="109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6" name="Google Shape;166;p23"/>
          <p:cNvSpPr txBox="1"/>
          <p:nvPr/>
        </p:nvSpPr>
        <p:spPr>
          <a:xfrm>
            <a:off x="716250" y="590900"/>
            <a:ext cx="108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7" name="Google Shape;167;p23"/>
          <p:cNvPicPr preferRelativeResize="0"/>
          <p:nvPr/>
        </p:nvPicPr>
        <p:blipFill>
          <a:blip r:embed="rId3">
            <a:alphaModFix/>
          </a:blip>
          <a:stretch>
            <a:fillRect/>
          </a:stretch>
        </p:blipFill>
        <p:spPr>
          <a:xfrm>
            <a:off x="494440" y="590900"/>
            <a:ext cx="10875887" cy="6114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nvSpPr>
        <p:spPr>
          <a:xfrm>
            <a:off x="1271325" y="913200"/>
            <a:ext cx="102063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900">
                <a:latin typeface="Calibri"/>
                <a:ea typeface="Calibri"/>
                <a:cs typeface="Calibri"/>
                <a:sym typeface="Calibri"/>
              </a:rPr>
              <a:t>Advantages:</a:t>
            </a:r>
            <a:endParaRPr b="1" sz="2900">
              <a:latin typeface="Calibri"/>
              <a:ea typeface="Calibri"/>
              <a:cs typeface="Calibri"/>
              <a:sym typeface="Calibri"/>
            </a:endParaRPr>
          </a:p>
          <a:p>
            <a:pPr indent="0" lvl="0" marL="0" rtl="0" algn="l">
              <a:spcBef>
                <a:spcPts val="0"/>
              </a:spcBef>
              <a:spcAft>
                <a:spcPts val="0"/>
              </a:spcAft>
              <a:buNone/>
            </a:pPr>
            <a:r>
              <a:t/>
            </a:r>
            <a:endParaRPr b="1"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Easy to access the details what we want</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Time reduce</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Separate the access types</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Provides role authentication</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31325" y="24432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     </a:t>
            </a:r>
            <a:endParaRPr/>
          </a:p>
        </p:txBody>
      </p:sp>
      <p:sp>
        <p:nvSpPr>
          <p:cNvPr id="178" name="Google Shape;178;p25"/>
          <p:cNvSpPr txBox="1"/>
          <p:nvPr/>
        </p:nvSpPr>
        <p:spPr>
          <a:xfrm>
            <a:off x="931100" y="823675"/>
            <a:ext cx="10618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latin typeface="Calibri"/>
              <a:ea typeface="Calibri"/>
              <a:cs typeface="Calibri"/>
              <a:sym typeface="Calibri"/>
            </a:endParaRPr>
          </a:p>
        </p:txBody>
      </p:sp>
      <p:sp>
        <p:nvSpPr>
          <p:cNvPr id="179" name="Google Shape;179;p25"/>
          <p:cNvSpPr txBox="1"/>
          <p:nvPr/>
        </p:nvSpPr>
        <p:spPr>
          <a:xfrm>
            <a:off x="805775" y="1844325"/>
            <a:ext cx="10869000" cy="42021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Classes - author , userAccount, book and etc.</a:t>
            </a:r>
            <a:endParaRPr sz="2900">
              <a:latin typeface="Calibri"/>
              <a:ea typeface="Calibri"/>
              <a:cs typeface="Calibri"/>
              <a:sym typeface="Calibri"/>
            </a:endParaRPr>
          </a:p>
          <a:p>
            <a:pPr indent="0" lvl="0" marL="457200" rtl="0" algn="l">
              <a:spcBef>
                <a:spcPts val="0"/>
              </a:spcBef>
              <a:spcAft>
                <a:spcPts val="0"/>
              </a:spcAft>
              <a:buNone/>
            </a:pPr>
            <a:r>
              <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m</a:t>
            </a:r>
            <a:r>
              <a:rPr lang="en-IN" sz="2900">
                <a:latin typeface="Calibri"/>
                <a:ea typeface="Calibri"/>
                <a:cs typeface="Calibri"/>
                <a:sym typeface="Calibri"/>
              </a:rPr>
              <a:t>ethod overriding- a_details()</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UserAccount class extends author class</a:t>
            </a:r>
            <a:endParaRPr sz="2900">
              <a:latin typeface="Calibri"/>
              <a:ea typeface="Calibri"/>
              <a:cs typeface="Calibri"/>
              <a:sym typeface="Calibri"/>
            </a:endParaRPr>
          </a:p>
          <a:p>
            <a:pPr indent="0" lvl="0" marL="457200" rtl="0" algn="l">
              <a:spcBef>
                <a:spcPts val="0"/>
              </a:spcBef>
              <a:spcAft>
                <a:spcPts val="0"/>
              </a:spcAft>
              <a:buNone/>
            </a:pPr>
            <a:r>
              <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Super keyword - access the other class methods</a:t>
            </a:r>
            <a:endParaRPr sz="2900">
              <a:latin typeface="Calibri"/>
              <a:ea typeface="Calibri"/>
              <a:cs typeface="Calibri"/>
              <a:sym typeface="Calibri"/>
            </a:endParaRPr>
          </a:p>
          <a:p>
            <a:pPr indent="0" lvl="0" marL="457200" rtl="0" algn="l">
              <a:spcBef>
                <a:spcPts val="0"/>
              </a:spcBef>
              <a:spcAft>
                <a:spcPts val="0"/>
              </a:spcAft>
              <a:buNone/>
            </a:pPr>
            <a:r>
              <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IN" sz="2900">
                <a:latin typeface="Calibri"/>
                <a:ea typeface="Calibri"/>
                <a:cs typeface="Calibri"/>
                <a:sym typeface="Calibri"/>
              </a:rPr>
              <a:t>Switch cases -mainly used to select the lots of conditions</a:t>
            </a:r>
            <a:endParaRPr sz="2900">
              <a:latin typeface="Calibri"/>
              <a:ea typeface="Calibri"/>
              <a:cs typeface="Calibri"/>
              <a:sym typeface="Calibri"/>
            </a:endParaRPr>
          </a:p>
        </p:txBody>
      </p:sp>
      <p:sp>
        <p:nvSpPr>
          <p:cNvPr id="180" name="Google Shape;180;p25"/>
          <p:cNvSpPr txBox="1"/>
          <p:nvPr/>
        </p:nvSpPr>
        <p:spPr>
          <a:xfrm>
            <a:off x="1074350" y="573000"/>
            <a:ext cx="8433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4100">
                <a:latin typeface="Calibri"/>
                <a:ea typeface="Calibri"/>
                <a:cs typeface="Calibri"/>
                <a:sym typeface="Calibri"/>
              </a:rPr>
              <a:t>Key points:</a:t>
            </a:r>
            <a:endParaRPr sz="41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Conclusion</a:t>
            </a:r>
            <a:endParaRPr b="1"/>
          </a:p>
        </p:txBody>
      </p:sp>
      <p:sp>
        <p:nvSpPr>
          <p:cNvPr id="186" name="Google Shape;18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800"/>
              <a:buNone/>
            </a:pPr>
            <a:r>
              <a:rPr lang="en-IN" sz="2400">
                <a:latin typeface="Times New Roman"/>
                <a:ea typeface="Times New Roman"/>
                <a:cs typeface="Times New Roman"/>
                <a:sym typeface="Times New Roman"/>
              </a:rPr>
              <a:t>The library management system basically having the operations of book issue(),</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2800"/>
              <a:buNone/>
            </a:pPr>
            <a:r>
              <a:rPr lang="en-IN" sz="2400">
                <a:latin typeface="Times New Roman"/>
                <a:ea typeface="Times New Roman"/>
                <a:cs typeface="Times New Roman"/>
                <a:sym typeface="Times New Roman"/>
              </a:rPr>
              <a:t>book returns(), search of author , books, etc. Here it completes and satisfies the user to gives all those option to use. </a:t>
            </a:r>
            <a:endParaRPr sz="2400">
              <a:latin typeface="Times New Roman"/>
              <a:ea typeface="Times New Roman"/>
              <a:cs typeface="Times New Roman"/>
              <a:sym typeface="Times New Roman"/>
            </a:endParaRPr>
          </a:p>
          <a:p>
            <a:pPr indent="-228600" lvl="0" marL="228600" rtl="0" algn="just">
              <a:lnSpc>
                <a:spcPct val="150000"/>
              </a:lnSpc>
              <a:spcBef>
                <a:spcPts val="0"/>
              </a:spcBef>
              <a:spcAft>
                <a:spcPts val="0"/>
              </a:spcAft>
              <a:buClr>
                <a:schemeClr val="dk1"/>
              </a:buClr>
              <a:buSzPts val="2800"/>
              <a:buNone/>
            </a:pPr>
            <a:r>
              <a:rPr lang="en-IN" sz="2400">
                <a:latin typeface="Times New Roman"/>
                <a:ea typeface="Times New Roman"/>
                <a:cs typeface="Times New Roman"/>
                <a:sym typeface="Times New Roman"/>
              </a:rPr>
              <a:t>             It provides all the choices to search books,author name, fine calculation and user details ,user login, gives the details of what the user taken.</a:t>
            </a:r>
            <a:endParaRPr sz="2400">
              <a:latin typeface="Times New Roman"/>
              <a:ea typeface="Times New Roman"/>
              <a:cs typeface="Times New Roman"/>
              <a:sym typeface="Times New Roman"/>
            </a:endParaRPr>
          </a:p>
          <a:p>
            <a:pPr indent="-228600" lvl="0" marL="228600" rtl="0" algn="just">
              <a:lnSpc>
                <a:spcPct val="150000"/>
              </a:lnSpc>
              <a:spcBef>
                <a:spcPts val="0"/>
              </a:spcBef>
              <a:spcAft>
                <a:spcPts val="0"/>
              </a:spcAft>
              <a:buClr>
                <a:schemeClr val="dk1"/>
              </a:buClr>
              <a:buSzPts val="2800"/>
              <a:buNone/>
            </a:pP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idx="1" type="body"/>
          </p:nvPr>
        </p:nvSpPr>
        <p:spPr>
          <a:xfrm>
            <a:off x="838200" y="1659375"/>
            <a:ext cx="10515600" cy="4884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1000"/>
              </a:spcBef>
              <a:spcAft>
                <a:spcPts val="0"/>
              </a:spcAft>
              <a:buNone/>
            </a:pPr>
            <a:r>
              <a:t/>
            </a:r>
            <a:endParaRPr sz="850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IN" sz="8500">
                <a:latin typeface="Times New Roman"/>
                <a:ea typeface="Times New Roman"/>
                <a:cs typeface="Times New Roman"/>
                <a:sym typeface="Times New Roman"/>
              </a:rPr>
              <a:t>    </a:t>
            </a:r>
            <a:r>
              <a:rPr b="1" lang="en-IN" sz="8500">
                <a:latin typeface="Times New Roman"/>
                <a:ea typeface="Times New Roman"/>
                <a:cs typeface="Times New Roman"/>
                <a:sym typeface="Times New Roman"/>
              </a:rPr>
              <a:t>  Any queries?</a:t>
            </a:r>
            <a:endParaRPr b="1" sz="8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Abstract</a:t>
            </a:r>
            <a:endParaRPr/>
          </a:p>
        </p:txBody>
      </p:sp>
      <p:sp>
        <p:nvSpPr>
          <p:cNvPr id="96" name="Google Shape;96;p14"/>
          <p:cNvSpPr txBox="1"/>
          <p:nvPr>
            <p:ph idx="1" type="body"/>
          </p:nvPr>
        </p:nvSpPr>
        <p:spPr>
          <a:xfrm>
            <a:off x="838200" y="1878491"/>
            <a:ext cx="10515600" cy="4658884"/>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400"/>
              <a:buNone/>
            </a:pPr>
            <a:r>
              <a:rPr lang="en-IN" sz="2400">
                <a:latin typeface="Times New Roman"/>
                <a:ea typeface="Times New Roman"/>
                <a:cs typeface="Times New Roman"/>
                <a:sym typeface="Times New Roman"/>
              </a:rPr>
              <a:t>           This project is concentrate on the workflow of library management. Librarian and admin can access </a:t>
            </a:r>
            <a:r>
              <a:rPr lang="en-IN" sz="2400">
                <a:latin typeface="Times New Roman"/>
                <a:ea typeface="Times New Roman"/>
                <a:cs typeface="Times New Roman"/>
                <a:sym typeface="Times New Roman"/>
              </a:rPr>
              <a:t>this</a:t>
            </a:r>
            <a:r>
              <a:rPr lang="en-IN" sz="2400">
                <a:latin typeface="Times New Roman"/>
                <a:ea typeface="Times New Roman"/>
                <a:cs typeface="Times New Roman"/>
                <a:sym typeface="Times New Roman"/>
              </a:rPr>
              <a:t> system for the easiest way to know the details of books and authors also the book retrieval,returns. Basically, it reduces the time so that we can know all the details immediately. It also gives some constraints to access the details according to their roles. Similar the system of Online public access catalogue(OPAC).</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Objective</a:t>
            </a:r>
            <a:endParaRPr b="1"/>
          </a:p>
        </p:txBody>
      </p:sp>
      <p:sp>
        <p:nvSpPr>
          <p:cNvPr id="102" name="Google Shape;102;p15"/>
          <p:cNvSpPr txBox="1"/>
          <p:nvPr>
            <p:ph idx="1" type="body"/>
          </p:nvPr>
        </p:nvSpPr>
        <p:spPr>
          <a:xfrm>
            <a:off x="790700" y="209875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To </a:t>
            </a:r>
            <a:r>
              <a:rPr lang="en-IN" sz="2400">
                <a:latin typeface="Times New Roman"/>
                <a:ea typeface="Times New Roman"/>
                <a:cs typeface="Times New Roman"/>
                <a:sym typeface="Times New Roman"/>
              </a:rPr>
              <a:t>reduce</a:t>
            </a:r>
            <a:r>
              <a:rPr lang="en-IN" sz="2400">
                <a:latin typeface="Times New Roman"/>
                <a:ea typeface="Times New Roman"/>
                <a:cs typeface="Times New Roman"/>
                <a:sym typeface="Times New Roman"/>
              </a:rPr>
              <a:t> the time of the management.</a:t>
            </a:r>
            <a:r>
              <a:rPr lang="en-IN" sz="2400">
                <a:latin typeface="Times New Roman"/>
                <a:ea typeface="Times New Roman"/>
                <a:cs typeface="Times New Roman"/>
                <a:sym typeface="Times New Roman"/>
              </a:rPr>
              <a:t> </a:t>
            </a:r>
            <a:endParaRPr/>
          </a:p>
          <a:p>
            <a:pPr indent="-203200" lvl="0" marL="228600" rtl="0" algn="just">
              <a:lnSpc>
                <a:spcPct val="150000"/>
              </a:lnSpc>
              <a:spcBef>
                <a:spcPts val="1000"/>
              </a:spcBef>
              <a:spcAft>
                <a:spcPts val="0"/>
              </a:spcAft>
              <a:buClr>
                <a:schemeClr val="dk1"/>
              </a:buClr>
              <a:buSzPts val="2000"/>
              <a:buFont typeface="Times New Roman"/>
              <a:buChar char="•"/>
            </a:pPr>
            <a:r>
              <a:rPr lang="en-IN" sz="2400">
                <a:latin typeface="Times New Roman"/>
                <a:ea typeface="Times New Roman"/>
                <a:cs typeface="Times New Roman"/>
                <a:sym typeface="Times New Roman"/>
              </a:rPr>
              <a:t>Giving efficient searching within a minute</a:t>
            </a:r>
            <a:endParaRPr sz="24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 Easy to see the progress and our fine dues</a:t>
            </a:r>
            <a:endParaRPr sz="24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ts val="2400"/>
              <a:buFont typeface="Times New Roman"/>
              <a:buChar char="•"/>
            </a:pPr>
            <a:r>
              <a:rPr lang="en-IN" sz="2400">
                <a:latin typeface="Times New Roman"/>
                <a:ea typeface="Times New Roman"/>
                <a:cs typeface="Times New Roman"/>
                <a:sym typeface="Times New Roman"/>
              </a:rPr>
              <a:t>Easy to add and delete details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403761" y="1160625"/>
            <a:ext cx="10950039" cy="52520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a:t>
            </a:r>
            <a:r>
              <a:rPr lang="en-IN" sz="6200">
                <a:latin typeface="Times New Roman"/>
                <a:ea typeface="Times New Roman"/>
                <a:cs typeface="Times New Roman"/>
                <a:sym typeface="Times New Roman"/>
              </a:rPr>
              <a:t>  Workflow Diagram</a:t>
            </a:r>
            <a:endParaRPr sz="6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250675" y="161150"/>
            <a:ext cx="11103000" cy="6015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None/>
            </a:pPr>
            <a:r>
              <a:t/>
            </a:r>
            <a:endParaRPr sz="2100">
              <a:latin typeface="Times New Roman"/>
              <a:ea typeface="Times New Roman"/>
              <a:cs typeface="Times New Roman"/>
              <a:sym typeface="Times New Roman"/>
            </a:endParaRPr>
          </a:p>
        </p:txBody>
      </p:sp>
      <p:sp>
        <p:nvSpPr>
          <p:cNvPr id="113" name="Google Shape;113;p17"/>
          <p:cNvSpPr/>
          <p:nvPr/>
        </p:nvSpPr>
        <p:spPr>
          <a:xfrm>
            <a:off x="4028850" y="590900"/>
            <a:ext cx="3348300" cy="64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       </a:t>
            </a:r>
            <a:r>
              <a:rPr lang="en-IN" sz="2100"/>
              <a:t>Role authentication</a:t>
            </a:r>
            <a:endParaRPr sz="2100"/>
          </a:p>
        </p:txBody>
      </p:sp>
      <p:sp>
        <p:nvSpPr>
          <p:cNvPr id="114" name="Google Shape;114;p17"/>
          <p:cNvSpPr/>
          <p:nvPr/>
        </p:nvSpPr>
        <p:spPr>
          <a:xfrm>
            <a:off x="1271325" y="2148725"/>
            <a:ext cx="1719000" cy="64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2300"/>
              <a:t>    </a:t>
            </a:r>
            <a:r>
              <a:rPr lang="en-IN" sz="2300"/>
              <a:t>Admin</a:t>
            </a:r>
            <a:endParaRPr sz="2300"/>
          </a:p>
        </p:txBody>
      </p:sp>
      <p:sp>
        <p:nvSpPr>
          <p:cNvPr id="115" name="Google Shape;115;p17"/>
          <p:cNvSpPr/>
          <p:nvPr/>
        </p:nvSpPr>
        <p:spPr>
          <a:xfrm>
            <a:off x="8021900" y="2148725"/>
            <a:ext cx="1933800" cy="64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2100"/>
              <a:t>      </a:t>
            </a:r>
            <a:r>
              <a:rPr lang="en-IN" sz="2100"/>
              <a:t>User</a:t>
            </a:r>
            <a:endParaRPr sz="2100"/>
          </a:p>
        </p:txBody>
      </p:sp>
      <p:sp>
        <p:nvSpPr>
          <p:cNvPr id="116" name="Google Shape;116;p17"/>
          <p:cNvSpPr/>
          <p:nvPr/>
        </p:nvSpPr>
        <p:spPr>
          <a:xfrm>
            <a:off x="5371800" y="1360850"/>
            <a:ext cx="465600" cy="111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6052225" y="2148725"/>
            <a:ext cx="1719000" cy="51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3133550" y="2148725"/>
            <a:ext cx="2050200" cy="51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nvSpPr>
        <p:spPr>
          <a:xfrm>
            <a:off x="3652825" y="1826450"/>
            <a:ext cx="1414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        </a:t>
            </a:r>
            <a:r>
              <a:rPr lang="en-IN" sz="2200">
                <a:latin typeface="Calibri"/>
                <a:ea typeface="Calibri"/>
                <a:cs typeface="Calibri"/>
                <a:sym typeface="Calibri"/>
              </a:rPr>
              <a:t>IF</a:t>
            </a:r>
            <a:endParaRPr sz="2200">
              <a:latin typeface="Calibri"/>
              <a:ea typeface="Calibri"/>
              <a:cs typeface="Calibri"/>
              <a:sym typeface="Calibri"/>
            </a:endParaRPr>
          </a:p>
        </p:txBody>
      </p:sp>
      <p:sp>
        <p:nvSpPr>
          <p:cNvPr id="120" name="Google Shape;120;p17"/>
          <p:cNvSpPr txBox="1"/>
          <p:nvPr/>
        </p:nvSpPr>
        <p:spPr>
          <a:xfrm>
            <a:off x="6356625" y="1832650"/>
            <a:ext cx="102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300">
                <a:latin typeface="Calibri"/>
                <a:ea typeface="Calibri"/>
                <a:cs typeface="Calibri"/>
                <a:sym typeface="Calibri"/>
              </a:rPr>
              <a:t>ELSE</a:t>
            </a:r>
            <a:endParaRPr sz="2300">
              <a:latin typeface="Calibri"/>
              <a:ea typeface="Calibri"/>
              <a:cs typeface="Calibri"/>
              <a:sym typeface="Calibri"/>
            </a:endParaRPr>
          </a:p>
        </p:txBody>
      </p:sp>
      <p:sp>
        <p:nvSpPr>
          <p:cNvPr id="121" name="Google Shape;121;p17"/>
          <p:cNvSpPr/>
          <p:nvPr/>
        </p:nvSpPr>
        <p:spPr>
          <a:xfrm>
            <a:off x="823650" y="3760250"/>
            <a:ext cx="3205200" cy="98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2100"/>
              <a:t>Book details()-Stock return,Issued</a:t>
            </a:r>
            <a:endParaRPr sz="2100"/>
          </a:p>
        </p:txBody>
      </p:sp>
      <p:sp>
        <p:nvSpPr>
          <p:cNvPr id="122" name="Google Shape;122;p17"/>
          <p:cNvSpPr/>
          <p:nvPr/>
        </p:nvSpPr>
        <p:spPr>
          <a:xfrm>
            <a:off x="7377250" y="4351150"/>
            <a:ext cx="3724500" cy="155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2200"/>
              <a:t>Author details()-Book details author details what we taken and when to return, Renewals</a:t>
            </a:r>
            <a:endParaRPr sz="2200"/>
          </a:p>
        </p:txBody>
      </p:sp>
      <p:sp>
        <p:nvSpPr>
          <p:cNvPr id="123" name="Google Shape;123;p17"/>
          <p:cNvSpPr/>
          <p:nvPr/>
        </p:nvSpPr>
        <p:spPr>
          <a:xfrm>
            <a:off x="4136300" y="3813950"/>
            <a:ext cx="3133500" cy="98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2100"/>
              <a:t>Fine-FineCalculaion()</a:t>
            </a:r>
            <a:endParaRPr sz="2100"/>
          </a:p>
        </p:txBody>
      </p:sp>
      <p:sp>
        <p:nvSpPr>
          <p:cNvPr id="124" name="Google Shape;124;p17"/>
          <p:cNvSpPr/>
          <p:nvPr/>
        </p:nvSpPr>
        <p:spPr>
          <a:xfrm>
            <a:off x="8917200" y="2811250"/>
            <a:ext cx="268500" cy="155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7305625" y="3975125"/>
            <a:ext cx="1719000" cy="250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1790700" y="2793325"/>
            <a:ext cx="268500" cy="9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2023375" y="3384225"/>
            <a:ext cx="3044100" cy="25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5067325" y="3384225"/>
            <a:ext cx="375900" cy="39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340225" y="2371450"/>
            <a:ext cx="375900" cy="300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716125" y="5049525"/>
            <a:ext cx="6428400" cy="39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760925" y="2345675"/>
            <a:ext cx="465600" cy="250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Concepts Used</a:t>
            </a:r>
            <a:endParaRPr b="1"/>
          </a:p>
        </p:txBody>
      </p:sp>
      <p:sp>
        <p:nvSpPr>
          <p:cNvPr id="137" name="Google Shape;137;p18"/>
          <p:cNvSpPr txBox="1"/>
          <p:nvPr>
            <p:ph idx="1" type="body"/>
          </p:nvPr>
        </p:nvSpPr>
        <p:spPr>
          <a:xfrm>
            <a:off x="790700" y="209875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Method overriding</a:t>
            </a:r>
            <a:endParaRPr sz="2400">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Single Inheritance</a:t>
            </a:r>
            <a:endParaRPr sz="2400">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Switch case</a:t>
            </a:r>
            <a:endParaRPr sz="2400">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Super </a:t>
            </a:r>
            <a:r>
              <a:rPr lang="en-IN" sz="2400">
                <a:latin typeface="Times New Roman"/>
                <a:ea typeface="Times New Roman"/>
                <a:cs typeface="Times New Roman"/>
                <a:sym typeface="Times New Roman"/>
              </a:rPr>
              <a:t>keyword</a:t>
            </a:r>
            <a:endParaRPr sz="2400">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Scanner class </a:t>
            </a:r>
            <a:endParaRPr sz="2400">
              <a:latin typeface="Times New Roman"/>
              <a:ea typeface="Times New Roman"/>
              <a:cs typeface="Times New Roman"/>
              <a:sym typeface="Times New Roman"/>
            </a:endParaRPr>
          </a:p>
          <a:p>
            <a:pPr indent="-203200" lvl="0" marL="228600" rtl="0" algn="just">
              <a:lnSpc>
                <a:spcPct val="150000"/>
              </a:lnSpc>
              <a:spcBef>
                <a:spcPts val="1000"/>
              </a:spcBef>
              <a:spcAft>
                <a:spcPts val="0"/>
              </a:spcAft>
              <a:buClr>
                <a:schemeClr val="dk1"/>
              </a:buClr>
              <a:buSzPts val="2000"/>
              <a:buFont typeface="Times New Roman"/>
              <a:buChar char="•"/>
            </a:pPr>
            <a:r>
              <a:rPr lang="en-IN" sz="2400">
                <a:latin typeface="Times New Roman"/>
                <a:ea typeface="Times New Roman"/>
                <a:cs typeface="Times New Roman"/>
                <a:sym typeface="Times New Roman"/>
              </a:rPr>
              <a:t>If else if else statement</a:t>
            </a:r>
            <a:endParaRPr sz="24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ts val="2400"/>
              <a:buFont typeface="Times New Roman"/>
              <a:buChar char="•"/>
            </a:pPr>
            <a:r>
              <a:rPr lang="en-IN" sz="2400">
                <a:latin typeface="Times New Roman"/>
                <a:ea typeface="Times New Roman"/>
                <a:cs typeface="Times New Roman"/>
                <a:sym typeface="Times New Roman"/>
              </a:rPr>
              <a:t>Class and Object initialization</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idx="1" type="body"/>
          </p:nvPr>
        </p:nvSpPr>
        <p:spPr>
          <a:xfrm>
            <a:off x="838200" y="1172500"/>
            <a:ext cx="10515600" cy="48364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None/>
            </a:pPr>
            <a:r>
              <a:rPr lang="en-IN" sz="3500">
                <a:latin typeface="Times New Roman"/>
                <a:ea typeface="Times New Roman"/>
                <a:cs typeface="Times New Roman"/>
                <a:sym typeface="Times New Roman"/>
              </a:rPr>
              <a:t>                         </a:t>
            </a:r>
            <a:r>
              <a:rPr b="1" lang="en-IN" sz="4100">
                <a:latin typeface="Times New Roman"/>
                <a:ea typeface="Times New Roman"/>
                <a:cs typeface="Times New Roman"/>
                <a:sym typeface="Times New Roman"/>
              </a:rPr>
              <a:t>    Output Screenshots</a:t>
            </a:r>
            <a:endParaRPr b="1" sz="4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 type="body"/>
          </p:nvPr>
        </p:nvSpPr>
        <p:spPr>
          <a:xfrm>
            <a:off x="838200" y="1397293"/>
            <a:ext cx="10515600" cy="4806995"/>
          </a:xfrm>
          <a:prstGeom prst="rect">
            <a:avLst/>
          </a:prstGeom>
          <a:noFill/>
          <a:ln>
            <a:noFill/>
          </a:ln>
        </p:spPr>
        <p:txBody>
          <a:bodyPr anchorCtr="0" anchor="t" bIns="45700" lIns="91425" spcFirstLastPara="1" rIns="91425" wrap="square" tIns="45700">
            <a:noAutofit/>
          </a:bodyPr>
          <a:lstStyle/>
          <a:p>
            <a:pPr indent="0" lvl="0" marL="228600" rtl="0" algn="just">
              <a:lnSpc>
                <a:spcPct val="15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148" name="Google Shape;148;p20"/>
          <p:cNvPicPr preferRelativeResize="0"/>
          <p:nvPr/>
        </p:nvPicPr>
        <p:blipFill>
          <a:blip r:embed="rId3">
            <a:alphaModFix/>
          </a:blip>
          <a:stretch>
            <a:fillRect/>
          </a:stretch>
        </p:blipFill>
        <p:spPr>
          <a:xfrm>
            <a:off x="716250" y="196975"/>
            <a:ext cx="10940550" cy="625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idx="1" type="body"/>
          </p:nvPr>
        </p:nvSpPr>
        <p:spPr>
          <a:xfrm>
            <a:off x="465550" y="232775"/>
            <a:ext cx="11424000" cy="62313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1000"/>
              </a:spcBef>
              <a:spcAft>
                <a:spcPts val="0"/>
              </a:spcAft>
              <a:buClr>
                <a:schemeClr val="dk1"/>
              </a:buClr>
              <a:buSzPts val="2800"/>
              <a:buNone/>
            </a:pPr>
            <a:r>
              <a:t/>
            </a:r>
            <a:endParaRPr/>
          </a:p>
        </p:txBody>
      </p:sp>
      <p:pic>
        <p:nvPicPr>
          <p:cNvPr id="154" name="Google Shape;154;p21"/>
          <p:cNvPicPr preferRelativeResize="0"/>
          <p:nvPr/>
        </p:nvPicPr>
        <p:blipFill>
          <a:blip r:embed="rId3">
            <a:alphaModFix/>
          </a:blip>
          <a:stretch>
            <a:fillRect/>
          </a:stretch>
        </p:blipFill>
        <p:spPr>
          <a:xfrm>
            <a:off x="304800" y="125350"/>
            <a:ext cx="12192001" cy="703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