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1A8C-AECE-4969-A165-CDEBA73E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D16DB-DF0E-4517-80C7-1706B5AE8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9425-B685-429F-A00D-E50610DA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FEE9-6CC0-4582-92C2-331F3684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C29E-A275-4F1A-BFC1-F52D2044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6017-8463-4959-A233-0AA01F5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CD3B2-9C07-4CFD-88E2-71894B6C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22B37-87B1-482F-B9FB-92E73CF8A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ACED-8FD6-45AE-92F9-72A77F50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5FE3F-C798-45BB-A6BC-F9ADD297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BA26E-A92E-4CD2-B63D-5114B010B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BC95C-DCA6-4893-BF9C-CE5D2EC5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65C1-FBC7-4A02-B5F7-58E1CD12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D2491-BDD0-4972-8FDE-A5524F13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AA95-1FE8-4894-9BA0-4541A1B0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77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C894-5AD5-44B0-A269-02F57736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63680-7AF8-44D4-87F0-BF6E4C87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E065-10AE-45B6-8202-5A7ABEAA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7880-3D94-4AE8-8985-7ACB3F6D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5793-CE62-4444-AF76-C94BF940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8166-529C-4949-86A1-627B09B6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7356E-AAD4-4498-8FE7-1CB799EC0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1F310-AFCC-4FE9-82A9-57D83DA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9FD9C-D9C6-4DC5-9307-31F1CB48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5A33-4BC6-43FC-A886-0EA61CB3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7A98-CDEA-4611-830D-9A8F0563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6BFA-4EF4-4233-93FD-8C80D571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2A9D-DCD2-4C51-ABFA-5B62191A8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63E7-4CD3-4B68-962E-1A3D8E4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6E16-1C87-4864-A8C9-BD03FF85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AB540-1869-49D1-B9BE-742F2D23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7033-B55F-44CD-8313-8C2D83B8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823CA-E682-44CE-8719-925B428A2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12A29-3699-400F-BB98-0EC5EB4E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BFFC5-92E4-4BFA-8A0C-202F156C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D02AB-D932-4B06-861B-D4665C710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A8F66-6630-4BE2-AE7B-E3540D3D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067C8-5686-4056-82DA-AC14A21E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8AA09-48F8-4C57-A9CC-D28FDD56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5BD7-9AF0-430E-95EE-FF2FA40E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60BE8-414D-487D-A3BC-9AE30DB4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61E83-1762-4605-A0EA-84192B45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B9211-A2C3-443F-8418-514AE4D7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C80C9-920C-47D3-B78A-A74F689E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D9D70-00C0-46B7-8F65-0374DB15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55CCD-E756-4FC2-92E8-DD7FB1A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4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B8C7-00F2-45A2-BE1A-FDFB1ABA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4D1F-7E07-4AB0-8369-68FEEB2D7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B2716-9C78-449D-B6A7-2EB0F23F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AE3BB-ECE7-4B14-8F9C-6827F25C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53378-1BB7-4A0C-B81B-7D77C8B4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9C7B2-1338-4064-ABBD-F295F9B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7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619D-F49E-4FC0-9C34-A32C09D4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8F507-506D-4DD0-B35E-2095B1CDA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2A8A2-4F7B-45BB-83AF-92478D768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E6947-DF40-44F4-A7E5-4ACFFCCC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42F13-3A68-4E8F-89CA-1B876AA9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EE93F-50DE-4693-8A46-2F039E5E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77D6E-A9ED-4700-B18A-880C4B652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1364D-8EBC-4E3C-9496-CB916B5C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DD37-E9E6-465F-9FDF-57CB8CCE9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0898-6B4B-4597-A824-34FD658ED599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0875-3711-4A45-89C0-565C66701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8924B-EF29-4114-AF4F-D890C7971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BAF2-4985-4FA1-9F7F-B8946E24B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9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eyBa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hyperlink" Target="https://github.com/GeethamadhuriMalempati/KEYBANK" TargetMode="External"/><Relationship Id="rId4" Type="http://schemas.openxmlformats.org/officeDocument/2006/relationships/hyperlink" Target="https://de.wikipedia.org/wiki/KeyBank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https://de.wikipedia.org/wiki/KeyBan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https://github.com/GeethamadhuriMalempati/KEYBAN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eyBank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p16">
            <a:extLst>
              <a:ext uri="{FF2B5EF4-FFF2-40B4-BE49-F238E27FC236}">
                <a16:creationId xmlns:a16="http://schemas.microsoft.com/office/drawing/2014/main" id="{C0CE3BEF-EE22-48D3-9627-DFD520C22515}"/>
              </a:ext>
            </a:extLst>
          </p:cNvPr>
          <p:cNvSpPr txBox="1">
            <a:spLocks/>
          </p:cNvSpPr>
          <p:nvPr/>
        </p:nvSpPr>
        <p:spPr>
          <a:xfrm>
            <a:off x="371743" y="1146754"/>
            <a:ext cx="10994164" cy="4905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Fira Sans Extra Condensed"/>
              </a:rPr>
              <a:t>Statement: </a:t>
            </a:r>
            <a:r>
              <a:rPr lang="en-US" sz="1600" dirty="0">
                <a:latin typeface="Roboto"/>
                <a:ea typeface="Roboto"/>
              </a:rPr>
              <a:t>Develop a model to predict delinquency of Home Equity loan customers.</a:t>
            </a:r>
          </a:p>
          <a:p>
            <a:pPr algn="ctr">
              <a:spcBef>
                <a:spcPts val="0"/>
              </a:spcBef>
            </a:pPr>
            <a:r>
              <a:rPr lang="en-US" sz="2400" dirty="0"/>
              <a:t> </a:t>
            </a:r>
          </a:p>
        </p:txBody>
      </p:sp>
      <p:grpSp>
        <p:nvGrpSpPr>
          <p:cNvPr id="3" name="Google Shape;236;p16">
            <a:extLst>
              <a:ext uri="{FF2B5EF4-FFF2-40B4-BE49-F238E27FC236}">
                <a16:creationId xmlns:a16="http://schemas.microsoft.com/office/drawing/2014/main" id="{3B3E51D2-0A6C-4C97-9399-F0F86F21048A}"/>
              </a:ext>
            </a:extLst>
          </p:cNvPr>
          <p:cNvGrpSpPr/>
          <p:nvPr/>
        </p:nvGrpSpPr>
        <p:grpSpPr>
          <a:xfrm>
            <a:off x="3949564" y="1487524"/>
            <a:ext cx="3814925" cy="1726161"/>
            <a:chOff x="3278848" y="1027913"/>
            <a:chExt cx="2671890" cy="1007586"/>
          </a:xfrm>
        </p:grpSpPr>
        <p:sp>
          <p:nvSpPr>
            <p:cNvPr id="4" name="Google Shape;237;p16">
              <a:extLst>
                <a:ext uri="{FF2B5EF4-FFF2-40B4-BE49-F238E27FC236}">
                  <a16:creationId xmlns:a16="http://schemas.microsoft.com/office/drawing/2014/main" id="{96DFCF92-0BF1-40CC-BDC0-43730D2EFD13}"/>
                </a:ext>
              </a:extLst>
            </p:cNvPr>
            <p:cNvSpPr/>
            <p:nvPr/>
          </p:nvSpPr>
          <p:spPr>
            <a:xfrm>
              <a:off x="3278848" y="1109875"/>
              <a:ext cx="614502" cy="6026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dirty="0">
                <a:solidFill>
                  <a:schemeClr val="lt1"/>
                </a:solidFill>
              </a:endParaRPr>
            </a:p>
          </p:txBody>
        </p:sp>
        <p:grpSp>
          <p:nvGrpSpPr>
            <p:cNvPr id="5" name="Google Shape;238;p16">
              <a:extLst>
                <a:ext uri="{FF2B5EF4-FFF2-40B4-BE49-F238E27FC236}">
                  <a16:creationId xmlns:a16="http://schemas.microsoft.com/office/drawing/2014/main" id="{CB02DF9D-CEFB-4898-8683-6543262C705D}"/>
                </a:ext>
              </a:extLst>
            </p:cNvPr>
            <p:cNvGrpSpPr/>
            <p:nvPr/>
          </p:nvGrpSpPr>
          <p:grpSpPr>
            <a:xfrm>
              <a:off x="3962520" y="1027913"/>
              <a:ext cx="1988218" cy="1007586"/>
              <a:chOff x="3962520" y="1108675"/>
              <a:chExt cx="1988218" cy="1007586"/>
            </a:xfrm>
          </p:grpSpPr>
          <p:sp>
            <p:nvSpPr>
              <p:cNvPr id="6" name="Google Shape;239;p16">
                <a:extLst>
                  <a:ext uri="{FF2B5EF4-FFF2-40B4-BE49-F238E27FC236}">
                    <a16:creationId xmlns:a16="http://schemas.microsoft.com/office/drawing/2014/main" id="{8832689E-8088-457F-B056-18211F67AB7C}"/>
                  </a:ext>
                </a:extLst>
              </p:cNvPr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Analysis and Cleaning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" name="Google Shape;240;p16">
                <a:extLst>
                  <a:ext uri="{FF2B5EF4-FFF2-40B4-BE49-F238E27FC236}">
                    <a16:creationId xmlns:a16="http://schemas.microsoft.com/office/drawing/2014/main" id="{663443AF-AEDC-4087-9578-EDD7A31A83C9}"/>
                  </a:ext>
                </a:extLst>
              </p:cNvPr>
              <p:cNvSpPr txBox="1"/>
              <p:nvPr/>
            </p:nvSpPr>
            <p:spPr>
              <a:xfrm>
                <a:off x="3962520" y="1440475"/>
                <a:ext cx="1981200" cy="675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Independent features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Discriptive Statistics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Outliers &amp; Uncertain Values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Removing Missing data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Imputing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" name="Google Shape;241;p16">
            <a:extLst>
              <a:ext uri="{FF2B5EF4-FFF2-40B4-BE49-F238E27FC236}">
                <a16:creationId xmlns:a16="http://schemas.microsoft.com/office/drawing/2014/main" id="{4710AA45-DEC7-4B24-B673-F7D602D88EA6}"/>
              </a:ext>
            </a:extLst>
          </p:cNvPr>
          <p:cNvGrpSpPr/>
          <p:nvPr/>
        </p:nvGrpSpPr>
        <p:grpSpPr>
          <a:xfrm>
            <a:off x="514189" y="1621993"/>
            <a:ext cx="3136451" cy="3297279"/>
            <a:chOff x="3525722" y="1985800"/>
            <a:chExt cx="2702609" cy="2746178"/>
          </a:xfrm>
        </p:grpSpPr>
        <p:sp>
          <p:nvSpPr>
            <p:cNvPr id="9" name="Google Shape;242;p16">
              <a:extLst>
                <a:ext uri="{FF2B5EF4-FFF2-40B4-BE49-F238E27FC236}">
                  <a16:creationId xmlns:a16="http://schemas.microsoft.com/office/drawing/2014/main" id="{2F23B7E8-F42D-44B0-8F6A-10DB667B2BDB}"/>
                </a:ext>
              </a:extLst>
            </p:cNvPr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3;p16">
              <a:extLst>
                <a:ext uri="{FF2B5EF4-FFF2-40B4-BE49-F238E27FC236}">
                  <a16:creationId xmlns:a16="http://schemas.microsoft.com/office/drawing/2014/main" id="{82C70D66-4E32-485D-B018-AFC69013D679}"/>
                </a:ext>
              </a:extLst>
            </p:cNvPr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4;p16">
              <a:extLst>
                <a:ext uri="{FF2B5EF4-FFF2-40B4-BE49-F238E27FC236}">
                  <a16:creationId xmlns:a16="http://schemas.microsoft.com/office/drawing/2014/main" id="{6FFCDACD-FC02-4ED2-85D3-8DD6238C05F1}"/>
                </a:ext>
              </a:extLst>
            </p:cNvPr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5;p16">
              <a:extLst>
                <a:ext uri="{FF2B5EF4-FFF2-40B4-BE49-F238E27FC236}">
                  <a16:creationId xmlns:a16="http://schemas.microsoft.com/office/drawing/2014/main" id="{876AC317-B0BE-42FA-832A-F25BF2D1535C}"/>
                </a:ext>
              </a:extLst>
            </p:cNvPr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;p16">
              <a:extLst>
                <a:ext uri="{FF2B5EF4-FFF2-40B4-BE49-F238E27FC236}">
                  <a16:creationId xmlns:a16="http://schemas.microsoft.com/office/drawing/2014/main" id="{DBD3E897-D40F-4941-86FE-0529DF7FC0BB}"/>
                </a:ext>
              </a:extLst>
            </p:cNvPr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7;p16">
              <a:extLst>
                <a:ext uri="{FF2B5EF4-FFF2-40B4-BE49-F238E27FC236}">
                  <a16:creationId xmlns:a16="http://schemas.microsoft.com/office/drawing/2014/main" id="{E337707A-5E44-4F0D-9BFF-0875605D043D}"/>
                </a:ext>
              </a:extLst>
            </p:cNvPr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8;p16">
              <a:extLst>
                <a:ext uri="{FF2B5EF4-FFF2-40B4-BE49-F238E27FC236}">
                  <a16:creationId xmlns:a16="http://schemas.microsoft.com/office/drawing/2014/main" id="{D24FFB66-9EDD-4CDA-879E-8810B1F652A1}"/>
                </a:ext>
              </a:extLst>
            </p:cNvPr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9;p16">
              <a:extLst>
                <a:ext uri="{FF2B5EF4-FFF2-40B4-BE49-F238E27FC236}">
                  <a16:creationId xmlns:a16="http://schemas.microsoft.com/office/drawing/2014/main" id="{E809E139-B031-4C28-806F-55EA5A38B9A3}"/>
                </a:ext>
              </a:extLst>
            </p:cNvPr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0;p16">
              <a:extLst>
                <a:ext uri="{FF2B5EF4-FFF2-40B4-BE49-F238E27FC236}">
                  <a16:creationId xmlns:a16="http://schemas.microsoft.com/office/drawing/2014/main" id="{986B890B-8A47-467B-8BDC-D1111C23F4E0}"/>
                </a:ext>
              </a:extLst>
            </p:cNvPr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1;p16">
              <a:extLst>
                <a:ext uri="{FF2B5EF4-FFF2-40B4-BE49-F238E27FC236}">
                  <a16:creationId xmlns:a16="http://schemas.microsoft.com/office/drawing/2014/main" id="{CC010602-9A6B-4F71-AF1D-1572340C0EED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2;p16">
              <a:extLst>
                <a:ext uri="{FF2B5EF4-FFF2-40B4-BE49-F238E27FC236}">
                  <a16:creationId xmlns:a16="http://schemas.microsoft.com/office/drawing/2014/main" id="{A89BAD14-D249-43BD-92C1-481DF9DAE830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3;p16">
              <a:extLst>
                <a:ext uri="{FF2B5EF4-FFF2-40B4-BE49-F238E27FC236}">
                  <a16:creationId xmlns:a16="http://schemas.microsoft.com/office/drawing/2014/main" id="{59649401-1F76-42EC-A19D-1EA712E70E72}"/>
                </a:ext>
              </a:extLst>
            </p:cNvPr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;p16">
              <a:extLst>
                <a:ext uri="{FF2B5EF4-FFF2-40B4-BE49-F238E27FC236}">
                  <a16:creationId xmlns:a16="http://schemas.microsoft.com/office/drawing/2014/main" id="{BC5F0629-5F44-4CE6-845A-14969A4AB02D}"/>
                </a:ext>
              </a:extLst>
            </p:cNvPr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5;p16">
              <a:extLst>
                <a:ext uri="{FF2B5EF4-FFF2-40B4-BE49-F238E27FC236}">
                  <a16:creationId xmlns:a16="http://schemas.microsoft.com/office/drawing/2014/main" id="{76B47339-4417-41AC-800E-EACB0978E588}"/>
                </a:ext>
              </a:extLst>
            </p:cNvPr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6;p16">
              <a:extLst>
                <a:ext uri="{FF2B5EF4-FFF2-40B4-BE49-F238E27FC236}">
                  <a16:creationId xmlns:a16="http://schemas.microsoft.com/office/drawing/2014/main" id="{341DE42E-92BD-45BE-AA55-42BACC4F5895}"/>
                </a:ext>
              </a:extLst>
            </p:cNvPr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7;p16">
              <a:extLst>
                <a:ext uri="{FF2B5EF4-FFF2-40B4-BE49-F238E27FC236}">
                  <a16:creationId xmlns:a16="http://schemas.microsoft.com/office/drawing/2014/main" id="{3A7660F3-0862-4EC5-B170-A25938D8CB17}"/>
                </a:ext>
              </a:extLst>
            </p:cNvPr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8;p16">
              <a:extLst>
                <a:ext uri="{FF2B5EF4-FFF2-40B4-BE49-F238E27FC236}">
                  <a16:creationId xmlns:a16="http://schemas.microsoft.com/office/drawing/2014/main" id="{DDB42FE2-D76E-45D8-8F54-A888690EB80F}"/>
                </a:ext>
              </a:extLst>
            </p:cNvPr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9;p16">
              <a:extLst>
                <a:ext uri="{FF2B5EF4-FFF2-40B4-BE49-F238E27FC236}">
                  <a16:creationId xmlns:a16="http://schemas.microsoft.com/office/drawing/2014/main" id="{DBC965DE-6E45-41AC-A23D-6D6234E03544}"/>
                </a:ext>
              </a:extLst>
            </p:cNvPr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0;p16">
              <a:extLst>
                <a:ext uri="{FF2B5EF4-FFF2-40B4-BE49-F238E27FC236}">
                  <a16:creationId xmlns:a16="http://schemas.microsoft.com/office/drawing/2014/main" id="{3357033C-2223-432D-A187-8DFBB74D8392}"/>
                </a:ext>
              </a:extLst>
            </p:cNvPr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1;p16">
              <a:extLst>
                <a:ext uri="{FF2B5EF4-FFF2-40B4-BE49-F238E27FC236}">
                  <a16:creationId xmlns:a16="http://schemas.microsoft.com/office/drawing/2014/main" id="{2FCB351D-2172-4BFD-8917-38C2ADD57F5D}"/>
                </a:ext>
              </a:extLst>
            </p:cNvPr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2;p16">
              <a:extLst>
                <a:ext uri="{FF2B5EF4-FFF2-40B4-BE49-F238E27FC236}">
                  <a16:creationId xmlns:a16="http://schemas.microsoft.com/office/drawing/2014/main" id="{5B5D20E2-5B1B-469C-905F-FC65AC4CBAA3}"/>
                </a:ext>
              </a:extLst>
            </p:cNvPr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3;p16">
              <a:extLst>
                <a:ext uri="{FF2B5EF4-FFF2-40B4-BE49-F238E27FC236}">
                  <a16:creationId xmlns:a16="http://schemas.microsoft.com/office/drawing/2014/main" id="{CC6BCE6B-E31A-4E67-BCEF-C8CC6E304532}"/>
                </a:ext>
              </a:extLst>
            </p:cNvPr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4;p16">
              <a:extLst>
                <a:ext uri="{FF2B5EF4-FFF2-40B4-BE49-F238E27FC236}">
                  <a16:creationId xmlns:a16="http://schemas.microsoft.com/office/drawing/2014/main" id="{DEE73AC8-0B08-44A4-95AC-213615C66E65}"/>
                </a:ext>
              </a:extLst>
            </p:cNvPr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5;p16">
              <a:extLst>
                <a:ext uri="{FF2B5EF4-FFF2-40B4-BE49-F238E27FC236}">
                  <a16:creationId xmlns:a16="http://schemas.microsoft.com/office/drawing/2014/main" id="{5DDE9483-8897-4AED-A590-5F8D04611D20}"/>
                </a:ext>
              </a:extLst>
            </p:cNvPr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6;p16">
              <a:extLst>
                <a:ext uri="{FF2B5EF4-FFF2-40B4-BE49-F238E27FC236}">
                  <a16:creationId xmlns:a16="http://schemas.microsoft.com/office/drawing/2014/main" id="{56F3BC2C-3296-4960-A5FD-433798428A2A}"/>
                </a:ext>
              </a:extLst>
            </p:cNvPr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7;p16">
              <a:extLst>
                <a:ext uri="{FF2B5EF4-FFF2-40B4-BE49-F238E27FC236}">
                  <a16:creationId xmlns:a16="http://schemas.microsoft.com/office/drawing/2014/main" id="{BE6D09B6-7BF4-44FD-91A2-97F1E1D9569D}"/>
                </a:ext>
              </a:extLst>
            </p:cNvPr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8;p16">
              <a:extLst>
                <a:ext uri="{FF2B5EF4-FFF2-40B4-BE49-F238E27FC236}">
                  <a16:creationId xmlns:a16="http://schemas.microsoft.com/office/drawing/2014/main" id="{63109771-8818-428C-9F9C-CD771A20839F}"/>
                </a:ext>
              </a:extLst>
            </p:cNvPr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9;p16">
              <a:extLst>
                <a:ext uri="{FF2B5EF4-FFF2-40B4-BE49-F238E27FC236}">
                  <a16:creationId xmlns:a16="http://schemas.microsoft.com/office/drawing/2014/main" id="{5B9CD2FE-7E9C-4EA0-9027-5CCF0CC17083}"/>
                </a:ext>
              </a:extLst>
            </p:cNvPr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0;p16">
              <a:extLst>
                <a:ext uri="{FF2B5EF4-FFF2-40B4-BE49-F238E27FC236}">
                  <a16:creationId xmlns:a16="http://schemas.microsoft.com/office/drawing/2014/main" id="{A4004517-4315-49DE-BA1D-1B995021C0F6}"/>
                </a:ext>
              </a:extLst>
            </p:cNvPr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1;p16">
              <a:extLst>
                <a:ext uri="{FF2B5EF4-FFF2-40B4-BE49-F238E27FC236}">
                  <a16:creationId xmlns:a16="http://schemas.microsoft.com/office/drawing/2014/main" id="{CB892417-8007-48B8-B82B-A87C2E7A359B}"/>
                </a:ext>
              </a:extLst>
            </p:cNvPr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2;p16">
              <a:extLst>
                <a:ext uri="{FF2B5EF4-FFF2-40B4-BE49-F238E27FC236}">
                  <a16:creationId xmlns:a16="http://schemas.microsoft.com/office/drawing/2014/main" id="{4513BFFA-5EFD-499B-8DFC-FC0515595700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3;p16">
              <a:extLst>
                <a:ext uri="{FF2B5EF4-FFF2-40B4-BE49-F238E27FC236}">
                  <a16:creationId xmlns:a16="http://schemas.microsoft.com/office/drawing/2014/main" id="{11723767-BD24-4D89-9712-DA7A2BA361EE}"/>
                </a:ext>
              </a:extLst>
            </p:cNvPr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4;p16">
              <a:extLst>
                <a:ext uri="{FF2B5EF4-FFF2-40B4-BE49-F238E27FC236}">
                  <a16:creationId xmlns:a16="http://schemas.microsoft.com/office/drawing/2014/main" id="{EF028CB2-DD0A-44A9-B527-830E9DB32586}"/>
                </a:ext>
              </a:extLst>
            </p:cNvPr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5;p16">
              <a:extLst>
                <a:ext uri="{FF2B5EF4-FFF2-40B4-BE49-F238E27FC236}">
                  <a16:creationId xmlns:a16="http://schemas.microsoft.com/office/drawing/2014/main" id="{7C4F6DB5-9CBE-4969-8DF2-1BD78230B540}"/>
                </a:ext>
              </a:extLst>
            </p:cNvPr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6;p16">
              <a:extLst>
                <a:ext uri="{FF2B5EF4-FFF2-40B4-BE49-F238E27FC236}">
                  <a16:creationId xmlns:a16="http://schemas.microsoft.com/office/drawing/2014/main" id="{D9B1B939-3901-4267-A362-F1F5E09A239E}"/>
                </a:ext>
              </a:extLst>
            </p:cNvPr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7;p16">
              <a:extLst>
                <a:ext uri="{FF2B5EF4-FFF2-40B4-BE49-F238E27FC236}">
                  <a16:creationId xmlns:a16="http://schemas.microsoft.com/office/drawing/2014/main" id="{28339001-9B57-43BC-BB67-7B8F1AF96A1A}"/>
                </a:ext>
              </a:extLst>
            </p:cNvPr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;p16">
              <a:extLst>
                <a:ext uri="{FF2B5EF4-FFF2-40B4-BE49-F238E27FC236}">
                  <a16:creationId xmlns:a16="http://schemas.microsoft.com/office/drawing/2014/main" id="{2579EB8C-AFB9-4E9D-9CCB-4D47290CC7B5}"/>
                </a:ext>
              </a:extLst>
            </p:cNvPr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9;p16">
              <a:extLst>
                <a:ext uri="{FF2B5EF4-FFF2-40B4-BE49-F238E27FC236}">
                  <a16:creationId xmlns:a16="http://schemas.microsoft.com/office/drawing/2014/main" id="{A090794E-FD6D-4CD2-8EC6-B780412863FA}"/>
                </a:ext>
              </a:extLst>
            </p:cNvPr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80;p16">
              <a:extLst>
                <a:ext uri="{FF2B5EF4-FFF2-40B4-BE49-F238E27FC236}">
                  <a16:creationId xmlns:a16="http://schemas.microsoft.com/office/drawing/2014/main" id="{ED92D145-CDDB-488E-A0CA-796FF1D32E5F}"/>
                </a:ext>
              </a:extLst>
            </p:cNvPr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81;p16">
              <a:extLst>
                <a:ext uri="{FF2B5EF4-FFF2-40B4-BE49-F238E27FC236}">
                  <a16:creationId xmlns:a16="http://schemas.microsoft.com/office/drawing/2014/main" id="{86869766-5924-42C3-A372-DB0C5CBB5436}"/>
                </a:ext>
              </a:extLst>
            </p:cNvPr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82;p16">
              <a:extLst>
                <a:ext uri="{FF2B5EF4-FFF2-40B4-BE49-F238E27FC236}">
                  <a16:creationId xmlns:a16="http://schemas.microsoft.com/office/drawing/2014/main" id="{84E99F90-0F3F-4F29-A5F3-01415C6ADA09}"/>
                </a:ext>
              </a:extLst>
            </p:cNvPr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83;p16">
              <a:extLst>
                <a:ext uri="{FF2B5EF4-FFF2-40B4-BE49-F238E27FC236}">
                  <a16:creationId xmlns:a16="http://schemas.microsoft.com/office/drawing/2014/main" id="{23BB1865-4C17-4BF6-BA64-8833C0BA7AB4}"/>
                </a:ext>
              </a:extLst>
            </p:cNvPr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84;p16">
              <a:extLst>
                <a:ext uri="{FF2B5EF4-FFF2-40B4-BE49-F238E27FC236}">
                  <a16:creationId xmlns:a16="http://schemas.microsoft.com/office/drawing/2014/main" id="{8636E9DE-0549-4DC6-BC45-EFD90ECA6619}"/>
                </a:ext>
              </a:extLst>
            </p:cNvPr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85;p16">
              <a:extLst>
                <a:ext uri="{FF2B5EF4-FFF2-40B4-BE49-F238E27FC236}">
                  <a16:creationId xmlns:a16="http://schemas.microsoft.com/office/drawing/2014/main" id="{24938D23-71FB-4DBB-BE2D-8EA91C02BAAD}"/>
                </a:ext>
              </a:extLst>
            </p:cNvPr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86;p16">
              <a:extLst>
                <a:ext uri="{FF2B5EF4-FFF2-40B4-BE49-F238E27FC236}">
                  <a16:creationId xmlns:a16="http://schemas.microsoft.com/office/drawing/2014/main" id="{4F3F2A3C-CFC5-499A-B8BA-2D48680C86B0}"/>
                </a:ext>
              </a:extLst>
            </p:cNvPr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87;p16">
              <a:extLst>
                <a:ext uri="{FF2B5EF4-FFF2-40B4-BE49-F238E27FC236}">
                  <a16:creationId xmlns:a16="http://schemas.microsoft.com/office/drawing/2014/main" id="{1970CBDA-A53A-4942-8CB1-11D37D144C29}"/>
                </a:ext>
              </a:extLst>
            </p:cNvPr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8;p16">
              <a:extLst>
                <a:ext uri="{FF2B5EF4-FFF2-40B4-BE49-F238E27FC236}">
                  <a16:creationId xmlns:a16="http://schemas.microsoft.com/office/drawing/2014/main" id="{BF758565-A6C7-45CE-9BCA-029F26A423C3}"/>
                </a:ext>
              </a:extLst>
            </p:cNvPr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9;p16">
              <a:extLst>
                <a:ext uri="{FF2B5EF4-FFF2-40B4-BE49-F238E27FC236}">
                  <a16:creationId xmlns:a16="http://schemas.microsoft.com/office/drawing/2014/main" id="{C864536F-2DC3-4067-AF25-65ACC7175F62}"/>
                </a:ext>
              </a:extLst>
            </p:cNvPr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0;p16">
              <a:extLst>
                <a:ext uri="{FF2B5EF4-FFF2-40B4-BE49-F238E27FC236}">
                  <a16:creationId xmlns:a16="http://schemas.microsoft.com/office/drawing/2014/main" id="{D894CFED-2F5F-4377-A64D-2B4550C0EA41}"/>
                </a:ext>
              </a:extLst>
            </p:cNvPr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1;p16">
              <a:extLst>
                <a:ext uri="{FF2B5EF4-FFF2-40B4-BE49-F238E27FC236}">
                  <a16:creationId xmlns:a16="http://schemas.microsoft.com/office/drawing/2014/main" id="{18D3BF96-0A71-42D9-87C2-97956763F45D}"/>
                </a:ext>
              </a:extLst>
            </p:cNvPr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2;p16">
              <a:extLst>
                <a:ext uri="{FF2B5EF4-FFF2-40B4-BE49-F238E27FC236}">
                  <a16:creationId xmlns:a16="http://schemas.microsoft.com/office/drawing/2014/main" id="{019210E0-D5FB-4601-B41F-688C9D627A78}"/>
                </a:ext>
              </a:extLst>
            </p:cNvPr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93;p16">
              <a:extLst>
                <a:ext uri="{FF2B5EF4-FFF2-40B4-BE49-F238E27FC236}">
                  <a16:creationId xmlns:a16="http://schemas.microsoft.com/office/drawing/2014/main" id="{91B10CF3-E856-4A11-954D-F4D2B6D24A81}"/>
                </a:ext>
              </a:extLst>
            </p:cNvPr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94;p16">
              <a:extLst>
                <a:ext uri="{FF2B5EF4-FFF2-40B4-BE49-F238E27FC236}">
                  <a16:creationId xmlns:a16="http://schemas.microsoft.com/office/drawing/2014/main" id="{08A64DEC-0F3D-4D6A-8B80-3DFE79173C4E}"/>
                </a:ext>
              </a:extLst>
            </p:cNvPr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5;p16">
              <a:extLst>
                <a:ext uri="{FF2B5EF4-FFF2-40B4-BE49-F238E27FC236}">
                  <a16:creationId xmlns:a16="http://schemas.microsoft.com/office/drawing/2014/main" id="{63BD9A78-3903-4EA6-8804-9B8B0CCA358B}"/>
                </a:ext>
              </a:extLst>
            </p:cNvPr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6;p16">
              <a:extLst>
                <a:ext uri="{FF2B5EF4-FFF2-40B4-BE49-F238E27FC236}">
                  <a16:creationId xmlns:a16="http://schemas.microsoft.com/office/drawing/2014/main" id="{5448FA36-68FA-4755-A53B-D3E7AD3E6826}"/>
                </a:ext>
              </a:extLst>
            </p:cNvPr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97;p16">
              <a:extLst>
                <a:ext uri="{FF2B5EF4-FFF2-40B4-BE49-F238E27FC236}">
                  <a16:creationId xmlns:a16="http://schemas.microsoft.com/office/drawing/2014/main" id="{24518696-D079-425B-9896-0675771BCA76}"/>
                </a:ext>
              </a:extLst>
            </p:cNvPr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98;p16">
              <a:extLst>
                <a:ext uri="{FF2B5EF4-FFF2-40B4-BE49-F238E27FC236}">
                  <a16:creationId xmlns:a16="http://schemas.microsoft.com/office/drawing/2014/main" id="{479D0772-B6EA-4000-BB28-A87EE891142C}"/>
                </a:ext>
              </a:extLst>
            </p:cNvPr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304;p16">
            <a:extLst>
              <a:ext uri="{FF2B5EF4-FFF2-40B4-BE49-F238E27FC236}">
                <a16:creationId xmlns:a16="http://schemas.microsoft.com/office/drawing/2014/main" id="{6BD383C5-3D40-4DA6-BAF7-68E7DCB944AB}"/>
              </a:ext>
            </a:extLst>
          </p:cNvPr>
          <p:cNvGrpSpPr/>
          <p:nvPr/>
        </p:nvGrpSpPr>
        <p:grpSpPr>
          <a:xfrm>
            <a:off x="4005349" y="3352581"/>
            <a:ext cx="3871830" cy="1740592"/>
            <a:chOff x="3314392" y="2502860"/>
            <a:chExt cx="2914175" cy="1022429"/>
          </a:xfrm>
        </p:grpSpPr>
        <p:grpSp>
          <p:nvGrpSpPr>
            <p:cNvPr id="72" name="Google Shape;305;p16">
              <a:extLst>
                <a:ext uri="{FF2B5EF4-FFF2-40B4-BE49-F238E27FC236}">
                  <a16:creationId xmlns:a16="http://schemas.microsoft.com/office/drawing/2014/main" id="{A3CE2799-899D-4973-831E-620BB166ABB0}"/>
                </a:ext>
              </a:extLst>
            </p:cNvPr>
            <p:cNvGrpSpPr/>
            <p:nvPr/>
          </p:nvGrpSpPr>
          <p:grpSpPr>
            <a:xfrm>
              <a:off x="3921724" y="2502860"/>
              <a:ext cx="2306843" cy="1022429"/>
              <a:chOff x="3533536" y="1153913"/>
              <a:chExt cx="2306843" cy="1022429"/>
            </a:xfrm>
          </p:grpSpPr>
          <p:sp>
            <p:nvSpPr>
              <p:cNvPr id="74" name="Google Shape;306;p16">
                <a:extLst>
                  <a:ext uri="{FF2B5EF4-FFF2-40B4-BE49-F238E27FC236}">
                    <a16:creationId xmlns:a16="http://schemas.microsoft.com/office/drawing/2014/main" id="{AC43B78E-257E-466F-8A5B-36A0C1E08F99}"/>
                  </a:ext>
                </a:extLst>
              </p:cNvPr>
              <p:cNvSpPr txBox="1"/>
              <p:nvPr/>
            </p:nvSpPr>
            <p:spPr>
              <a:xfrm>
                <a:off x="3581365" y="11539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Data Consideration</a:t>
                </a:r>
                <a:endParaRPr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5" name="Google Shape;307;p16">
                <a:extLst>
                  <a:ext uri="{FF2B5EF4-FFF2-40B4-BE49-F238E27FC236}">
                    <a16:creationId xmlns:a16="http://schemas.microsoft.com/office/drawing/2014/main" id="{87D99DA8-4141-4D0D-9A09-254AEBD2DB6D}"/>
                  </a:ext>
                </a:extLst>
              </p:cNvPr>
              <p:cNvSpPr txBox="1"/>
              <p:nvPr/>
            </p:nvSpPr>
            <p:spPr>
              <a:xfrm>
                <a:off x="3533536" y="1439893"/>
                <a:ext cx="2306843" cy="7364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Mar - Jul historical data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Target value creation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Map target value to historical data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Roboto"/>
                    <a:ea typeface="Roboto"/>
                    <a:cs typeface="Roboto"/>
                    <a:sym typeface="Roboto"/>
                  </a:rPr>
                  <a:t>Mean value of historical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3" name="Google Shape;308;p16">
              <a:extLst>
                <a:ext uri="{FF2B5EF4-FFF2-40B4-BE49-F238E27FC236}">
                  <a16:creationId xmlns:a16="http://schemas.microsoft.com/office/drawing/2014/main" id="{D8E6B2AF-D401-47D1-8F74-0D1DEFE48873}"/>
                </a:ext>
              </a:extLst>
            </p:cNvPr>
            <p:cNvSpPr/>
            <p:nvPr/>
          </p:nvSpPr>
          <p:spPr>
            <a:xfrm>
              <a:off x="3314392" y="2589598"/>
              <a:ext cx="578956" cy="62891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6" name="Google Shape;309;p16">
            <a:extLst>
              <a:ext uri="{FF2B5EF4-FFF2-40B4-BE49-F238E27FC236}">
                <a16:creationId xmlns:a16="http://schemas.microsoft.com/office/drawing/2014/main" id="{9964E063-3A13-4D5D-8229-D6C0E73F40FB}"/>
              </a:ext>
            </a:extLst>
          </p:cNvPr>
          <p:cNvGrpSpPr/>
          <p:nvPr/>
        </p:nvGrpSpPr>
        <p:grpSpPr>
          <a:xfrm>
            <a:off x="7990941" y="1436381"/>
            <a:ext cx="4021895" cy="1515520"/>
            <a:chOff x="3297248" y="3977808"/>
            <a:chExt cx="2653505" cy="843963"/>
          </a:xfrm>
        </p:grpSpPr>
        <p:grpSp>
          <p:nvGrpSpPr>
            <p:cNvPr id="77" name="Google Shape;310;p16">
              <a:extLst>
                <a:ext uri="{FF2B5EF4-FFF2-40B4-BE49-F238E27FC236}">
                  <a16:creationId xmlns:a16="http://schemas.microsoft.com/office/drawing/2014/main" id="{24E58CEB-4AD5-45E7-B906-B522955C8D90}"/>
                </a:ext>
              </a:extLst>
            </p:cNvPr>
            <p:cNvGrpSpPr/>
            <p:nvPr/>
          </p:nvGrpSpPr>
          <p:grpSpPr>
            <a:xfrm>
              <a:off x="3969553" y="3977808"/>
              <a:ext cx="1981200" cy="843963"/>
              <a:chOff x="3581365" y="2254821"/>
              <a:chExt cx="1981200" cy="843963"/>
            </a:xfrm>
          </p:grpSpPr>
          <p:sp>
            <p:nvSpPr>
              <p:cNvPr id="79" name="Google Shape;311;p16">
                <a:extLst>
                  <a:ext uri="{FF2B5EF4-FFF2-40B4-BE49-F238E27FC236}">
                    <a16:creationId xmlns:a16="http://schemas.microsoft.com/office/drawing/2014/main" id="{54532762-D2FA-4138-B2F2-ED9EA6557A3F}"/>
                  </a:ext>
                </a:extLst>
              </p:cNvPr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Training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" name="Google Shape;312;p16">
                <a:extLst>
                  <a:ext uri="{FF2B5EF4-FFF2-40B4-BE49-F238E27FC236}">
                    <a16:creationId xmlns:a16="http://schemas.microsoft.com/office/drawing/2014/main" id="{1913B1C7-24E3-44AD-8E9D-F81263F81730}"/>
                  </a:ext>
                </a:extLst>
              </p:cNvPr>
              <p:cNvSpPr txBox="1"/>
              <p:nvPr/>
            </p:nvSpPr>
            <p:spPr>
              <a:xfrm>
                <a:off x="3581365" y="2531141"/>
                <a:ext cx="1981200" cy="5676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Classification problem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Logistic regression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Dession Trees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" sz="14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8" name="Google Shape;313;p16">
              <a:extLst>
                <a:ext uri="{FF2B5EF4-FFF2-40B4-BE49-F238E27FC236}">
                  <a16:creationId xmlns:a16="http://schemas.microsoft.com/office/drawing/2014/main" id="{707964D9-BF74-48D4-8DB1-2B985567919A}"/>
                </a:ext>
              </a:extLst>
            </p:cNvPr>
            <p:cNvSpPr/>
            <p:nvPr/>
          </p:nvSpPr>
          <p:spPr>
            <a:xfrm>
              <a:off x="3297248" y="4083480"/>
              <a:ext cx="573959" cy="567643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91" name="Google Shape;324;p16">
            <a:extLst>
              <a:ext uri="{FF2B5EF4-FFF2-40B4-BE49-F238E27FC236}">
                <a16:creationId xmlns:a16="http://schemas.microsoft.com/office/drawing/2014/main" id="{BA6E3A58-8CB3-4C15-940C-24E2050AF1D3}"/>
              </a:ext>
            </a:extLst>
          </p:cNvPr>
          <p:cNvCxnSpPr>
            <a:cxnSpLocks/>
            <a:stCxn id="4" idx="4"/>
            <a:endCxn id="73" idx="0"/>
          </p:cNvCxnSpPr>
          <p:nvPr/>
        </p:nvCxnSpPr>
        <p:spPr>
          <a:xfrm>
            <a:off x="4388257" y="2660377"/>
            <a:ext cx="1698" cy="83986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5" name="Google Shape;299;p16">
            <a:extLst>
              <a:ext uri="{FF2B5EF4-FFF2-40B4-BE49-F238E27FC236}">
                <a16:creationId xmlns:a16="http://schemas.microsoft.com/office/drawing/2014/main" id="{A7E82FC2-1B62-4B59-AB8A-0D7CD26E9447}"/>
              </a:ext>
            </a:extLst>
          </p:cNvPr>
          <p:cNvGrpSpPr/>
          <p:nvPr/>
        </p:nvGrpSpPr>
        <p:grpSpPr>
          <a:xfrm>
            <a:off x="8025872" y="3382755"/>
            <a:ext cx="3687570" cy="1566628"/>
            <a:chOff x="6027205" y="1027913"/>
            <a:chExt cx="2659622" cy="894051"/>
          </a:xfrm>
        </p:grpSpPr>
        <p:grpSp>
          <p:nvGrpSpPr>
            <p:cNvPr id="96" name="Google Shape;300;p16">
              <a:extLst>
                <a:ext uri="{FF2B5EF4-FFF2-40B4-BE49-F238E27FC236}">
                  <a16:creationId xmlns:a16="http://schemas.microsoft.com/office/drawing/2014/main" id="{7E4DA239-66C0-46C3-BC96-1FED11C09C6D}"/>
                </a:ext>
              </a:extLst>
            </p:cNvPr>
            <p:cNvGrpSpPr/>
            <p:nvPr/>
          </p:nvGrpSpPr>
          <p:grpSpPr>
            <a:xfrm>
              <a:off x="6705627" y="1027913"/>
              <a:ext cx="1981200" cy="894051"/>
              <a:chOff x="6053052" y="700371"/>
              <a:chExt cx="1981200" cy="894051"/>
            </a:xfrm>
          </p:grpSpPr>
          <p:sp>
            <p:nvSpPr>
              <p:cNvPr id="98" name="Google Shape;301;p16">
                <a:extLst>
                  <a:ext uri="{FF2B5EF4-FFF2-40B4-BE49-F238E27FC236}">
                    <a16:creationId xmlns:a16="http://schemas.microsoft.com/office/drawing/2014/main" id="{821A2B90-9B55-407C-853C-0A7A190F0B10}"/>
                  </a:ext>
                </a:extLst>
              </p:cNvPr>
              <p:cNvSpPr txBox="1"/>
              <p:nvPr/>
            </p:nvSpPr>
            <p:spPr>
              <a:xfrm>
                <a:off x="6067128" y="700371"/>
                <a:ext cx="1967124" cy="295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Evaluation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9" name="Google Shape;302;p16">
                <a:extLst>
                  <a:ext uri="{FF2B5EF4-FFF2-40B4-BE49-F238E27FC236}">
                    <a16:creationId xmlns:a16="http://schemas.microsoft.com/office/drawing/2014/main" id="{072367EC-F51F-4373-BD03-78D87C528CCE}"/>
                  </a:ext>
                </a:extLst>
              </p:cNvPr>
              <p:cNvSpPr txBox="1"/>
              <p:nvPr/>
            </p:nvSpPr>
            <p:spPr>
              <a:xfrm>
                <a:off x="6053052" y="1013521"/>
                <a:ext cx="1981200" cy="5809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Imbalanced data set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Accuracy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AUC Score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Confusion Matrix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" sz="1400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7" name="Google Shape;303;p16">
              <a:extLst>
                <a:ext uri="{FF2B5EF4-FFF2-40B4-BE49-F238E27FC236}">
                  <a16:creationId xmlns:a16="http://schemas.microsoft.com/office/drawing/2014/main" id="{C3BBA60E-E018-4CF7-B091-86FDFE12E65F}"/>
                </a:ext>
              </a:extLst>
            </p:cNvPr>
            <p:cNvSpPr/>
            <p:nvPr/>
          </p:nvSpPr>
          <p:spPr>
            <a:xfrm>
              <a:off x="6027205" y="1109874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16" name="Google Shape;299;p16">
            <a:extLst>
              <a:ext uri="{FF2B5EF4-FFF2-40B4-BE49-F238E27FC236}">
                <a16:creationId xmlns:a16="http://schemas.microsoft.com/office/drawing/2014/main" id="{488BDFCC-ACE7-4AAA-A4F6-7C035C5BCEF6}"/>
              </a:ext>
            </a:extLst>
          </p:cNvPr>
          <p:cNvGrpSpPr/>
          <p:nvPr/>
        </p:nvGrpSpPr>
        <p:grpSpPr>
          <a:xfrm>
            <a:off x="5805298" y="5228472"/>
            <a:ext cx="4298203" cy="1157733"/>
            <a:chOff x="6033350" y="1027914"/>
            <a:chExt cx="3185030" cy="678061"/>
          </a:xfrm>
        </p:grpSpPr>
        <p:grpSp>
          <p:nvGrpSpPr>
            <p:cNvPr id="117" name="Google Shape;300;p16">
              <a:extLst>
                <a:ext uri="{FF2B5EF4-FFF2-40B4-BE49-F238E27FC236}">
                  <a16:creationId xmlns:a16="http://schemas.microsoft.com/office/drawing/2014/main" id="{6A2F1972-F395-48B4-ABD9-5DE4413E4575}"/>
                </a:ext>
              </a:extLst>
            </p:cNvPr>
            <p:cNvGrpSpPr/>
            <p:nvPr/>
          </p:nvGrpSpPr>
          <p:grpSpPr>
            <a:xfrm>
              <a:off x="6705627" y="1027914"/>
              <a:ext cx="2512753" cy="662711"/>
              <a:chOff x="6053052" y="700372"/>
              <a:chExt cx="2512753" cy="662711"/>
            </a:xfrm>
          </p:grpSpPr>
          <p:sp>
            <p:nvSpPr>
              <p:cNvPr id="119" name="Google Shape;301;p16">
                <a:extLst>
                  <a:ext uri="{FF2B5EF4-FFF2-40B4-BE49-F238E27FC236}">
                    <a16:creationId xmlns:a16="http://schemas.microsoft.com/office/drawing/2014/main" id="{292A86B7-D79E-4835-8DBE-52761252A467}"/>
                  </a:ext>
                </a:extLst>
              </p:cNvPr>
              <p:cNvSpPr txBox="1"/>
              <p:nvPr/>
            </p:nvSpPr>
            <p:spPr>
              <a:xfrm>
                <a:off x="6053052" y="700372"/>
                <a:ext cx="2321526" cy="251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r>
                  <a:rPr lang="en-US" sz="1800" b="1" dirty="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Improving the Performance</a:t>
                </a: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20" name="Google Shape;302;p16">
                <a:extLst>
                  <a:ext uri="{FF2B5EF4-FFF2-40B4-BE49-F238E27FC236}">
                    <a16:creationId xmlns:a16="http://schemas.microsoft.com/office/drawing/2014/main" id="{AC7647BC-13B8-45B8-B6FB-F334B5099A70}"/>
                  </a:ext>
                </a:extLst>
              </p:cNvPr>
              <p:cNvSpPr txBox="1"/>
              <p:nvPr/>
            </p:nvSpPr>
            <p:spPr>
              <a:xfrm>
                <a:off x="6093673" y="866720"/>
                <a:ext cx="2472132" cy="496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Balance data – SMOTE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Hyper parameter tuning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" sz="1400" dirty="0">
                    <a:latin typeface="Roboto"/>
                    <a:ea typeface="Roboto"/>
                    <a:cs typeface="Roboto"/>
                    <a:sym typeface="Roboto"/>
                  </a:rPr>
                  <a:t>Cost complexity pruning</a:t>
                </a: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sz="14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8" name="Google Shape;303;p16">
              <a:extLst>
                <a:ext uri="{FF2B5EF4-FFF2-40B4-BE49-F238E27FC236}">
                  <a16:creationId xmlns:a16="http://schemas.microsoft.com/office/drawing/2014/main" id="{0E662970-F0CA-4715-ACC1-85633D9F15E7}"/>
                </a:ext>
              </a:extLst>
            </p:cNvPr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pic>
        <p:nvPicPr>
          <p:cNvPr id="127" name="Picture 126" descr="Icon&#10;&#10;Description automatically generated">
            <a:extLst>
              <a:ext uri="{FF2B5EF4-FFF2-40B4-BE49-F238E27FC236}">
                <a16:creationId xmlns:a16="http://schemas.microsoft.com/office/drawing/2014/main" id="{6295D8F9-90DC-481F-B7F4-76AA99B1A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74825" y="5958785"/>
            <a:ext cx="1329482" cy="6514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7CF3629-B32D-445C-945D-7DFFA42304E0}"/>
              </a:ext>
            </a:extLst>
          </p:cNvPr>
          <p:cNvSpPr txBox="1"/>
          <p:nvPr/>
        </p:nvSpPr>
        <p:spPr>
          <a:xfrm>
            <a:off x="501588" y="5249570"/>
            <a:ext cx="381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Presenter: </a:t>
            </a:r>
            <a:r>
              <a:rPr lang="en-US" sz="1400" dirty="0">
                <a:latin typeface="Roboto"/>
                <a:ea typeface="Roboto"/>
              </a:rPr>
              <a:t>Geethamadhuri Malempati</a:t>
            </a:r>
          </a:p>
        </p:txBody>
      </p:sp>
      <p:cxnSp>
        <p:nvCxnSpPr>
          <p:cNvPr id="94" name="Google Shape;324;p16">
            <a:extLst>
              <a:ext uri="{FF2B5EF4-FFF2-40B4-BE49-F238E27FC236}">
                <a16:creationId xmlns:a16="http://schemas.microsoft.com/office/drawing/2014/main" id="{8C1CF207-A1BD-430C-896B-808FA4D45126}"/>
              </a:ext>
            </a:extLst>
          </p:cNvPr>
          <p:cNvCxnSpPr/>
          <p:nvPr/>
        </p:nvCxnSpPr>
        <p:spPr>
          <a:xfrm>
            <a:off x="8424109" y="2660375"/>
            <a:ext cx="1203" cy="8510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7377790-DF5A-4394-909F-ED139D5AB6C6}"/>
              </a:ext>
            </a:extLst>
          </p:cNvPr>
          <p:cNvSpPr txBox="1"/>
          <p:nvPr/>
        </p:nvSpPr>
        <p:spPr>
          <a:xfrm>
            <a:off x="890613" y="250741"/>
            <a:ext cx="10099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1745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6D-2E2C-4F00-8E30-B1EF5E13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74" y="139631"/>
            <a:ext cx="11174793" cy="79090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Fira Sans Extra Condensed"/>
              </a:rPr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91855-36FE-44D1-8090-056AD38B8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7249" y="1355585"/>
            <a:ext cx="5181600" cy="470838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Roboto"/>
                <a:ea typeface="Roboto"/>
                <a:cs typeface="+mj-cs"/>
              </a:rPr>
              <a:t>Hyper parameter tuning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>
                <a:latin typeface="Roboto"/>
                <a:ea typeface="Roboto"/>
                <a:cs typeface="+mj-cs"/>
              </a:rPr>
              <a:t>Regression coefficients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9B3E0C-5D56-401B-8948-C06DD721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737" y="1634227"/>
            <a:ext cx="3382840" cy="1964475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4378396-29C3-44BD-AC0A-3ACFA9C65D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74825" y="5958785"/>
            <a:ext cx="1329482" cy="651446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47D4F838-FD63-4AA8-A053-994E1294C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0652" y="3341466"/>
            <a:ext cx="3484813" cy="301347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600" dirty="0">
                <a:latin typeface="Roboto"/>
                <a:ea typeface="Roboto"/>
                <a:cs typeface="+mj-cs"/>
              </a:rPr>
              <a:t>Imbalanced data set</a:t>
            </a:r>
          </a:p>
          <a:p>
            <a:pPr lvl="1"/>
            <a:r>
              <a:rPr lang="en-US" sz="1600" dirty="0">
                <a:latin typeface="Roboto"/>
                <a:ea typeface="Roboto"/>
                <a:cs typeface="+mj-cs"/>
              </a:rPr>
              <a:t>Accuracy: 0.89</a:t>
            </a:r>
          </a:p>
          <a:p>
            <a:pPr lvl="1"/>
            <a:r>
              <a:rPr lang="en-US" sz="1600" dirty="0">
                <a:latin typeface="Roboto"/>
                <a:ea typeface="Roboto"/>
                <a:cs typeface="+mj-cs"/>
              </a:rPr>
              <a:t>AUC Score: 0.50</a:t>
            </a:r>
          </a:p>
          <a:p>
            <a:r>
              <a:rPr lang="en-US" sz="1600" dirty="0">
                <a:latin typeface="Roboto"/>
                <a:ea typeface="Roboto"/>
                <a:cs typeface="+mj-cs"/>
              </a:rPr>
              <a:t>Applied SMOTE</a:t>
            </a:r>
          </a:p>
          <a:p>
            <a:pPr lvl="1"/>
            <a:r>
              <a:rPr lang="en-US" sz="1600" dirty="0">
                <a:latin typeface="Roboto"/>
                <a:ea typeface="Roboto"/>
                <a:cs typeface="+mj-cs"/>
              </a:rPr>
              <a:t>Accuracy: 0.79</a:t>
            </a:r>
          </a:p>
          <a:p>
            <a:pPr lvl="1"/>
            <a:r>
              <a:rPr lang="en-US" sz="1600" dirty="0">
                <a:latin typeface="Roboto"/>
                <a:ea typeface="Roboto"/>
                <a:cs typeface="+mj-cs"/>
              </a:rPr>
              <a:t>AUC Score: 0.55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C3B57-AADB-4344-873F-34B671143B08}"/>
              </a:ext>
            </a:extLst>
          </p:cNvPr>
          <p:cNvSpPr txBox="1"/>
          <p:nvPr/>
        </p:nvSpPr>
        <p:spPr>
          <a:xfrm>
            <a:off x="5184575" y="702263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GitHub URL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BDAE2-D32D-4741-8006-E29038F87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185" y="1231408"/>
            <a:ext cx="2679330" cy="2197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5D6E5-6B78-4A47-8ED7-1A3FEA4E1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37" y="4023623"/>
            <a:ext cx="40576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4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6126-77AC-4996-AC99-5DE5684E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64"/>
            <a:ext cx="10515600" cy="71486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Fira Sans Extra Condensed"/>
              </a:rPr>
              <a:t>Decision Tree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FE6C94-5195-4BFC-B791-FA6C2A56CC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6829" y="1644090"/>
            <a:ext cx="2383916" cy="164761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8D1B0-FEDA-413E-BACC-94D00A515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A92C30-2066-4555-A74A-51147FC24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34" y="1613580"/>
            <a:ext cx="4618669" cy="2214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9D97BB-C488-407D-BE41-1B38EC0F5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57" y="4057079"/>
            <a:ext cx="3958859" cy="233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AF0778-51D5-40EE-8954-48BF644E1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9371" y="1602311"/>
            <a:ext cx="3997458" cy="1929005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C68434C-FFD8-4DC3-9A28-C205C2A3B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574825" y="5958785"/>
            <a:ext cx="1329482" cy="6514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36F98-201B-41D1-92B3-B3AC5E5C2D31}"/>
              </a:ext>
            </a:extLst>
          </p:cNvPr>
          <p:cNvSpPr txBox="1"/>
          <p:nvPr/>
        </p:nvSpPr>
        <p:spPr>
          <a:xfrm>
            <a:off x="590372" y="1124680"/>
            <a:ext cx="143981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/>
                <a:ea typeface="Roboto"/>
                <a:cs typeface="+mj-cs"/>
              </a:rPr>
              <a:t>Training Tree: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07E10-DB65-4822-8267-F8C944366D02}"/>
              </a:ext>
            </a:extLst>
          </p:cNvPr>
          <p:cNvSpPr txBox="1"/>
          <p:nvPr/>
        </p:nvSpPr>
        <p:spPr>
          <a:xfrm>
            <a:off x="652163" y="3658734"/>
            <a:ext cx="388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  <a:ea typeface="Roboto"/>
                <a:cs typeface="+mj-cs"/>
              </a:rPr>
              <a:t>Metrics: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D999D5-221E-4F60-8706-F159EE761E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4617" y="4057079"/>
            <a:ext cx="3967684" cy="23518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B70E61-5425-4CDD-82F8-5A30AE1F9B04}"/>
              </a:ext>
            </a:extLst>
          </p:cNvPr>
          <p:cNvSpPr txBox="1"/>
          <p:nvPr/>
        </p:nvSpPr>
        <p:spPr>
          <a:xfrm>
            <a:off x="5658698" y="3695225"/>
            <a:ext cx="3888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  <a:ea typeface="Roboto"/>
                <a:cs typeface="+mj-cs"/>
              </a:rPr>
              <a:t>Metrics: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A29C92-90F3-49F0-9098-9173ED09480D}"/>
              </a:ext>
            </a:extLst>
          </p:cNvPr>
          <p:cNvSpPr txBox="1"/>
          <p:nvPr/>
        </p:nvSpPr>
        <p:spPr>
          <a:xfrm>
            <a:off x="5658698" y="1196566"/>
            <a:ext cx="134524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"/>
                <a:ea typeface="Roboto"/>
                <a:cs typeface="+mj-cs"/>
              </a:rPr>
              <a:t>Pruned Tree: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F199FB-B020-4691-A76D-1ACB1FEED68D}"/>
              </a:ext>
            </a:extLst>
          </p:cNvPr>
          <p:cNvSpPr txBox="1"/>
          <p:nvPr/>
        </p:nvSpPr>
        <p:spPr>
          <a:xfrm>
            <a:off x="5252100" y="641731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9"/>
              </a:rPr>
              <a:t>GitHub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5690-1604-4318-AF61-521122DE4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31565"/>
            <a:ext cx="5181600" cy="25851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Strengths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Methods to balance dataset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Hyperparameter tuning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Cost complexity pruning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Removal of static variables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Mean of 5 months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1CB3D-6435-4A85-BE7A-B5F125C6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368567"/>
            <a:ext cx="5181600" cy="22037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Weakness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With more domain understanding, handling of uncertain values could have been better</a:t>
            </a:r>
          </a:p>
          <a:p>
            <a:pPr marL="0"/>
            <a:r>
              <a:rPr lang="en-US" sz="2000" dirty="0">
                <a:latin typeface="Roboto"/>
                <a:ea typeface="Roboto"/>
                <a:cs typeface="+mj-cs"/>
              </a:rPr>
              <a:t>Replace max values with 95th percentile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AC781B1-3D11-426A-B88C-BC17B926C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74825" y="5958785"/>
            <a:ext cx="1329482" cy="651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52F4D-FEB3-4458-A5D5-D22F16F4C5B5}"/>
              </a:ext>
            </a:extLst>
          </p:cNvPr>
          <p:cNvSpPr txBox="1"/>
          <p:nvPr/>
        </p:nvSpPr>
        <p:spPr>
          <a:xfrm>
            <a:off x="3722108" y="6272249"/>
            <a:ext cx="307648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>
                <a:solidFill>
                  <a:srgbClr val="000000"/>
                </a:solidFill>
                <a:latin typeface="Fira Sans Extra Condensed"/>
                <a:ea typeface="+mj-ea"/>
                <a:cs typeface="+mj-cs"/>
              </a:rPr>
              <a:t>Thank you!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6705B3-944D-4CDA-97B7-762B7C373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26801"/>
            <a:ext cx="1832862" cy="32217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FB4D5-413C-4E3E-ADC9-A2C64BA3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549" y="2948574"/>
            <a:ext cx="3373226" cy="3178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D7808F-F2FE-4138-AD70-4FEA5770D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594" y="4537683"/>
            <a:ext cx="3003432" cy="20265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E53D3D-632A-4CC1-8F5E-86F26A1F3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8594" y="2594058"/>
            <a:ext cx="3076486" cy="197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178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Fira Sans Extra Condensed</vt:lpstr>
      <vt:lpstr>Roboto</vt:lpstr>
      <vt:lpstr>Office Theme</vt:lpstr>
      <vt:lpstr>PowerPoint Presentation</vt:lpstr>
      <vt:lpstr>Logistic Regression</vt:lpstr>
      <vt:lpstr>Decision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CASESTUDY PRESENTATION</dc:title>
  <dc:creator>Geethamadhuri Malempati</dc:creator>
  <cp:lastModifiedBy>Geethamadhuri Malempati</cp:lastModifiedBy>
  <cp:revision>17</cp:revision>
  <dcterms:created xsi:type="dcterms:W3CDTF">2022-02-06T03:55:30Z</dcterms:created>
  <dcterms:modified xsi:type="dcterms:W3CDTF">2022-02-08T18:16:45Z</dcterms:modified>
</cp:coreProperties>
</file>