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9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CC0099"/>
    <a:srgbClr val="FF7C80"/>
    <a:srgbClr val="FF99CC"/>
    <a:srgbClr val="F5F8FD"/>
    <a:srgbClr val="009900"/>
    <a:srgbClr val="003366"/>
    <a:srgbClr val="33CC33"/>
    <a:srgbClr val="336600"/>
    <a:srgbClr val="006666"/>
    <a:srgbClr val="00FFCC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8027" autoAdjust="0"/>
    <p:restoredTop sz="94660"/>
  </p:normalViewPr>
  <p:slideViewPr>
    <p:cSldViewPr>
      <p:cViewPr varScale="1">
        <p:scale>
          <a:sx n="74" d="100"/>
          <a:sy n="74" d="100"/>
        </p:scale>
        <p:origin x="4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naan%20mudhalvan.xlsx" TargetMode="External"/><Relationship Id="rId2" Type="http://schemas.microsoft.com/office/2011/relationships/chartStyle" Target="style2.xml"/><Relationship Id="rId3" Type="http://schemas.microsoft.com/office/2011/relationships/chartColorStyle" Target="colors2.xml"/><Relationship Id="rId4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[naan mudhalvan.xlsx]Excel project(1)!PivotTable1</c:name>
    <c:fmtId val="92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4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6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8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9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0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1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4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5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6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7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8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9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0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1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'Excel project(1)'!$B$3:$B$4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'Excel project(1)'!$A$5:$A$15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project(1)'!$B$5:$B$15</c:f>
              <c:numCache>
                <c:formatCode>General</c:formatCode>
                <c:ptCount val="10"/>
                <c:pt idx="0">
                  <c:v>119.0</c:v>
                </c:pt>
                <c:pt idx="1">
                  <c:v>112.0</c:v>
                </c:pt>
                <c:pt idx="2">
                  <c:v>119.0</c:v>
                </c:pt>
                <c:pt idx="3">
                  <c:v>131.0</c:v>
                </c:pt>
                <c:pt idx="4">
                  <c:v>118.0</c:v>
                </c:pt>
                <c:pt idx="5">
                  <c:v>102.0</c:v>
                </c:pt>
                <c:pt idx="6">
                  <c:v>116.0</c:v>
                </c:pt>
                <c:pt idx="7">
                  <c:v>125.0</c:v>
                </c:pt>
                <c:pt idx="8">
                  <c:v>116.0</c:v>
                </c:pt>
                <c:pt idx="9">
                  <c:v>118.0</c:v>
                </c:pt>
              </c:numCache>
            </c:numRef>
          </c:val>
        </c:ser>
        <c:ser>
          <c:idx val="1"/>
          <c:order val="1"/>
          <c:tx>
            <c:strRef>
              <c:f>'Excel project(1)'!$C$3:$C$4</c:f>
              <c:strCache>
                <c:ptCount val="1"/>
                <c:pt idx="0">
                  <c:v>EXCELLENT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'Excel project(1)'!$A$5:$A$15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project(1)'!$C$5:$C$15</c:f>
              <c:numCache>
                <c:formatCode>General</c:formatCode>
                <c:ptCount val="10"/>
                <c:pt idx="0">
                  <c:v>31.0</c:v>
                </c:pt>
                <c:pt idx="1">
                  <c:v>33.0</c:v>
                </c:pt>
                <c:pt idx="2">
                  <c:v>35.0</c:v>
                </c:pt>
                <c:pt idx="3">
                  <c:v>26.0</c:v>
                </c:pt>
                <c:pt idx="4">
                  <c:v>36.0</c:v>
                </c:pt>
                <c:pt idx="5">
                  <c:v>41.0</c:v>
                </c:pt>
                <c:pt idx="6">
                  <c:v>41.0</c:v>
                </c:pt>
                <c:pt idx="7">
                  <c:v>42.0</c:v>
                </c:pt>
                <c:pt idx="8">
                  <c:v>34.0</c:v>
                </c:pt>
                <c:pt idx="9">
                  <c:v>38.0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[naan mudhalvan.xlsx]Excel project(1)!PivotTable1</c:name>
    <c:fmtId val="97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4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6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8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9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0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1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4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5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6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7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8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9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0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1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'Excel project(1)'!$B$3:$B$4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'Excel project(1)'!$A$5:$A$15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project(1)'!$B$5:$B$15</c:f>
              <c:numCache>
                <c:formatCode>General</c:formatCode>
                <c:ptCount val="10"/>
                <c:pt idx="0">
                  <c:v>119.0</c:v>
                </c:pt>
                <c:pt idx="1">
                  <c:v>112.0</c:v>
                </c:pt>
                <c:pt idx="2">
                  <c:v>119.0</c:v>
                </c:pt>
                <c:pt idx="3">
                  <c:v>131.0</c:v>
                </c:pt>
                <c:pt idx="4">
                  <c:v>118.0</c:v>
                </c:pt>
                <c:pt idx="5">
                  <c:v>102.0</c:v>
                </c:pt>
                <c:pt idx="6">
                  <c:v>116.0</c:v>
                </c:pt>
                <c:pt idx="7">
                  <c:v>125.0</c:v>
                </c:pt>
                <c:pt idx="8">
                  <c:v>116.0</c:v>
                </c:pt>
                <c:pt idx="9">
                  <c:v>118.0</c:v>
                </c:pt>
              </c:numCache>
            </c:numRef>
          </c:val>
        </c:ser>
        <c:ser>
          <c:idx val="1"/>
          <c:order val="1"/>
          <c:tx>
            <c:strRef>
              <c:f>'Excel project(1)'!$C$3:$C$4</c:f>
              <c:strCache>
                <c:ptCount val="1"/>
                <c:pt idx="0">
                  <c:v>EXCELLENT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'Excel project(1)'!$A$5:$A$15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project(1)'!$C$5:$C$15</c:f>
              <c:numCache>
                <c:formatCode>General</c:formatCode>
                <c:ptCount val="10"/>
                <c:pt idx="0">
                  <c:v>31.0</c:v>
                </c:pt>
                <c:pt idx="1">
                  <c:v>33.0</c:v>
                </c:pt>
                <c:pt idx="2">
                  <c:v>35.0</c:v>
                </c:pt>
                <c:pt idx="3">
                  <c:v>26.0</c:v>
                </c:pt>
                <c:pt idx="4">
                  <c:v>36.0</c:v>
                </c:pt>
                <c:pt idx="5">
                  <c:v>41.0</c:v>
                </c:pt>
                <c:pt idx="6">
                  <c:v>41.0</c:v>
                </c:pt>
                <c:pt idx="7">
                  <c:v>42.0</c:v>
                </c:pt>
                <c:pt idx="8">
                  <c:v>34.0</c:v>
                </c:pt>
                <c:pt idx="9">
                  <c:v>38.0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dir="t" rig="threeP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dir="t" rig="threeP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04625-38D7-4735-B44A-6C16535E6378}" type="doc">
      <dgm:prSet loTypeId="urn:microsoft.com/office/officeart/2005/8/layout/radial2" loCatId="relationship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3F345971-7F5A-4586-8AEC-06974C2D4F58}">
      <dgm:prSet/>
      <dgm:spPr/>
      <dgm:t>
        <a:bodyPr/>
        <a:lstStyle/>
        <a:p>
          <a:pPr rtl="0"/>
          <a:r>
            <a:rPr lang="en-US" dirty="0" smtClean="0"/>
            <a:t>Employee performance analysis are very important to the company:</a:t>
          </a:r>
          <a:endParaRPr lang="en-IN" dirty="0"/>
        </a:p>
      </dgm:t>
    </dgm:pt>
    <dgm:pt modelId="{18E9BCC6-90B1-4C48-9008-584C5B5D80C6}" type="parTrans" cxnId="{86C72497-9988-42C3-AEB8-75ED91868B12}">
      <dgm:prSet/>
      <dgm:spPr/>
      <dgm:t>
        <a:bodyPr/>
        <a:lstStyle/>
        <a:p>
          <a:endParaRPr lang="en-IN"/>
        </a:p>
      </dgm:t>
    </dgm:pt>
    <dgm:pt modelId="{A35CB58B-00AD-4B18-8ED6-65B3B8ACBCAF}" type="sibTrans" cxnId="{86C72497-9988-42C3-AEB8-75ED91868B12}">
      <dgm:prSet/>
      <dgm:spPr/>
      <dgm:t>
        <a:bodyPr/>
        <a:lstStyle/>
        <a:p>
          <a:endParaRPr lang="en-IN"/>
        </a:p>
      </dgm:t>
    </dgm:pt>
    <dgm:pt modelId="{3A76C8A7-2ED6-4D45-982D-B576357BA314}">
      <dgm:prSet/>
      <dgm:spPr/>
      <dgm:t>
        <a:bodyPr/>
        <a:lstStyle/>
        <a:p>
          <a:pPr rtl="0"/>
          <a:r>
            <a:rPr lang="en-US" smtClean="0"/>
            <a:t>Employee Engagement</a:t>
          </a:r>
          <a:endParaRPr lang="en-IN"/>
        </a:p>
      </dgm:t>
    </dgm:pt>
    <dgm:pt modelId="{3B3B4113-0312-465E-95CA-B8DA8FE0D791}" type="parTrans" cxnId="{07063A72-93D1-4A82-8181-58D5AB6E5A2D}">
      <dgm:prSet/>
      <dgm:spPr/>
      <dgm:t>
        <a:bodyPr/>
        <a:lstStyle/>
        <a:p>
          <a:endParaRPr lang="en-IN"/>
        </a:p>
      </dgm:t>
    </dgm:pt>
    <dgm:pt modelId="{EBACD8CA-8D1E-4B4F-8BE2-7C9081D99A22}" type="sibTrans" cxnId="{07063A72-93D1-4A82-8181-58D5AB6E5A2D}">
      <dgm:prSet/>
      <dgm:spPr/>
      <dgm:t>
        <a:bodyPr/>
        <a:lstStyle/>
        <a:p>
          <a:endParaRPr lang="en-IN"/>
        </a:p>
      </dgm:t>
    </dgm:pt>
    <dgm:pt modelId="{9B4097E7-1E0C-4E92-A238-437923B8DB4B}">
      <dgm:prSet/>
      <dgm:spPr/>
      <dgm:t>
        <a:bodyPr/>
        <a:lstStyle/>
        <a:p>
          <a:pPr rtl="0"/>
          <a:r>
            <a:rPr lang="en-US" smtClean="0"/>
            <a:t>Company Growth</a:t>
          </a:r>
          <a:endParaRPr lang="en-IN"/>
        </a:p>
      </dgm:t>
    </dgm:pt>
    <dgm:pt modelId="{B418DA6F-941C-4B07-BBEE-E46448137F67}" type="parTrans" cxnId="{8AA7A58C-D3DE-4075-BB26-F63AD1118A33}">
      <dgm:prSet/>
      <dgm:spPr/>
      <dgm:t>
        <a:bodyPr/>
        <a:lstStyle/>
        <a:p>
          <a:endParaRPr lang="en-IN"/>
        </a:p>
      </dgm:t>
    </dgm:pt>
    <dgm:pt modelId="{38A20F30-7238-4EB9-8C11-E070A8B9E8BB}" type="sibTrans" cxnId="{8AA7A58C-D3DE-4075-BB26-F63AD1118A33}">
      <dgm:prSet/>
      <dgm:spPr/>
      <dgm:t>
        <a:bodyPr/>
        <a:lstStyle/>
        <a:p>
          <a:endParaRPr lang="en-IN"/>
        </a:p>
      </dgm:t>
    </dgm:pt>
    <dgm:pt modelId="{5DAC9FA3-F308-48E5-BBCE-CFA1297D5562}">
      <dgm:prSet/>
      <dgm:spPr/>
      <dgm:t>
        <a:bodyPr/>
        <a:lstStyle/>
        <a:p>
          <a:pPr rtl="0"/>
          <a:r>
            <a:rPr lang="en-US" smtClean="0"/>
            <a:t>Compensation</a:t>
          </a:r>
          <a:endParaRPr lang="en-IN"/>
        </a:p>
      </dgm:t>
    </dgm:pt>
    <dgm:pt modelId="{388EC27C-3ECE-45CB-9D50-EF1761435E25}" type="parTrans" cxnId="{D9157D7B-14D3-47E8-8B48-DFF816A8CF9C}">
      <dgm:prSet/>
      <dgm:spPr/>
      <dgm:t>
        <a:bodyPr/>
        <a:lstStyle/>
        <a:p>
          <a:endParaRPr lang="en-IN"/>
        </a:p>
      </dgm:t>
    </dgm:pt>
    <dgm:pt modelId="{DAAD7BB6-61C7-4535-8504-2BBA6944B9DF}" type="sibTrans" cxnId="{D9157D7B-14D3-47E8-8B48-DFF816A8CF9C}">
      <dgm:prSet/>
      <dgm:spPr/>
      <dgm:t>
        <a:bodyPr/>
        <a:lstStyle/>
        <a:p>
          <a:endParaRPr lang="en-IN"/>
        </a:p>
      </dgm:t>
    </dgm:pt>
    <dgm:pt modelId="{96BD259F-F624-41BC-995F-252217AC5B86}">
      <dgm:prSet/>
      <dgm:spPr/>
      <dgm:t>
        <a:bodyPr/>
        <a:lstStyle/>
        <a:p>
          <a:pPr rtl="0"/>
          <a:r>
            <a:rPr lang="en-US" smtClean="0"/>
            <a:t>Motivate low performance employee</a:t>
          </a:r>
          <a:endParaRPr lang="en-IN"/>
        </a:p>
      </dgm:t>
    </dgm:pt>
    <dgm:pt modelId="{CF9DDA77-FE1F-408E-A548-CAAE36E630C9}" type="parTrans" cxnId="{A814D68C-3AF4-43E9-B4A3-751E52E3DFE0}">
      <dgm:prSet/>
      <dgm:spPr/>
      <dgm:t>
        <a:bodyPr/>
        <a:lstStyle/>
        <a:p>
          <a:endParaRPr lang="en-IN"/>
        </a:p>
      </dgm:t>
    </dgm:pt>
    <dgm:pt modelId="{EB131DC8-F32B-440C-BCB3-20122661EA7B}" type="sibTrans" cxnId="{A814D68C-3AF4-43E9-B4A3-751E52E3DFE0}">
      <dgm:prSet/>
      <dgm:spPr/>
      <dgm:t>
        <a:bodyPr/>
        <a:lstStyle/>
        <a:p>
          <a:endParaRPr lang="en-IN"/>
        </a:p>
      </dgm:t>
    </dgm:pt>
    <dgm:pt modelId="{39892338-7C0A-4FA7-A82B-B98DAC5FEBC8}">
      <dgm:prSet/>
      <dgm:spPr/>
      <dgm:t>
        <a:bodyPr/>
        <a:lstStyle/>
        <a:p>
          <a:pPr rtl="0"/>
          <a:r>
            <a:rPr lang="en-US" smtClean="0"/>
            <a:t>Identify strength and weakness of an employee</a:t>
          </a:r>
          <a:endParaRPr lang="en-IN"/>
        </a:p>
      </dgm:t>
    </dgm:pt>
    <dgm:pt modelId="{0CF77C93-8B97-4D6F-8AB7-995D4E6B5D14}" type="parTrans" cxnId="{CC3869FE-1F26-4667-BA17-8211E7ACD732}">
      <dgm:prSet/>
      <dgm:spPr/>
      <dgm:t>
        <a:bodyPr/>
        <a:lstStyle/>
        <a:p>
          <a:endParaRPr lang="en-IN"/>
        </a:p>
      </dgm:t>
    </dgm:pt>
    <dgm:pt modelId="{3055407D-9E93-4387-939F-9C963CA6E8E6}" type="sibTrans" cxnId="{CC3869FE-1F26-4667-BA17-8211E7ACD732}">
      <dgm:prSet/>
      <dgm:spPr/>
      <dgm:t>
        <a:bodyPr/>
        <a:lstStyle/>
        <a:p>
          <a:endParaRPr lang="en-IN"/>
        </a:p>
      </dgm:t>
    </dgm:pt>
    <dgm:pt modelId="{5050D8CE-89EF-43EF-8C70-F0E3DB8982E3}" type="pres">
      <dgm:prSet presAssocID="{2E104625-38D7-4735-B44A-6C16535E6378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CAFE260-F54E-443A-B478-4C107D4284DE}" type="pres">
      <dgm:prSet presAssocID="{2E104625-38D7-4735-B44A-6C16535E6378}" presName="cycle" presStyleCnt="0"/>
      <dgm:spPr/>
    </dgm:pt>
    <dgm:pt modelId="{440F06C0-587A-40EB-84B3-E9B113C9CA2F}" type="pres">
      <dgm:prSet presAssocID="{2E104625-38D7-4735-B44A-6C16535E6378}" presName="centerShape" presStyleCnt="0"/>
      <dgm:spPr/>
    </dgm:pt>
    <dgm:pt modelId="{7600C3EB-1281-4832-A8A2-490304E9835A}" type="pres">
      <dgm:prSet presAssocID="{2E104625-38D7-4735-B44A-6C16535E6378}" presName="connSite" presStyleLbl="node1" presStyleIdx="0" presStyleCnt="2"/>
      <dgm:spPr/>
    </dgm:pt>
    <dgm:pt modelId="{722C32A7-3A8E-4BB2-87D1-E026E3403471}" type="pres">
      <dgm:prSet presAssocID="{2E104625-38D7-4735-B44A-6C16535E6378}" presName="visible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  <dgm:t>
        <a:bodyPr/>
        <a:lstStyle/>
        <a:p>
          <a:endParaRPr lang="en-IN"/>
        </a:p>
      </dgm:t>
    </dgm:pt>
    <dgm:pt modelId="{F09B0D14-E37C-4699-B140-7C0C523F88E1}" type="pres">
      <dgm:prSet presAssocID="{18E9BCC6-90B1-4C48-9008-584C5B5D80C6}" presName="Name25" presStyleLbl="parChTrans1D1" presStyleIdx="0" presStyleCnt="1"/>
      <dgm:spPr/>
      <dgm:t>
        <a:bodyPr/>
        <a:lstStyle/>
        <a:p>
          <a:endParaRPr lang="en-IN"/>
        </a:p>
      </dgm:t>
    </dgm:pt>
    <dgm:pt modelId="{51991D42-4E5C-4F36-BF85-D68BF8A26C4E}" type="pres">
      <dgm:prSet presAssocID="{3F345971-7F5A-4586-8AEC-06974C2D4F58}" presName="node" presStyleCnt="0"/>
      <dgm:spPr/>
    </dgm:pt>
    <dgm:pt modelId="{04322C53-86B4-4747-934D-6B1B88815D9C}" type="pres">
      <dgm:prSet presAssocID="{3F345971-7F5A-4586-8AEC-06974C2D4F58}" presName="parentNode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92C6D7-4D9C-49AB-899E-6FFDB640E74E}" type="pres">
      <dgm:prSet presAssocID="{3F345971-7F5A-4586-8AEC-06974C2D4F58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C61D028-0888-48D1-AB14-E31D8E46B06E}" type="presOf" srcId="{3A76C8A7-2ED6-4D45-982D-B576357BA314}" destId="{FC92C6D7-4D9C-49AB-899E-6FFDB640E74E}" srcOrd="0" destOrd="0" presId="urn:microsoft.com/office/officeart/2005/8/layout/radial2"/>
    <dgm:cxn modelId="{A0503122-28A6-41BE-9FAB-A99A473A33A6}" type="presOf" srcId="{96BD259F-F624-41BC-995F-252217AC5B86}" destId="{FC92C6D7-4D9C-49AB-899E-6FFDB640E74E}" srcOrd="0" destOrd="3" presId="urn:microsoft.com/office/officeart/2005/8/layout/radial2"/>
    <dgm:cxn modelId="{07063A72-93D1-4A82-8181-58D5AB6E5A2D}" srcId="{3F345971-7F5A-4586-8AEC-06974C2D4F58}" destId="{3A76C8A7-2ED6-4D45-982D-B576357BA314}" srcOrd="0" destOrd="0" parTransId="{3B3B4113-0312-465E-95CA-B8DA8FE0D791}" sibTransId="{EBACD8CA-8D1E-4B4F-8BE2-7C9081D99A22}"/>
    <dgm:cxn modelId="{CC3869FE-1F26-4667-BA17-8211E7ACD732}" srcId="{3F345971-7F5A-4586-8AEC-06974C2D4F58}" destId="{39892338-7C0A-4FA7-A82B-B98DAC5FEBC8}" srcOrd="4" destOrd="0" parTransId="{0CF77C93-8B97-4D6F-8AB7-995D4E6B5D14}" sibTransId="{3055407D-9E93-4387-939F-9C963CA6E8E6}"/>
    <dgm:cxn modelId="{F9309B94-665C-44C8-A1CD-7F1298705D64}" type="presOf" srcId="{2E104625-38D7-4735-B44A-6C16535E6378}" destId="{5050D8CE-89EF-43EF-8C70-F0E3DB8982E3}" srcOrd="0" destOrd="0" presId="urn:microsoft.com/office/officeart/2005/8/layout/radial2"/>
    <dgm:cxn modelId="{1ABA74B9-6D37-469E-AA41-80EE76D12611}" type="presOf" srcId="{9B4097E7-1E0C-4E92-A238-437923B8DB4B}" destId="{FC92C6D7-4D9C-49AB-899E-6FFDB640E74E}" srcOrd="0" destOrd="1" presId="urn:microsoft.com/office/officeart/2005/8/layout/radial2"/>
    <dgm:cxn modelId="{86C72497-9988-42C3-AEB8-75ED91868B12}" srcId="{2E104625-38D7-4735-B44A-6C16535E6378}" destId="{3F345971-7F5A-4586-8AEC-06974C2D4F58}" srcOrd="0" destOrd="0" parTransId="{18E9BCC6-90B1-4C48-9008-584C5B5D80C6}" sibTransId="{A35CB58B-00AD-4B18-8ED6-65B3B8ACBCAF}"/>
    <dgm:cxn modelId="{8AA7A58C-D3DE-4075-BB26-F63AD1118A33}" srcId="{3F345971-7F5A-4586-8AEC-06974C2D4F58}" destId="{9B4097E7-1E0C-4E92-A238-437923B8DB4B}" srcOrd="1" destOrd="0" parTransId="{B418DA6F-941C-4B07-BBEE-E46448137F67}" sibTransId="{38A20F30-7238-4EB9-8C11-E070A8B9E8BB}"/>
    <dgm:cxn modelId="{C12DC612-A20C-4F2F-B840-D9F6700FC5E7}" type="presOf" srcId="{3F345971-7F5A-4586-8AEC-06974C2D4F58}" destId="{04322C53-86B4-4747-934D-6B1B88815D9C}" srcOrd="0" destOrd="0" presId="urn:microsoft.com/office/officeart/2005/8/layout/radial2"/>
    <dgm:cxn modelId="{2D93FBD6-916F-4510-B994-A03BBA97503C}" type="presOf" srcId="{39892338-7C0A-4FA7-A82B-B98DAC5FEBC8}" destId="{FC92C6D7-4D9C-49AB-899E-6FFDB640E74E}" srcOrd="0" destOrd="4" presId="urn:microsoft.com/office/officeart/2005/8/layout/radial2"/>
    <dgm:cxn modelId="{D9157D7B-14D3-47E8-8B48-DFF816A8CF9C}" srcId="{3F345971-7F5A-4586-8AEC-06974C2D4F58}" destId="{5DAC9FA3-F308-48E5-BBCE-CFA1297D5562}" srcOrd="2" destOrd="0" parTransId="{388EC27C-3ECE-45CB-9D50-EF1761435E25}" sibTransId="{DAAD7BB6-61C7-4535-8504-2BBA6944B9DF}"/>
    <dgm:cxn modelId="{24872299-9207-4333-A3F4-401FCA54ACF3}" type="presOf" srcId="{5DAC9FA3-F308-48E5-BBCE-CFA1297D5562}" destId="{FC92C6D7-4D9C-49AB-899E-6FFDB640E74E}" srcOrd="0" destOrd="2" presId="urn:microsoft.com/office/officeart/2005/8/layout/radial2"/>
    <dgm:cxn modelId="{5417B1C5-7E7E-4361-A6BF-419D64881A66}" type="presOf" srcId="{18E9BCC6-90B1-4C48-9008-584C5B5D80C6}" destId="{F09B0D14-E37C-4699-B140-7C0C523F88E1}" srcOrd="0" destOrd="0" presId="urn:microsoft.com/office/officeart/2005/8/layout/radial2"/>
    <dgm:cxn modelId="{A814D68C-3AF4-43E9-B4A3-751E52E3DFE0}" srcId="{3F345971-7F5A-4586-8AEC-06974C2D4F58}" destId="{96BD259F-F624-41BC-995F-252217AC5B86}" srcOrd="3" destOrd="0" parTransId="{CF9DDA77-FE1F-408E-A548-CAAE36E630C9}" sibTransId="{EB131DC8-F32B-440C-BCB3-20122661EA7B}"/>
    <dgm:cxn modelId="{A656E5AF-D922-4208-A6A2-FFC5BD7AD8F5}" type="presParOf" srcId="{5050D8CE-89EF-43EF-8C70-F0E3DB8982E3}" destId="{7CAFE260-F54E-443A-B478-4C107D4284DE}" srcOrd="0" destOrd="0" presId="urn:microsoft.com/office/officeart/2005/8/layout/radial2"/>
    <dgm:cxn modelId="{B4672477-6881-41B3-B8CF-E768D802DF87}" type="presParOf" srcId="{7CAFE260-F54E-443A-B478-4C107D4284DE}" destId="{440F06C0-587A-40EB-84B3-E9B113C9CA2F}" srcOrd="0" destOrd="0" presId="urn:microsoft.com/office/officeart/2005/8/layout/radial2"/>
    <dgm:cxn modelId="{309D977E-7051-4CEF-83EF-C0F502F24D73}" type="presParOf" srcId="{440F06C0-587A-40EB-84B3-E9B113C9CA2F}" destId="{7600C3EB-1281-4832-A8A2-490304E9835A}" srcOrd="0" destOrd="0" presId="urn:microsoft.com/office/officeart/2005/8/layout/radial2"/>
    <dgm:cxn modelId="{7777D88F-0A2D-4261-8D4D-466DD54F5DF0}" type="presParOf" srcId="{440F06C0-587A-40EB-84B3-E9B113C9CA2F}" destId="{722C32A7-3A8E-4BB2-87D1-E026E3403471}" srcOrd="1" destOrd="0" presId="urn:microsoft.com/office/officeart/2005/8/layout/radial2"/>
    <dgm:cxn modelId="{BFB1D025-FDAB-43CE-8B81-5858B954DE2B}" type="presParOf" srcId="{7CAFE260-F54E-443A-B478-4C107D4284DE}" destId="{F09B0D14-E37C-4699-B140-7C0C523F88E1}" srcOrd="1" destOrd="0" presId="urn:microsoft.com/office/officeart/2005/8/layout/radial2"/>
    <dgm:cxn modelId="{3603B2E2-91AE-4E81-BEBE-42E9F2A61882}" type="presParOf" srcId="{7CAFE260-F54E-443A-B478-4C107D4284DE}" destId="{51991D42-4E5C-4F36-BF85-D68BF8A26C4E}" srcOrd="2" destOrd="0" presId="urn:microsoft.com/office/officeart/2005/8/layout/radial2"/>
    <dgm:cxn modelId="{431FD0FC-0CF6-4AC1-AF3A-0B83807A6E45}" type="presParOf" srcId="{51991D42-4E5C-4F36-BF85-D68BF8A26C4E}" destId="{04322C53-86B4-4747-934D-6B1B88815D9C}" srcOrd="0" destOrd="0" presId="urn:microsoft.com/office/officeart/2005/8/layout/radial2"/>
    <dgm:cxn modelId="{4EBED115-BA6E-4AF0-851C-47D5452EA7C3}" type="presParOf" srcId="{51991D42-4E5C-4F36-BF85-D68BF8A26C4E}" destId="{FC92C6D7-4D9C-49AB-899E-6FFDB640E74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B0D14-E37C-4699-B140-7C0C523F88E1}">
      <dsp:nvSpPr>
        <dsp:cNvPr id="0" name=""/>
        <dsp:cNvSpPr/>
      </dsp:nvSpPr>
      <dsp:spPr>
        <a:xfrm>
          <a:off x="2570532" y="1740296"/>
          <a:ext cx="732524" cy="67851"/>
        </a:xfrm>
        <a:custGeom>
          <a:avLst/>
          <a:gdLst/>
          <a:ahLst/>
          <a:cxnLst/>
          <a:rect l="0" t="0" r="0" b="0"/>
          <a:pathLst>
            <a:path>
              <a:moveTo>
                <a:pt x="0" y="33925"/>
              </a:moveTo>
              <a:lnTo>
                <a:pt x="732524" y="339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C32A7-3A8E-4BB2-87D1-E026E3403471}">
      <dsp:nvSpPr>
        <dsp:cNvPr id="0" name=""/>
        <dsp:cNvSpPr/>
      </dsp:nvSpPr>
      <dsp:spPr>
        <a:xfrm>
          <a:off x="827" y="262631"/>
          <a:ext cx="3023182" cy="302318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322C53-86B4-4747-934D-6B1B88815D9C}">
      <dsp:nvSpPr>
        <dsp:cNvPr id="0" name=""/>
        <dsp:cNvSpPr/>
      </dsp:nvSpPr>
      <dsp:spPr>
        <a:xfrm>
          <a:off x="3303057" y="867267"/>
          <a:ext cx="1813909" cy="1813909"/>
        </a:xfrm>
        <a:prstGeom prst="ellips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Employee performance analysis are very important to the company:</a:t>
          </a:r>
          <a:endParaRPr lang="en-IN" sz="1500" kern="1200" dirty="0"/>
        </a:p>
      </dsp:txBody>
      <dsp:txXfrm>
        <a:off x="3568698" y="1132908"/>
        <a:ext cx="1282627" cy="1282627"/>
      </dsp:txXfrm>
    </dsp:sp>
    <dsp:sp modelId="{FC92C6D7-4D9C-49AB-899E-6FFDB640E74E}">
      <dsp:nvSpPr>
        <dsp:cNvPr id="0" name=""/>
        <dsp:cNvSpPr/>
      </dsp:nvSpPr>
      <dsp:spPr>
        <a:xfrm>
          <a:off x="5298358" y="867267"/>
          <a:ext cx="2720864" cy="1813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Employee Engagement</a:t>
          </a:r>
          <a:endParaRPr lang="en-I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Company Growth</a:t>
          </a:r>
          <a:endParaRPr lang="en-I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Compensation </a:t>
          </a:r>
          <a:endParaRPr lang="en-I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Motivate low performance employee</a:t>
          </a:r>
          <a:endParaRPr lang="en-I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Identify strength and weakness of an employee</a:t>
          </a:r>
          <a:endParaRPr lang="en-IN" sz="1600" kern="1200"/>
        </a:p>
      </dsp:txBody>
      <dsp:txXfrm>
        <a:off x="5298358" y="867267"/>
        <a:ext cx="2720864" cy="1813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104871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6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70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71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67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F8FD"/>
            </a:gs>
            <a:gs pos="38036">
              <a:srgbClr val="DDD8E8"/>
            </a:gs>
            <a:gs pos="64613">
              <a:srgbClr val="CCC1DA"/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124200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 smtClean="0"/>
              <a:t>: </a:t>
            </a:r>
            <a:r>
              <a:rPr dirty="0" sz="2400" lang="en-US" err="1" smtClean="0"/>
              <a:t>G</a:t>
            </a:r>
            <a:r>
              <a:rPr dirty="0" sz="2400" lang="en-US" err="1" smtClean="0"/>
              <a:t>e</a:t>
            </a:r>
            <a:r>
              <a:rPr dirty="0" sz="2400" lang="en-US" err="1" smtClean="0"/>
              <a:t>e</a:t>
            </a:r>
            <a:r>
              <a:rPr dirty="0" sz="2400" lang="en-US" err="1" smtClean="0"/>
              <a:t>t</a:t>
            </a:r>
            <a:r>
              <a:rPr dirty="0" sz="2400" lang="en-US" err="1" smtClean="0"/>
              <a:t>h</a:t>
            </a:r>
            <a:r>
              <a:rPr dirty="0" sz="2400" lang="en-US" err="1" smtClean="0"/>
              <a:t>a</a:t>
            </a:r>
            <a:r>
              <a:rPr dirty="0" sz="2400" lang="en-US" err="1" smtClean="0"/>
              <a:t>m</a:t>
            </a:r>
            <a:r>
              <a:rPr dirty="0" sz="2400" lang="en-US" err="1" smtClean="0"/>
              <a:t>a</a:t>
            </a:r>
            <a:r>
              <a:rPr dirty="0" sz="2400" lang="en-US" err="1" smtClean="0"/>
              <a:t>l</a:t>
            </a:r>
            <a:r>
              <a:rPr dirty="0" sz="2400" lang="en-US" err="1" smtClean="0"/>
              <a:t>i</a:t>
            </a:r>
            <a:r>
              <a:rPr dirty="0" sz="2400" lang="en-US" err="1" smtClean="0"/>
              <a:t>n</a:t>
            </a:r>
            <a:r>
              <a:rPr dirty="0" sz="2400" lang="en-US" err="1" smtClean="0"/>
              <a:t>i</a:t>
            </a:r>
            <a:r>
              <a:rPr dirty="0" sz="2400" lang="en-US" err="1" smtClean="0"/>
              <a:t>.</a:t>
            </a:r>
            <a:r>
              <a:rPr dirty="0" sz="2400" lang="en-US" err="1" smtClean="0"/>
              <a:t>t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3122113</a:t>
            </a:r>
            <a:r>
              <a:rPr dirty="0" sz="2400" lang="en-US" smtClean="0"/>
              <a:t>1</a:t>
            </a:r>
            <a:r>
              <a:rPr dirty="0" sz="2400" lang="en-US" smtClean="0"/>
              <a:t>5</a:t>
            </a:r>
            <a:r>
              <a:rPr dirty="0" sz="2400" lang="en-US" smtClean="0"/>
              <a:t>/ NM ID:</a:t>
            </a:r>
            <a:r>
              <a:rPr dirty="0" sz="2400" lang="en-US" smtClean="0"/>
              <a:t>a</a:t>
            </a:r>
            <a:r>
              <a:rPr dirty="0" sz="2400" lang="en-US" smtClean="0"/>
              <a:t>s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m</a:t>
            </a:r>
            <a:r>
              <a:rPr dirty="0" sz="2400" lang="en-US" smtClean="0"/>
              <a:t>1</a:t>
            </a:r>
            <a:r>
              <a:rPr dirty="0" sz="2400" lang="en-US" smtClean="0"/>
              <a:t>4</a:t>
            </a:r>
            <a:r>
              <a:rPr dirty="0" sz="2400" lang="en-US" smtClean="0"/>
              <a:t>2</a:t>
            </a:r>
            <a:r>
              <a:rPr dirty="0" sz="2400" lang="en-US" smtClean="0"/>
              <a:t>5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m</a:t>
            </a:r>
            <a:r>
              <a:rPr dirty="0" sz="2400" lang="en-US" smtClean="0"/>
              <a:t>1</a:t>
            </a:r>
            <a:r>
              <a:rPr dirty="0" sz="2400" lang="en-US" smtClean="0"/>
              <a:t>4</a:t>
            </a:r>
            <a:r>
              <a:rPr dirty="0" sz="2400" lang="en-US" smtClean="0"/>
              <a:t>2</a:t>
            </a:r>
            <a:r>
              <a:rPr dirty="0" sz="2400" lang="en-US" smtClean="0"/>
              <a:t>5</a:t>
            </a:r>
            <a:r>
              <a:rPr dirty="0" sz="2400" lang="en-US" smtClean="0"/>
              <a:t>g</a:t>
            </a:r>
            <a:r>
              <a:rPr dirty="0" sz="2400" lang="en-US" smtClean="0"/>
              <a:t>e</a:t>
            </a:r>
            <a:r>
              <a:rPr dirty="0" sz="2400" lang="en-US" smtClean="0"/>
              <a:t>e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r>
              <a:rPr dirty="0" sz="2400" lang="en-US" smtClean="0"/>
              <a:t>m</a:t>
            </a:r>
            <a:r>
              <a:rPr dirty="0" sz="2400" lang="en-US" smtClean="0"/>
              <a:t>a</a:t>
            </a:r>
            <a:r>
              <a:rPr dirty="0" sz="2400" lang="en-US" smtClean="0"/>
              <a:t>l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i</a:t>
            </a:r>
            <a:r>
              <a:rPr dirty="0" sz="2400" lang="en-US" smtClean="0"/>
              <a:t>t</a:t>
            </a:r>
            <a:endParaRPr dirty="0" sz="2400" lang="en-US"/>
          </a:p>
          <a:p>
            <a:r>
              <a:rPr dirty="0" sz="2400" lang="en-US" smtClean="0"/>
              <a:t>DEPARTMENT: </a:t>
            </a:r>
            <a:r>
              <a:rPr dirty="0" sz="2400" lang="en-US" err="1" smtClean="0"/>
              <a:t>B.Com</a:t>
            </a:r>
            <a:r>
              <a:rPr dirty="0" sz="2400" lang="en-US" smtClean="0"/>
              <a:t> (Commerce)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err="1" smtClean="0"/>
              <a:t>Kumararani</a:t>
            </a:r>
            <a:r>
              <a:rPr dirty="0" sz="2400" lang="en-US" smtClean="0"/>
              <a:t> </a:t>
            </a:r>
            <a:r>
              <a:rPr dirty="0" sz="2400" lang="en-US" err="1" smtClean="0"/>
              <a:t>meena</a:t>
            </a:r>
            <a:r>
              <a:rPr dirty="0" sz="2400" lang="en-US" smtClean="0"/>
              <a:t> </a:t>
            </a:r>
            <a:r>
              <a:rPr dirty="0" sz="2400" lang="en-US" err="1" smtClean="0"/>
              <a:t>muthiah</a:t>
            </a:r>
            <a:r>
              <a:rPr dirty="0" sz="2400" lang="en-US" smtClean="0"/>
              <a:t> college of arts and science</a:t>
            </a:r>
            <a:r>
              <a:rPr dirty="0" sz="2400" lang="en-US" smtClean="0"/>
              <a:t>.</a:t>
            </a:r>
            <a:endParaRPr dirty="0" sz="2400" lang="en-US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extBox 2"/>
          <p:cNvSpPr txBox="1"/>
          <p:nvPr/>
        </p:nvSpPr>
        <p:spPr>
          <a:xfrm>
            <a:off x="304800" y="1066800"/>
            <a:ext cx="10622280" cy="43586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>
                <a:solidFill>
                  <a:srgbClr val="CC0099"/>
                </a:solidFill>
                <a:latin typeface="Lucida Handwriting" panose="03010101010101010101" pitchFamily="66" charset="0"/>
              </a:rPr>
              <a:t>CONDITION FORMATING</a:t>
            </a:r>
            <a:r>
              <a:rPr dirty="0" lang="en-US" smtClean="0">
                <a:solidFill>
                  <a:srgbClr val="CC0099"/>
                </a:solidFill>
                <a:latin typeface="Constantia" panose="02030602050306030303" pitchFamily="18" charset="0"/>
              </a:rPr>
              <a:t>: </a:t>
            </a:r>
          </a:p>
          <a:p>
            <a:r>
              <a:rPr dirty="0" lang="en-US">
                <a:latin typeface="Constantia" panose="02030602050306030303" pitchFamily="18" charset="0"/>
              </a:rPr>
              <a:t> </a:t>
            </a:r>
            <a:r>
              <a:rPr dirty="0" lang="en-US" smtClean="0">
                <a:latin typeface="Constantia" panose="02030602050306030303" pitchFamily="18" charset="0"/>
              </a:rPr>
              <a:t>                      We use condition formatting for find out the missing columns and remove it.</a:t>
            </a:r>
          </a:p>
          <a:p>
            <a:r>
              <a:rPr dirty="0" lang="en-US" smtClean="0">
                <a:latin typeface="Constantia" panose="02030602050306030303" pitchFamily="18" charset="0"/>
              </a:rPr>
              <a:t>First we select the column where there is a blank and fill it with the color and remove it.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>
                <a:solidFill>
                  <a:srgbClr val="CC0099"/>
                </a:solidFill>
                <a:latin typeface="Lucida Handwriting" panose="03010101010101010101" pitchFamily="66" charset="0"/>
              </a:rPr>
              <a:t>FILTER:</a:t>
            </a:r>
          </a:p>
          <a:p>
            <a:r>
              <a:rPr dirty="0" lang="en-US">
                <a:latin typeface="Constantia" panose="02030602050306030303" pitchFamily="18" charset="0"/>
              </a:rPr>
              <a:t> </a:t>
            </a:r>
            <a:r>
              <a:rPr dirty="0" lang="en-US" smtClean="0">
                <a:latin typeface="Constantia" panose="02030602050306030303" pitchFamily="18" charset="0"/>
              </a:rPr>
              <a:t>             we use filter to remove the blank column and filter them with gender also. And also use</a:t>
            </a:r>
          </a:p>
          <a:p>
            <a:r>
              <a:rPr dirty="0" lang="en-US" smtClean="0">
                <a:latin typeface="Constantia" panose="02030602050306030303" pitchFamily="18" charset="0"/>
              </a:rPr>
              <a:t>Filter to how many people are working in contract, part time and fulltime.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>
                <a:solidFill>
                  <a:srgbClr val="CC0099"/>
                </a:solidFill>
                <a:latin typeface="Lucida Handwriting" panose="03010101010101010101" pitchFamily="66" charset="0"/>
              </a:rPr>
              <a:t>SLICER:</a:t>
            </a:r>
          </a:p>
          <a:p>
            <a:r>
              <a:rPr dirty="0" lang="en-US">
                <a:latin typeface="Constantia" panose="02030602050306030303" pitchFamily="18" charset="0"/>
              </a:rPr>
              <a:t> </a:t>
            </a:r>
            <a:r>
              <a:rPr dirty="0" lang="en-US" smtClean="0">
                <a:latin typeface="Constantia" panose="02030602050306030303" pitchFamily="18" charset="0"/>
              </a:rPr>
              <a:t>              we use slicer to filter employee type.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>
                <a:solidFill>
                  <a:srgbClr val="CC0099"/>
                </a:solidFill>
                <a:latin typeface="Lucida Handwriting" panose="03010101010101010101" pitchFamily="66" charset="0"/>
              </a:rPr>
              <a:t>IF CONDITION</a:t>
            </a:r>
            <a:r>
              <a:rPr dirty="0" lang="en-US" smtClean="0">
                <a:latin typeface="Lucida Handwriting" panose="03010101010101010101" pitchFamily="66" charset="0"/>
              </a:rPr>
              <a:t>:</a:t>
            </a:r>
          </a:p>
          <a:p>
            <a:r>
              <a:rPr dirty="0" lang="en-US">
                <a:latin typeface="Constantia" panose="02030602050306030303" pitchFamily="18" charset="0"/>
              </a:rPr>
              <a:t> </a:t>
            </a:r>
            <a:r>
              <a:rPr dirty="0" lang="en-US" smtClean="0">
                <a:latin typeface="Constantia" panose="02030602050306030303" pitchFamily="18" charset="0"/>
              </a:rPr>
              <a:t>              I don’t have the features of IFS so I check is there any other condition similar to IFS  but I don’t found</a:t>
            </a:r>
          </a:p>
          <a:p>
            <a:r>
              <a:rPr dirty="0" lang="en-US" smtClean="0">
                <a:latin typeface="Constantia" panose="02030602050306030303" pitchFamily="18" charset="0"/>
              </a:rPr>
              <a:t>Such condition so I tried if condition to calculate the employee performance.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>
                <a:solidFill>
                  <a:srgbClr val="CC0099"/>
                </a:solidFill>
                <a:latin typeface="Lucida Handwriting" panose="03010101010101010101" pitchFamily="66" charset="0"/>
              </a:rPr>
              <a:t>PIVOTAL TABLE:</a:t>
            </a:r>
          </a:p>
          <a:p>
            <a:r>
              <a:rPr dirty="0" lang="en-US">
                <a:latin typeface="Constantia" panose="02030602050306030303" pitchFamily="18" charset="0"/>
              </a:rPr>
              <a:t> </a:t>
            </a:r>
            <a:r>
              <a:rPr dirty="0" lang="en-US" smtClean="0">
                <a:latin typeface="Constantia" panose="02030602050306030303" pitchFamily="18" charset="0"/>
              </a:rPr>
              <a:t>               We use pivotal table to show the summary of our project.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>
                <a:solidFill>
                  <a:srgbClr val="CC0099"/>
                </a:solidFill>
                <a:latin typeface="Lucida Handwriting" panose="03010101010101010101" pitchFamily="66" charset="0"/>
              </a:rPr>
              <a:t>BAR CHART:</a:t>
            </a:r>
          </a:p>
          <a:p>
            <a:r>
              <a:rPr dirty="0" lang="en-US" smtClean="0">
                <a:latin typeface="Constantia" panose="02030602050306030303" pitchFamily="18" charset="0"/>
              </a:rPr>
              <a:t>                 We use bar diagram to represent our project.</a:t>
            </a:r>
          </a:p>
          <a:p>
            <a:endParaRPr dirty="0" lang="en-IN">
              <a:latin typeface="Constantia" panose="02030602050306030303" pitchFamily="18" charset="0"/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9" name="TextBox 2"/>
          <p:cNvSpPr txBox="1"/>
          <p:nvPr/>
        </p:nvSpPr>
        <p:spPr>
          <a:xfrm>
            <a:off x="755332" y="1600200"/>
            <a:ext cx="7256781" cy="5069841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400" lang="en-IN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Employee </a:t>
            </a:r>
            <a:r>
              <a:rPr dirty="0" sz="2400" lang="en-IN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  From  </a:t>
            </a:r>
            <a:r>
              <a:rPr dirty="0" sz="2400" lang="en-IN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Kaggle</a:t>
            </a:r>
            <a:r>
              <a:rPr dirty="0" sz="2400" lang="en-IN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26 features in employee </a:t>
            </a:r>
            <a:r>
              <a:rPr dirty="0" sz="2400" lang="en-IN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400" lang="en-US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We used 9 features</a:t>
            </a:r>
          </a:p>
          <a:p>
            <a:endParaRPr dirty="0" sz="2400" lang="en-US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Employee ID      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IN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-  Numeric 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Name                  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- </a:t>
            </a:r>
            <a:r>
              <a:rPr dirty="0" sz="2400" lang="en-IN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Employee type   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- </a:t>
            </a:r>
            <a:r>
              <a:rPr dirty="0" sz="2400" lang="en-IN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Gender                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- Male / Female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Employee rating 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dirty="0" sz="2400" lang="en-IN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endParaRPr dirty="0" sz="2400" lang="en-IN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Business Unit     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-</a:t>
            </a:r>
            <a:r>
              <a:rPr dirty="0" sz="2400" lang="en-IN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 </a:t>
            </a:r>
            <a:endParaRPr dirty="0" sz="2400" lang="en-IN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dirty="0" sz="2400" lang="en-US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- Text   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Employee rating   - </a:t>
            </a:r>
            <a:r>
              <a:rPr dirty="0" sz="2400"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endParaRPr dirty="0" sz="2400" lang="en-IN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2400" lang="en-IN">
              <a:latin typeface="Times New Roman" pitchFamily="18" charset="0"/>
              <a:cs typeface="Times New Roman" pitchFamily="18" charset="0"/>
            </a:endParaRPr>
          </a:p>
          <a:p>
            <a:endParaRPr dirty="0" sz="2400" lang="en-IN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2400" lang="en-IN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TextBox 9"/>
          <p:cNvSpPr txBox="1"/>
          <p:nvPr/>
        </p:nvSpPr>
        <p:spPr>
          <a:xfrm>
            <a:off x="2591892" y="3001399"/>
            <a:ext cx="8158481" cy="15138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 smtClean="0">
                <a:solidFill>
                  <a:srgbClr val="009900"/>
                </a:solidFill>
                <a:latin typeface="Lucida Handwriting" panose="03010101010101010101" pitchFamily="66" charset="0"/>
              </a:rPr>
              <a:t>Performance:</a:t>
            </a:r>
          </a:p>
          <a:p>
            <a:r>
              <a:rPr dirty="0" sz="2400" lang="en-US">
                <a:solidFill>
                  <a:srgbClr val="C00000"/>
                </a:solidFill>
                <a:latin typeface="Constantia" panose="02030602050306030303" pitchFamily="18" charset="0"/>
              </a:rPr>
              <a:t> </a:t>
            </a:r>
            <a:r>
              <a:rPr dirty="0" sz="2400" lang="en-US" smtClean="0">
                <a:solidFill>
                  <a:srgbClr val="C00000"/>
                </a:solidFill>
                <a:latin typeface="Constantia" panose="02030602050306030303" pitchFamily="18" charset="0"/>
              </a:rPr>
              <a:t>               I don’t have IFS features so instead I use if condition to </a:t>
            </a:r>
          </a:p>
          <a:p>
            <a:r>
              <a:rPr dirty="0" sz="2400" lang="en-US">
                <a:solidFill>
                  <a:srgbClr val="C00000"/>
                </a:solidFill>
                <a:latin typeface="Constantia" panose="02030602050306030303" pitchFamily="18" charset="0"/>
              </a:rPr>
              <a:t> </a:t>
            </a:r>
            <a:r>
              <a:rPr dirty="0" sz="2400" lang="en-US" smtClean="0">
                <a:solidFill>
                  <a:srgbClr val="C00000"/>
                </a:solidFill>
                <a:latin typeface="Constantia" panose="02030602050306030303" pitchFamily="18" charset="0"/>
              </a:rPr>
              <a:t>find performance </a:t>
            </a:r>
            <a:r>
              <a:rPr dirty="0" sz="2400" lang="en-US" smtClean="0">
                <a:solidFill>
                  <a:srgbClr val="F5F8FD"/>
                </a:solidFill>
                <a:latin typeface="Constantia" panose="02030602050306030303" pitchFamily="18" charset="0"/>
              </a:rPr>
              <a:t>if</a:t>
            </a:r>
            <a:r>
              <a:rPr dirty="0" sz="2400" lang="en-US">
                <a:solidFill>
                  <a:srgbClr val="F5F8FD"/>
                </a:solidFill>
                <a:latin typeface="Constantia" panose="02030602050306030303" pitchFamily="18" charset="0"/>
              </a:rPr>
              <a:t>(=z8&gt;=4,”excellent”,z8&lt;=3,”average”)</a:t>
            </a:r>
            <a:endParaRPr dirty="0" sz="2400" lang="en-IN">
              <a:solidFill>
                <a:srgbClr val="F5F8FD"/>
              </a:solidFill>
              <a:latin typeface="Constantia" panose="02030602050306030303" pitchFamily="18" charset="0"/>
            </a:endParaRPr>
          </a:p>
          <a:p>
            <a:endParaRPr dirty="0" sz="2400" lang="en-IN">
              <a:solidFill>
                <a:srgbClr val="F5F8FD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9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TextBox 1"/>
          <p:cNvSpPr txBox="1"/>
          <p:nvPr/>
        </p:nvSpPr>
        <p:spPr>
          <a:xfrm>
            <a:off x="2057400" y="1828800"/>
            <a:ext cx="3675381" cy="3291841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CC0099"/>
                </a:solidFill>
                <a:latin typeface="Century" panose="02040604050505020304" pitchFamily="18" charset="0"/>
              </a:rPr>
              <a:t>DATA COLLECTION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CC0099"/>
                </a:solidFill>
                <a:latin typeface="Century" panose="02040604050505020304" pitchFamily="18" charset="0"/>
              </a:rPr>
              <a:t>HIGHLIGHT CELLS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CC0099"/>
                </a:solidFill>
                <a:latin typeface="Century" panose="02040604050505020304" pitchFamily="18" charset="0"/>
              </a:rPr>
              <a:t>DATA CLEANING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CC0099"/>
                </a:solidFill>
                <a:latin typeface="Century" panose="02040604050505020304" pitchFamily="18" charset="0"/>
              </a:rPr>
              <a:t>PERFORMANCE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CC0099"/>
                </a:solidFill>
                <a:latin typeface="Century" panose="02040604050505020304" pitchFamily="18" charset="0"/>
              </a:rPr>
              <a:t>PIVOTAL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CC0099"/>
                </a:solidFill>
                <a:latin typeface="Century" panose="02040604050505020304" pitchFamily="18" charset="0"/>
              </a:rPr>
              <a:t>GRAPH </a:t>
            </a:r>
          </a:p>
          <a:p>
            <a:endParaRPr dirty="0" sz="2000" lang="en-IN">
              <a:solidFill>
                <a:srgbClr val="FF7C80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extBox 4"/>
          <p:cNvSpPr txBox="1"/>
          <p:nvPr/>
        </p:nvSpPr>
        <p:spPr>
          <a:xfrm>
            <a:off x="381000" y="381000"/>
            <a:ext cx="7750211" cy="6339839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Data collection</a:t>
            </a:r>
            <a:r>
              <a:rPr dirty="0" sz="20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:</a:t>
            </a:r>
          </a:p>
          <a:p>
            <a:r>
              <a:rPr dirty="0" sz="2000" lang="en-US">
                <a:latin typeface="Century" panose="02040604050505020304" pitchFamily="18" charset="0"/>
              </a:rPr>
              <a:t> </a:t>
            </a:r>
            <a:r>
              <a:rPr dirty="0" sz="2000" lang="en-US" smtClean="0">
                <a:latin typeface="Century" panose="02040604050505020304" pitchFamily="18" charset="0"/>
              </a:rPr>
              <a:t>            Download data set from </a:t>
            </a:r>
            <a:r>
              <a:rPr dirty="0" sz="2000" lang="en-US" err="1" smtClean="0">
                <a:latin typeface="Century" panose="02040604050505020304" pitchFamily="18" charset="0"/>
              </a:rPr>
              <a:t>edunet</a:t>
            </a:r>
            <a:r>
              <a:rPr dirty="0" sz="2000" lang="en-US" smtClean="0">
                <a:latin typeface="Century" panose="02040604050505020304" pitchFamily="18" charset="0"/>
              </a:rPr>
              <a:t> dashboard.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Features:</a:t>
            </a:r>
          </a:p>
          <a:p>
            <a:pPr lvl="2"/>
            <a:r>
              <a:rPr dirty="0" sz="2000" lang="en-US">
                <a:latin typeface="Century" panose="02040604050505020304" pitchFamily="18" charset="0"/>
              </a:rPr>
              <a:t> </a:t>
            </a:r>
            <a:r>
              <a:rPr dirty="0" sz="2000" lang="en-US" err="1">
                <a:latin typeface="Century" panose="02040604050505020304" pitchFamily="18" charset="0"/>
              </a:rPr>
              <a:t>Hightlight</a:t>
            </a:r>
            <a:r>
              <a:rPr dirty="0" sz="2000" lang="en-US">
                <a:latin typeface="Century" panose="02040604050505020304" pitchFamily="18" charset="0"/>
              </a:rPr>
              <a:t> the important cells in </a:t>
            </a:r>
            <a:r>
              <a:rPr dirty="0" sz="2000" lang="en-US" smtClean="0">
                <a:latin typeface="Century" panose="02040604050505020304" pitchFamily="18" charset="0"/>
              </a:rPr>
              <a:t>excel like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Name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Employee id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Business  unit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Employee status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Employee type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Gender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Performance status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Employee rating      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Data cleaning</a:t>
            </a:r>
            <a:r>
              <a:rPr dirty="0" sz="2000" lang="en-US" smtClean="0">
                <a:latin typeface="Century" panose="02040604050505020304" pitchFamily="18" charset="0"/>
              </a:rPr>
              <a:t>:</a:t>
            </a:r>
          </a:p>
          <a:p>
            <a:pPr indent="-342900" lvl="2" marL="12573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First find the missing cells</a:t>
            </a:r>
          </a:p>
          <a:p>
            <a:pPr indent="-342900" lvl="2" marL="12573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Next using conditional formatting fill the blank cells with color </a:t>
            </a:r>
          </a:p>
          <a:p>
            <a:pPr indent="-342900" lvl="2" marL="12573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Next filter the column with no fill</a:t>
            </a:r>
          </a:p>
          <a:p>
            <a:pPr indent="-342900" lvl="2" marL="12573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And last we cleaning the data which we don’t want             </a:t>
            </a:r>
          </a:p>
          <a:p>
            <a:r>
              <a:rPr dirty="0" sz="2000" lang="en-US" smtClean="0">
                <a:latin typeface="Century" panose="02040604050505020304" pitchFamily="18" charset="0"/>
              </a:rPr>
              <a:t>              </a:t>
            </a:r>
            <a:endParaRPr dirty="0" sz="2000" lang="en-US">
              <a:latin typeface="Century" panose="02040604050505020304" pitchFamily="18" charset="0"/>
            </a:endParaRPr>
          </a:p>
          <a:p>
            <a:endParaRPr dirty="0" sz="2000" lang="en-US" smtClean="0">
              <a:latin typeface="Century" panose="02040604050505020304" pitchFamily="18" charset="0"/>
            </a:endParaRPr>
          </a:p>
          <a:p>
            <a:r>
              <a:rPr dirty="0" sz="2000" lang="en-US">
                <a:latin typeface="Century" panose="02040604050505020304" pitchFamily="18" charset="0"/>
              </a:rPr>
              <a:t> </a:t>
            </a:r>
            <a:r>
              <a:rPr dirty="0" sz="2000" lang="en-US" smtClean="0">
                <a:latin typeface="Century" panose="02040604050505020304" pitchFamily="18" charset="0"/>
              </a:rPr>
              <a:t>            </a:t>
            </a:r>
            <a:endParaRPr dirty="0" lang="en-IN"/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extBox 3"/>
          <p:cNvSpPr txBox="1"/>
          <p:nvPr/>
        </p:nvSpPr>
        <p:spPr>
          <a:xfrm>
            <a:off x="1219200" y="914400"/>
            <a:ext cx="6088380" cy="53365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solidFill>
                  <a:srgbClr val="C00000"/>
                </a:solidFill>
                <a:latin typeface="Century" panose="02040604050505020304" pitchFamily="18" charset="0"/>
              </a:rPr>
              <a:t>Performance</a:t>
            </a:r>
            <a:r>
              <a:rPr dirty="0" sz="24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: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Performance column find it with using the if condition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Select the employee rating column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And apply if condition to the cells 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And convert data into text a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And find the performance of the employee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>
                <a:solidFill>
                  <a:srgbClr val="F5F8FD"/>
                </a:solidFill>
                <a:latin typeface="Constantia" panose="02030602050306030303" pitchFamily="18" charset="0"/>
              </a:rPr>
              <a:t>if(=z8&gt;=4,”excellent”,z8&lt;=3,”average</a:t>
            </a:r>
            <a:r>
              <a:rPr dirty="0" lang="en-US" smtClean="0">
                <a:solidFill>
                  <a:srgbClr val="F5F8FD"/>
                </a:solidFill>
                <a:latin typeface="Constantia" panose="02030602050306030303" pitchFamily="18" charset="0"/>
              </a:rPr>
              <a:t>”)</a:t>
            </a:r>
            <a:endParaRPr dirty="0" lang="en-US">
              <a:latin typeface="Century" panose="02040604050505020304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Pivotal </a:t>
            </a:r>
            <a:r>
              <a:rPr dirty="0" sz="2400" lang="en-US">
                <a:solidFill>
                  <a:srgbClr val="C00000"/>
                </a:solidFill>
                <a:latin typeface="Century" panose="02040604050505020304" pitchFamily="18" charset="0"/>
              </a:rPr>
              <a:t>table</a:t>
            </a:r>
            <a:r>
              <a:rPr dirty="0" lang="en-US">
                <a:solidFill>
                  <a:srgbClr val="C00000"/>
                </a:solidFill>
                <a:latin typeface="Century" panose="02040604050505020304" pitchFamily="18" charset="0"/>
              </a:rPr>
              <a:t>:</a:t>
            </a:r>
          </a:p>
          <a:p>
            <a:r>
              <a:rPr dirty="0" lang="en-US">
                <a:latin typeface="Century" panose="02040604050505020304" pitchFamily="18" charset="0"/>
              </a:rPr>
              <a:t>	 Use pivotal table for show the summary of the </a:t>
            </a:r>
            <a:r>
              <a:rPr dirty="0" lang="en-US" smtClean="0">
                <a:latin typeface="Century" panose="02040604050505020304" pitchFamily="18" charset="0"/>
              </a:rPr>
              <a:t>project</a:t>
            </a:r>
            <a:endParaRPr dirty="0" lang="en-US">
              <a:latin typeface="Century" panose="02040604050505020304" pitchFamily="18" charset="0"/>
            </a:endParaRP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Click all the total cells 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Create pivotal table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And assign the value to row, column, filter, values.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Row = Business unit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Column = Performance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Values = Name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Filter = Gender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And also use slicer</a:t>
            </a:r>
          </a:p>
          <a:p>
            <a:pPr lvl="2"/>
            <a:endParaRPr dirty="0" lang="en-US" smtClean="0">
              <a:latin typeface="Century" panose="02040604050505020304" pitchFamily="18" charset="0"/>
            </a:endParaRPr>
          </a:p>
          <a:p>
            <a:endParaRPr dirty="0" lang="en-US"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extBox 1"/>
          <p:cNvSpPr txBox="1"/>
          <p:nvPr/>
        </p:nvSpPr>
        <p:spPr>
          <a:xfrm>
            <a:off x="762000" y="685800"/>
            <a:ext cx="5935981" cy="25044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Visualization: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Use bar diagram for easy access of visualization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Insert performance details for bar diagram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3D Clustered  bar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And pie for percentage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And pie for average performance.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endParaRPr dirty="0" lang="en-US" smtClean="0">
              <a:latin typeface="Century" panose="02040604050505020304" pitchFamily="18" charset="0"/>
            </a:endParaRPr>
          </a:p>
          <a:p>
            <a:pPr lvl="2"/>
            <a:r>
              <a:rPr dirty="0" lang="en-US" smtClean="0"/>
              <a:t>               </a:t>
            </a:r>
            <a:endParaRPr dirty="0" lang="en-IN"/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0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4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2400" y="1143635"/>
            <a:ext cx="8915400" cy="4676140"/>
          </a:xfrm>
          <a:prstGeom prst="rect"/>
        </p:spPr>
      </p:pic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extBox 5"/>
          <p:cNvSpPr txBox="1"/>
          <p:nvPr/>
        </p:nvSpPr>
        <p:spPr>
          <a:xfrm>
            <a:off x="685800" y="533400"/>
            <a:ext cx="1224280" cy="4470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 smtClean="0">
                <a:latin typeface="Century" panose="02040604050505020304" pitchFamily="18" charset="0"/>
              </a:rPr>
              <a:t>RESULTS</a:t>
            </a:r>
            <a:endParaRPr dirty="0" sz="2400" lang="en-IN">
              <a:latin typeface="Century" panose="02040604050505020304" pitchFamily="18" charset="0"/>
            </a:endParaRPr>
          </a:p>
        </p:txBody>
      </p:sp>
      <p:graphicFrame>
        <p:nvGraphicFramePr>
          <p:cNvPr id="4194305" name="Chart 6"/>
          <p:cNvGraphicFramePr>
            <a:graphicFrameLocks/>
          </p:cNvGraphicFramePr>
          <p:nvPr/>
        </p:nvGraphicFramePr>
        <p:xfrm>
          <a:off x="1676400" y="995065"/>
          <a:ext cx="6172200" cy="4948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Chart 1"/>
          <p:cNvGraphicFramePr>
            <a:graphicFrameLocks/>
          </p:cNvGraphicFramePr>
          <p:nvPr/>
        </p:nvGraphicFramePr>
        <p:xfrm>
          <a:off x="1981200" y="1219200"/>
          <a:ext cx="6324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02" name="TextBox 2"/>
          <p:cNvSpPr txBox="1"/>
          <p:nvPr/>
        </p:nvSpPr>
        <p:spPr>
          <a:xfrm>
            <a:off x="1066800" y="609600"/>
            <a:ext cx="1224280" cy="4470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 smtClean="0">
                <a:latin typeface="Century" panose="02040604050505020304" pitchFamily="18" charset="0"/>
              </a:rPr>
              <a:t>RESULTS</a:t>
            </a:r>
            <a:endParaRPr dirty="0" sz="2400" lang="en-IN"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4" name="TextBox 2"/>
          <p:cNvSpPr txBox="1"/>
          <p:nvPr/>
        </p:nvSpPr>
        <p:spPr>
          <a:xfrm>
            <a:off x="304800" y="1524000"/>
            <a:ext cx="9406752" cy="46253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In this performance analysis we find most of the employees are average performing category 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Excellent performing employee are low.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We have to improve the underperforming employee to excellent performing employee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We need to motivate and give training to the employee and small reward to </a:t>
            </a:r>
          </a:p>
          <a:p>
            <a:r>
              <a:rPr b="1" dirty="0" sz="2000" i="1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    there improvement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In this performance there are </a:t>
            </a:r>
            <a:r>
              <a:rPr b="1" dirty="0" sz="2000" i="1" lang="en-US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companies is very average in performance they have </a:t>
            </a:r>
            <a:r>
              <a:rPr b="1" dirty="0" sz="2000" i="1" lang="en-US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11%</a:t>
            </a:r>
          </a:p>
          <a:p>
            <a:r>
              <a:rPr b="1" dirty="0" sz="2000" i="1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   of average performing employee.</a:t>
            </a:r>
            <a:endParaRPr b="1" dirty="0" sz="2000" i="1" lang="en-IN" smtClean="0">
              <a:latin typeface="Times New Roman" pitchFamily="18" charset="0"/>
              <a:cs typeface="Times New Roman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And then there are </a:t>
            </a:r>
            <a:r>
              <a:rPr b="1" dirty="0" sz="2000" i="1" lang="en-US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companies are having </a:t>
            </a:r>
            <a:r>
              <a:rPr b="1" dirty="0" sz="2000" i="1" lang="en-US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10%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of underperforming employee.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And there are </a:t>
            </a:r>
            <a:r>
              <a:rPr b="1" dirty="0" sz="2000" i="1" 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companies have only </a:t>
            </a:r>
            <a:r>
              <a:rPr b="1" dirty="0" sz="2000" i="1" 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9%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of underperforming employee.</a:t>
            </a:r>
            <a:endParaRPr b="1" dirty="0" sz="2000" i="1" lang="en-IN" smtClean="0">
              <a:latin typeface="Times New Roman" pitchFamily="18" charset="0"/>
              <a:cs typeface="Times New Roman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MSC and SVG have 11% 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PYZ, TNS, WBL, BPC, EW and NEL  are have 10% 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PL and CCDR have 9% .</a:t>
            </a:r>
          </a:p>
          <a:p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b="1" dirty="0" sz="2000" i="1" lang="en-IN" smtClean="0">
              <a:latin typeface="Times New Roman" pitchFamily="18" charset="0"/>
              <a:cs typeface="Times New Roman" pitchFamily="18" charset="0"/>
            </a:endParaRPr>
          </a:p>
          <a:p>
            <a:endParaRPr dirty="0" lang="en-IN"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361950" y="28871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11"/>
          <p:cNvSpPr/>
          <p:nvPr/>
        </p:nvSpPr>
        <p:spPr>
          <a:xfrm>
            <a:off x="2438400" y="1371600"/>
            <a:ext cx="5616000" cy="400110"/>
          </a:xfrm>
          <a:prstGeom prst="rect"/>
          <a:solidFill>
            <a:srgbClr val="7DB1C1"/>
          </a:solidFill>
          <a:ln>
            <a:noFill/>
          </a:ln>
          <a:scene3d>
            <a:camera prst="orthographicFront"/>
            <a:lightRig dir="t" rig="threePt"/>
          </a:scene3d>
          <a:sp3d>
            <a:bevelT w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45720" lIns="91440" rIns="91440" tIns="45720" wrap="square">
            <a:spAutoFit/>
          </a:bodyPr>
          <a:p>
            <a:pPr algn="ctr"/>
            <a:r>
              <a:rPr b="0" cap="none" dirty="0" sz="2000" lang="en-US" spc="0" smtClean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EMPLOYEE PERFORMANCE ANALYSIS </a:t>
            </a:r>
            <a:r>
              <a:rPr b="0" cap="none" dirty="0" sz="2000" lang="en-US" spc="0" smtClean="0">
                <a:ln w="0"/>
                <a:solidFill>
                  <a:schemeClr val="bg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USING</a:t>
            </a:r>
            <a:r>
              <a:rPr b="0" cap="none" dirty="0" sz="2000" lang="en-US" spc="0" smtClean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 EXCEL</a:t>
            </a:r>
            <a:endParaRPr b="0" cap="none" dirty="0" sz="2000" lang="en-US" spc="0">
              <a:ln w="0"/>
              <a:solidFill>
                <a:schemeClr val="tx1"/>
              </a:solidFill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194304" name="Diagram 8"/>
          <p:cNvGraphicFramePr>
            <a:graphicFrameLocks/>
          </p:cNvGraphicFramePr>
          <p:nvPr/>
        </p:nvGraphicFramePr>
        <p:xfrm>
          <a:off x="70692" y="2133600"/>
          <a:ext cx="8020050" cy="3548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45720" y="685799"/>
            <a:ext cx="10681335" cy="2743200"/>
          </a:xfrm>
          <a:ln>
            <a:noFill/>
          </a:ln>
          <a:effectLst>
            <a:outerShdw algn="t" blurRad="50800" dir="5400000" dist="38100" rotWithShape="0">
              <a:prstClr val="black">
                <a:alpha val="40000"/>
              </a:prstClr>
            </a:outerShdw>
          </a:effectLst>
        </p:spPr>
        <p:txBody>
          <a:bodyPr/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i="1" lang="en-US" smtClean="0">
                <a:solidFill>
                  <a:schemeClr val="accent6">
                    <a:lumMod val="50000"/>
                  </a:schemeClr>
                </a:solidFill>
                <a:latin typeface="Lucida Handwriting" panose="03010101010101010101" pitchFamily="66" charset="0"/>
              </a:rPr>
              <a:t>EMPLOYEE ENGAGEMENT:</a:t>
            </a:r>
            <a:br>
              <a:rPr dirty="0" sz="2000" i="1" lang="en-US" smtClean="0">
                <a:solidFill>
                  <a:schemeClr val="accent6">
                    <a:lumMod val="50000"/>
                  </a:schemeClr>
                </a:solidFill>
                <a:latin typeface="Lucida Handwriting" panose="03010101010101010101" pitchFamily="66" charset="0"/>
              </a:rPr>
            </a:br>
            <a:r>
              <a:rPr dirty="0" sz="2000" i="1" lang="en-US">
                <a:latin typeface="Lucida Handwriting" panose="03010101010101010101" pitchFamily="66" charset="0"/>
              </a:rPr>
              <a:t> </a:t>
            </a:r>
            <a:r>
              <a:rPr dirty="0" sz="2000" i="1" lang="en-US" smtClean="0">
                <a:latin typeface="Lucida Handwriting" panose="03010101010101010101" pitchFamily="66" charset="0"/>
              </a:rPr>
              <a:t>                 1. </a:t>
            </a:r>
            <a:r>
              <a:rPr dirty="0" sz="2000" i="1" lang="en-US" smtClean="0">
                <a:latin typeface="Constantia" panose="02030602050306030303" pitchFamily="18" charset="0"/>
              </a:rPr>
              <a:t>Its help to measure how motivated ,passionate ,invested </a:t>
            </a:r>
            <a:br>
              <a:rPr dirty="0" sz="2000" i="1" lang="en-US" smtClean="0">
                <a:latin typeface="Constantia" panose="02030602050306030303" pitchFamily="18" charset="0"/>
              </a:rPr>
            </a:br>
            <a:r>
              <a:rPr dirty="0" sz="2000" i="1" lang="en-US" smtClean="0">
                <a:latin typeface="Constantia" panose="02030602050306030303" pitchFamily="18" charset="0"/>
              </a:rPr>
              <a:t>employee are in their job. </a:t>
            </a:r>
            <a:br>
              <a:rPr dirty="0" sz="2000" i="1" lang="en-US" smtClean="0">
                <a:latin typeface="Constantia" panose="02030602050306030303" pitchFamily="18" charset="0"/>
              </a:rPr>
            </a:br>
            <a:r>
              <a:rPr dirty="0" sz="2000" i="1" lang="en-US">
                <a:latin typeface="Constantia" panose="02030602050306030303" pitchFamily="18" charset="0"/>
              </a:rPr>
              <a:t> </a:t>
            </a:r>
            <a:r>
              <a:rPr dirty="0" sz="2000" i="1" lang="en-US" smtClean="0">
                <a:latin typeface="Constantia" panose="02030602050306030303" pitchFamily="18" charset="0"/>
              </a:rPr>
              <a:t>                        </a:t>
            </a:r>
            <a:r>
              <a:rPr dirty="0" sz="2000" i="1" lang="en-US">
                <a:latin typeface="Constantia" panose="02030602050306030303" pitchFamily="18" charset="0"/>
              </a:rPr>
              <a:t> </a:t>
            </a:r>
            <a:r>
              <a:rPr dirty="0" sz="2000" i="1" lang="en-US" smtClean="0">
                <a:latin typeface="Constantia" panose="02030602050306030303" pitchFamily="18" charset="0"/>
              </a:rPr>
              <a:t>  2.   Its shows company to if they want to change the employee</a:t>
            </a:r>
            <a:br>
              <a:rPr dirty="0" sz="2000" i="1" lang="en-US" smtClean="0">
                <a:latin typeface="Constantia" panose="02030602050306030303" pitchFamily="18" charset="0"/>
              </a:rPr>
            </a:br>
            <a:r>
              <a:rPr dirty="0" sz="2000" i="1" lang="en-US" smtClean="0">
                <a:latin typeface="Constantia" panose="02030602050306030303" pitchFamily="18" charset="0"/>
              </a:rPr>
              <a:t>are motivate the old employee to  become active in their field so</a:t>
            </a:r>
            <a:br>
              <a:rPr dirty="0" sz="2000" i="1" lang="en-US" smtClean="0">
                <a:latin typeface="Constantia" panose="02030602050306030303" pitchFamily="18" charset="0"/>
              </a:rPr>
            </a:br>
            <a:r>
              <a:rPr dirty="0" sz="2000" i="1" lang="en-US" smtClean="0">
                <a:latin typeface="Constantia" panose="02030602050306030303" pitchFamily="18" charset="0"/>
              </a:rPr>
              <a:t>its very useful for the company.</a:t>
            </a:r>
            <a:r>
              <a:rPr dirty="0" sz="2000" i="1" lang="en-US">
                <a:latin typeface="Constantia" panose="02030602050306030303" pitchFamily="18" charset="0"/>
              </a:rPr>
              <a:t/>
            </a:r>
            <a:br>
              <a:rPr dirty="0" sz="2000" i="1" lang="en-US">
                <a:latin typeface="Constantia" panose="02030602050306030303" pitchFamily="18" charset="0"/>
              </a:rPr>
            </a:br>
            <a:r>
              <a:rPr dirty="0" sz="2000" i="1" lang="en-US" smtClean="0">
                <a:latin typeface="Constantia" panose="02030602050306030303" pitchFamily="18" charset="0"/>
              </a:rPr>
              <a:t/>
            </a:r>
            <a:br>
              <a:rPr dirty="0" sz="2000" i="1" lang="en-US" smtClean="0">
                <a:latin typeface="Constantia" panose="02030602050306030303" pitchFamily="18" charset="0"/>
              </a:rPr>
            </a:br>
            <a:r>
              <a:rPr dirty="0" sz="2000" i="1" lang="en-US" smtClean="0">
                <a:latin typeface="Constantia" panose="02030602050306030303" pitchFamily="18" charset="0"/>
              </a:rPr>
              <a:t/>
            </a:r>
            <a:br>
              <a:rPr dirty="0" sz="2000" i="1" lang="en-US" smtClean="0">
                <a:latin typeface="Constantia" panose="02030602050306030303" pitchFamily="18" charset="0"/>
              </a:rPr>
            </a:br>
            <a:endParaRPr dirty="0" sz="2000" i="1" lang="en-IN">
              <a:latin typeface="Constantia" panose="02030602050306030303" pitchFamily="18" charset="0"/>
            </a:endParaRPr>
          </a:p>
        </p:txBody>
      </p:sp>
      <p:sp>
        <p:nvSpPr>
          <p:cNvPr id="1048651" name="TextBox 5"/>
          <p:cNvSpPr txBox="1"/>
          <p:nvPr/>
        </p:nvSpPr>
        <p:spPr>
          <a:xfrm>
            <a:off x="45720" y="2971800"/>
            <a:ext cx="8983497" cy="1882141"/>
          </a:xfrm>
          <a:prstGeom prst="rect"/>
          <a:noFill/>
          <a:effectLst>
            <a:outerShdw algn="t" blurRad="50800" dir="5400000" dist="38100" rotWithShape="0">
              <a:prstClr val="black">
                <a:alpha val="40000"/>
              </a:prstClr>
            </a:outerShdw>
          </a:effectLst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i="1" lang="en-US">
                <a:solidFill>
                  <a:schemeClr val="accent6">
                    <a:lumMod val="50000"/>
                  </a:schemeClr>
                </a:solidFill>
                <a:latin typeface="Lucida Handwriting" panose="03010101010101010101" pitchFamily="66" charset="0"/>
              </a:rPr>
              <a:t>COMPANY GROWTH</a:t>
            </a:r>
            <a:r>
              <a:rPr dirty="0" i="1" lang="en-US">
                <a:solidFill>
                  <a:schemeClr val="accent6">
                    <a:lumMod val="50000"/>
                  </a:schemeClr>
                </a:solidFill>
                <a:latin typeface="Lucida Handwriting" panose="03010101010101010101" pitchFamily="66" charset="0"/>
              </a:rPr>
              <a:t>:</a:t>
            </a:r>
            <a:br>
              <a:rPr dirty="0" i="1" lang="en-US">
                <a:solidFill>
                  <a:schemeClr val="accent6">
                    <a:lumMod val="50000"/>
                  </a:schemeClr>
                </a:solidFill>
                <a:latin typeface="Lucida Handwriting" panose="03010101010101010101" pitchFamily="66" charset="0"/>
              </a:rPr>
            </a:br>
            <a:r>
              <a:rPr dirty="0" i="1" lang="en-US">
                <a:solidFill>
                  <a:schemeClr val="accent1"/>
                </a:solidFill>
                <a:latin typeface="Constantia" panose="02030602050306030303" pitchFamily="18" charset="0"/>
              </a:rPr>
              <a:t>                            </a:t>
            </a:r>
            <a:r>
              <a:rPr b="1" dirty="0" sz="2000" i="1" lang="en-US">
                <a:latin typeface="Constantia" panose="02030602050306030303" pitchFamily="18" charset="0"/>
              </a:rPr>
              <a:t>Employee performance analysis help company to grow without</a:t>
            </a:r>
            <a:br>
              <a:rPr b="1" dirty="0" sz="2000" i="1" lang="en-US">
                <a:latin typeface="Constantia" panose="02030602050306030303" pitchFamily="18" charset="0"/>
              </a:rPr>
            </a:br>
            <a:r>
              <a:rPr b="1" dirty="0" sz="2000" i="1" lang="en-US">
                <a:latin typeface="Constantia" panose="02030602050306030303" pitchFamily="18" charset="0"/>
              </a:rPr>
              <a:t>employee none company can grow. Employees are the foundation of the firm</a:t>
            </a:r>
            <a:br>
              <a:rPr b="1" dirty="0" sz="2000" i="1" lang="en-US">
                <a:latin typeface="Constantia" panose="02030602050306030303" pitchFamily="18" charset="0"/>
              </a:rPr>
            </a:br>
            <a:r>
              <a:rPr b="1" dirty="0" sz="2000" i="1" lang="en-US">
                <a:latin typeface="Constantia" panose="02030602050306030303" pitchFamily="18" charset="0"/>
              </a:rPr>
              <a:t>so employee performance analysis shows how employees are working what </a:t>
            </a:r>
            <a:br>
              <a:rPr b="1" dirty="0" sz="2000" i="1" lang="en-US">
                <a:latin typeface="Constantia" panose="02030602050306030303" pitchFamily="18" charset="0"/>
              </a:rPr>
            </a:br>
            <a:r>
              <a:rPr b="1" dirty="0" sz="2000" i="1" lang="en-US">
                <a:latin typeface="Constantia" panose="02030602050306030303" pitchFamily="18" charset="0"/>
              </a:rPr>
              <a:t>are the change does company want to do for improvement of company and also </a:t>
            </a:r>
            <a:br>
              <a:rPr b="1" dirty="0" sz="2000" i="1" lang="en-US">
                <a:latin typeface="Constantia" panose="02030602050306030303" pitchFamily="18" charset="0"/>
              </a:rPr>
            </a:br>
            <a:r>
              <a:rPr b="1" dirty="0" sz="2000" i="1" lang="en-US">
                <a:latin typeface="Constantia" panose="02030602050306030303" pitchFamily="18" charset="0"/>
              </a:rPr>
              <a:t>increase performance of the </a:t>
            </a:r>
            <a:r>
              <a:rPr b="1" dirty="0" sz="2000" i="1" lang="en-US" smtClean="0">
                <a:latin typeface="Constantia" panose="02030602050306030303" pitchFamily="18" charset="0"/>
              </a:rPr>
              <a:t>employee</a:t>
            </a:r>
            <a:r>
              <a:rPr dirty="0" i="1" lang="en-US">
                <a:latin typeface="Constantia" panose="02030602050306030303" pitchFamily="18" charset="0"/>
              </a:rPr>
              <a:t/>
            </a:r>
            <a:r>
              <a:rPr i="1" lang="en-US">
                <a:latin typeface="Constantia" panose="02030602050306030303" pitchFamily="18" charset="0"/>
              </a:rPr>
              <a:t/>
            </a:r>
            <a:endParaRPr dirty="0" lang="en-IN"/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extBox 4"/>
          <p:cNvSpPr txBox="1"/>
          <p:nvPr/>
        </p:nvSpPr>
        <p:spPr>
          <a:xfrm>
            <a:off x="457200" y="838200"/>
            <a:ext cx="9372600" cy="4358640"/>
          </a:xfrm>
          <a:prstGeom prst="rect"/>
          <a:noFill/>
          <a:effectLst>
            <a:outerShdw algn="t" blurRad="50800" dir="5400000" dist="38100" rotWithShape="0">
              <a:prstClr val="black">
                <a:alpha val="40000"/>
              </a:prstClr>
            </a:outerShdw>
          </a:effectLst>
        </p:spPr>
        <p:txBody>
          <a:bodyPr rtlCol="0" wrap="square">
            <a:spAutoFit/>
          </a:bodyPr>
          <a:p>
            <a:pPr algn="just" indent="-285750" marL="285750">
              <a:buFont typeface="Wingdings" panose="05000000000000000000" pitchFamily="2" charset="2"/>
              <a:buChar char="v"/>
            </a:pPr>
            <a:r>
              <a:rPr b="1" dirty="0" sz="2000" lang="en-US" smtClean="0">
                <a:solidFill>
                  <a:schemeClr val="accent2">
                    <a:lumMod val="50000"/>
                  </a:schemeClr>
                </a:solidFill>
                <a:latin typeface="Lucida Handwriting" panose="03010101010101010101" pitchFamily="66" charset="0"/>
              </a:rPr>
              <a:t>COMPENSATION:   </a:t>
            </a:r>
          </a:p>
          <a:p>
            <a:pPr algn="just"/>
            <a:r>
              <a:rPr b="1" dirty="0" sz="2000" lang="en-US">
                <a:latin typeface="Lucida Handwriting" panose="03010101010101010101" pitchFamily="66" charset="0"/>
              </a:rPr>
              <a:t> </a:t>
            </a:r>
            <a:r>
              <a:rPr b="1" dirty="0" sz="2000" lang="en-US" smtClean="0">
                <a:latin typeface="Lucida Handwriting" panose="03010101010101010101" pitchFamily="66" charset="0"/>
              </a:rPr>
              <a:t>                 </a:t>
            </a:r>
            <a:r>
              <a:rPr b="1" dirty="0" sz="2000" lang="en-US" smtClean="0">
                <a:latin typeface="Constantia" panose="02030602050306030303" pitchFamily="18" charset="0"/>
              </a:rPr>
              <a:t>Compensation in a company increase  or motivate ,boost the employee to work more . This  analysis helps to find the best employees and provide them the compensation like bonus, increment and other compensation . If they provide compensation they motivate more and they give their best .So employee performance analysis are important to a firm.</a:t>
            </a:r>
          </a:p>
          <a:p>
            <a:pPr algn="just"/>
            <a:endParaRPr b="1" dirty="0" sz="2000" lang="en-US">
              <a:latin typeface="Constantia" panose="02030602050306030303" pitchFamily="18" charset="0"/>
            </a:endParaRPr>
          </a:p>
          <a:p>
            <a:pPr algn="just" indent="-285750" marL="285750">
              <a:buFont typeface="Wingdings" panose="05000000000000000000" pitchFamily="2" charset="2"/>
              <a:buChar char="v"/>
            </a:pPr>
            <a:r>
              <a:rPr b="1" dirty="0" sz="2000" lang="en-US" smtClean="0">
                <a:solidFill>
                  <a:schemeClr val="accent2">
                    <a:lumMod val="50000"/>
                  </a:schemeClr>
                </a:solidFill>
                <a:latin typeface="Lucida Handwriting" panose="03010101010101010101" pitchFamily="66" charset="0"/>
              </a:rPr>
              <a:t>MOTIVATE LOW PERFORMANCE EMPLOYEE</a:t>
            </a:r>
            <a:r>
              <a:rPr b="1" dirty="0" sz="2000" lang="en-US" smtClean="0">
                <a:solidFill>
                  <a:schemeClr val="accent3">
                    <a:lumMod val="75000"/>
                  </a:schemeClr>
                </a:solidFill>
                <a:latin typeface="Lucida Handwriting" panose="03010101010101010101" pitchFamily="66" charset="0"/>
              </a:rPr>
              <a:t>:</a:t>
            </a:r>
          </a:p>
          <a:p>
            <a:pPr algn="just"/>
            <a:r>
              <a:rPr b="1" dirty="0" sz="2000" lang="en-US">
                <a:latin typeface="Constantia" panose="02030602050306030303" pitchFamily="18" charset="0"/>
              </a:rPr>
              <a:t> </a:t>
            </a:r>
            <a:r>
              <a:rPr b="1" dirty="0" sz="2000" lang="en-US" smtClean="0">
                <a:latin typeface="Constantia" panose="02030602050306030303" pitchFamily="18" charset="0"/>
              </a:rPr>
              <a:t>               Find the underperforming employee and motive them to improve their overall performance.</a:t>
            </a:r>
          </a:p>
          <a:p>
            <a:pPr algn="just"/>
            <a:r>
              <a:rPr b="1" dirty="0" sz="2000" lang="en-US">
                <a:latin typeface="Constantia" panose="02030602050306030303" pitchFamily="18" charset="0"/>
              </a:rPr>
              <a:t> </a:t>
            </a:r>
            <a:r>
              <a:rPr b="1" dirty="0" sz="2000" lang="en-US" smtClean="0">
                <a:latin typeface="Constantia" panose="02030602050306030303" pitchFamily="18" charset="0"/>
              </a:rPr>
              <a:t>    </a:t>
            </a:r>
          </a:p>
          <a:p>
            <a:pPr algn="just"/>
            <a:r>
              <a:rPr b="1" dirty="0" sz="2000" lang="en-US" smtClean="0">
                <a:latin typeface="Lucida Handwriting" panose="03010101010101010101" pitchFamily="66" charset="0"/>
              </a:rPr>
              <a:t>      </a:t>
            </a:r>
            <a:r>
              <a:rPr b="1" dirty="0" sz="2000" lang="en-US" smtClean="0">
                <a:solidFill>
                  <a:schemeClr val="tx2">
                    <a:lumMod val="50000"/>
                  </a:schemeClr>
                </a:solidFill>
                <a:latin typeface="Lucida Handwriting" panose="03010101010101010101" pitchFamily="66" charset="0"/>
              </a:rPr>
              <a:t>STRATEGIES TO IMPROVE</a:t>
            </a:r>
            <a:r>
              <a:rPr b="1" dirty="0" sz="2000" lang="en-US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:</a:t>
            </a:r>
          </a:p>
          <a:p>
            <a:pPr algn="just" indent="-342900" lvl="4" marL="2171700">
              <a:buFont typeface="Wingdings" panose="05000000000000000000" pitchFamily="2" charset="2"/>
              <a:buChar char="ü"/>
            </a:pPr>
            <a:r>
              <a:rPr b="1" dirty="0" sz="2000" lang="en-US" smtClean="0">
                <a:solidFill>
                  <a:schemeClr val="accent5">
                    <a:lumMod val="75000"/>
                  </a:schemeClr>
                </a:solidFill>
                <a:latin typeface="Lucida Handwriting" panose="03010101010101010101" pitchFamily="66" charset="0"/>
              </a:rPr>
              <a:t>Provide regular feedback  and coaching</a:t>
            </a:r>
          </a:p>
          <a:p>
            <a:pPr algn="just" indent="-342900" lvl="4" marL="2171700">
              <a:buFont typeface="Wingdings" panose="05000000000000000000" pitchFamily="2" charset="2"/>
              <a:buChar char="ü"/>
            </a:pPr>
            <a:r>
              <a:rPr b="1" dirty="0" sz="2000" lang="en-US" smtClean="0">
                <a:solidFill>
                  <a:schemeClr val="accent5">
                    <a:lumMod val="75000"/>
                  </a:schemeClr>
                </a:solidFill>
                <a:latin typeface="Lucida Handwriting" panose="03010101010101010101" pitchFamily="66" charset="0"/>
              </a:rPr>
              <a:t>Recognize and rewards</a:t>
            </a:r>
          </a:p>
          <a:p>
            <a:pPr algn="just" indent="-342900" lvl="4" marL="2171700">
              <a:buFont typeface="Wingdings" panose="05000000000000000000" pitchFamily="2" charset="2"/>
              <a:buChar char="ü"/>
            </a:pPr>
            <a:r>
              <a:rPr b="1" dirty="0" sz="2000" lang="en-US" smtClean="0">
                <a:solidFill>
                  <a:schemeClr val="accent5">
                    <a:lumMod val="75000"/>
                  </a:schemeClr>
                </a:solidFill>
                <a:latin typeface="Lucida Handwriting" panose="03010101010101010101" pitchFamily="66" charset="0"/>
              </a:rPr>
              <a:t>Set goals and expectations</a:t>
            </a: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5" name="object 6"/>
          <p:cNvSpPr/>
          <p:nvPr/>
        </p:nvSpPr>
        <p:spPr>
          <a:xfrm>
            <a:off x="11658600" y="42291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506091" y="613639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sp>
        <p:nvSpPr>
          <p:cNvPr id="104865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58" name="TextBox 8"/>
          <p:cNvSpPr txBox="1"/>
          <p:nvPr/>
        </p:nvSpPr>
        <p:spPr>
          <a:xfrm>
            <a:off x="451379" y="2103329"/>
            <a:ext cx="7040880" cy="2580641"/>
          </a:xfrm>
          <a:prstGeom prst="rect"/>
          <a:noFill/>
          <a:effectLst>
            <a:outerShdw blurRad="152400" dir="5400000" dist="317500" rotWithShape="0" sx="90000" sy="-19000">
              <a:prstClr val="black">
                <a:alpha val="15000"/>
              </a:prstClr>
            </a:outerShdw>
          </a:effectLst>
        </p:spPr>
        <p:txBody>
          <a:bodyPr rtlCol="0" wrap="none">
            <a:spAutoFit/>
          </a:bodyPr>
          <a:p>
            <a:r>
              <a:rPr dirty="0" sz="2400" lang="en-US" smtClean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EMPLOYEE PERFORMANCE ANALYSIS  USING EXCEL</a:t>
            </a:r>
            <a:r>
              <a:rPr dirty="0" sz="2400" lang="en-US" smtClean="0">
                <a:solidFill>
                  <a:schemeClr val="accent3">
                    <a:lumMod val="75000"/>
                  </a:schemeClr>
                </a:solidFill>
                <a:latin typeface="Lucida Handwriting" panose="03010101010101010101" pitchFamily="66" charset="0"/>
              </a:rPr>
              <a:t>:   </a:t>
            </a:r>
          </a:p>
          <a:p>
            <a:pPr indent="-342900" lvl="5" marL="2628900">
              <a:buFont typeface="Wingdings" panose="05000000000000000000" pitchFamily="2" charset="2"/>
              <a:buChar char="§"/>
            </a:pPr>
            <a:r>
              <a:rPr dirty="0" sz="2400" lang="en-US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EMPLOYEE RATING</a:t>
            </a:r>
          </a:p>
          <a:p>
            <a:pPr indent="-342900" lvl="5" marL="2628900">
              <a:buFont typeface="Wingdings" panose="05000000000000000000" pitchFamily="2" charset="2"/>
              <a:buChar char="§"/>
            </a:pPr>
            <a:r>
              <a:rPr dirty="0" sz="2400" lang="en-US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EMPLOYEE PERFORMANCE</a:t>
            </a:r>
          </a:p>
          <a:p>
            <a:pPr indent="-342900" lvl="5" marL="2628900">
              <a:buFont typeface="Wingdings" panose="05000000000000000000" pitchFamily="2" charset="2"/>
              <a:buChar char="§"/>
            </a:pPr>
            <a:r>
              <a:rPr dirty="0" sz="2400" lang="en-US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USING GENDER</a:t>
            </a:r>
          </a:p>
          <a:p>
            <a:pPr indent="-342900" lvl="5" marL="2628900">
              <a:buFont typeface="Wingdings" panose="05000000000000000000" pitchFamily="2" charset="2"/>
              <a:buChar char="§"/>
            </a:pPr>
            <a:r>
              <a:rPr dirty="0" sz="2400" lang="en-US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ACHIVEMENTS</a:t>
            </a:r>
          </a:p>
          <a:p>
            <a:pPr indent="-342900" lvl="5" marL="2628900">
              <a:buFont typeface="Wingdings" panose="05000000000000000000" pitchFamily="2" charset="2"/>
              <a:buChar char="§"/>
            </a:pPr>
            <a:r>
              <a:rPr dirty="0" sz="2400" lang="en-US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USING FORMULAES AND FIND THE </a:t>
            </a:r>
          </a:p>
          <a:p>
            <a:pPr lvl="5"/>
            <a:r>
              <a:rPr dirty="0" sz="2400" lang="en-US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dirty="0" sz="2400" lang="en-US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    PERFORMANCE</a:t>
            </a: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dir="t" rig="threePt"/>
          </a:scene3d>
          <a:sp3d>
            <a:bevelT w="165100" prst="coolSlant"/>
          </a:sp3d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6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64" name="TextBox 9"/>
          <p:cNvSpPr txBox="1"/>
          <p:nvPr/>
        </p:nvSpPr>
        <p:spPr>
          <a:xfrm>
            <a:off x="1219200" y="2514600"/>
            <a:ext cx="4005581" cy="2021841"/>
          </a:xfrm>
          <a:prstGeom prst="rect"/>
          <a:noFill/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txBody>
          <a:bodyPr rtlCol="0" wrap="none">
            <a:spAutoFit/>
          </a:bodyPr>
          <a:p>
            <a:pPr indent="-285750" lvl="2" marL="1200150">
              <a:buFont typeface="Wingdings" panose="05000000000000000000" pitchFamily="2" charset="2"/>
              <a:buChar char="q"/>
            </a:pPr>
            <a:r>
              <a:rPr dirty="0" sz="3200" lang="en-US" smtClean="0">
                <a:solidFill>
                  <a:srgbClr val="336600"/>
                </a:solidFill>
                <a:latin typeface="Lucida Handwriting" panose="03010101010101010101" pitchFamily="66" charset="0"/>
              </a:rPr>
              <a:t>EMPLOYEE</a:t>
            </a:r>
          </a:p>
          <a:p>
            <a:pPr indent="-285750" lvl="2" marL="1200150">
              <a:buFont typeface="Wingdings" panose="05000000000000000000" pitchFamily="2" charset="2"/>
              <a:buChar char="q"/>
            </a:pPr>
            <a:r>
              <a:rPr dirty="0" sz="3200" lang="en-US" smtClean="0">
                <a:solidFill>
                  <a:srgbClr val="336600"/>
                </a:solidFill>
                <a:latin typeface="Lucida Handwriting" panose="03010101010101010101" pitchFamily="66" charset="0"/>
              </a:rPr>
              <a:t>EMPLOYEER </a:t>
            </a:r>
          </a:p>
          <a:p>
            <a:pPr indent="-285750" lvl="2" marL="1200150">
              <a:buFont typeface="Wingdings" panose="05000000000000000000" pitchFamily="2" charset="2"/>
              <a:buChar char="q"/>
            </a:pPr>
            <a:r>
              <a:rPr dirty="0" sz="3200" lang="en-US" smtClean="0">
                <a:solidFill>
                  <a:srgbClr val="336600"/>
                </a:solidFill>
                <a:latin typeface="Lucida Handwriting" panose="03010101010101010101" pitchFamily="66" charset="0"/>
              </a:rPr>
              <a:t>FIRM</a:t>
            </a:r>
          </a:p>
          <a:p>
            <a:pPr indent="-285750" lvl="2" marL="1200150">
              <a:buFont typeface="Wingdings" panose="05000000000000000000" pitchFamily="2" charset="2"/>
              <a:buChar char="q"/>
            </a:pPr>
            <a:r>
              <a:rPr dirty="0" sz="3200" lang="en-US" smtClean="0">
                <a:solidFill>
                  <a:srgbClr val="336600"/>
                </a:solidFill>
                <a:latin typeface="Lucida Handwriting" panose="03010101010101010101" pitchFamily="66" charset="0"/>
              </a:rPr>
              <a:t>ORGANIZATONS</a:t>
            </a:r>
            <a:endParaRPr dirty="0" sz="3200" lang="en-IN">
              <a:solidFill>
                <a:srgbClr val="336600"/>
              </a:solidFill>
              <a:latin typeface="Lucida Handwriting" panose="03010101010101010101" pitchFamily="66" charset="0"/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7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9</a:t>
            </a:fld>
            <a:endParaRPr dirty="0" spc="10"/>
          </a:p>
        </p:txBody>
      </p:sp>
      <p:sp>
        <p:nvSpPr>
          <p:cNvPr id="1048673" name="TextBox 7"/>
          <p:cNvSpPr txBox="1"/>
          <p:nvPr/>
        </p:nvSpPr>
        <p:spPr>
          <a:xfrm>
            <a:off x="3200400" y="2572322"/>
            <a:ext cx="3789681" cy="2936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06666"/>
                </a:solidFill>
                <a:latin typeface="Lucida Handwriting" panose="03010101010101010101" pitchFamily="66" charset="0"/>
              </a:rPr>
              <a:t>CONDITIONAL FORMATIMG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06666"/>
                </a:solidFill>
                <a:latin typeface="Lucida Handwriting" panose="03010101010101010101" pitchFamily="66" charset="0"/>
              </a:rPr>
              <a:t>FILTER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06666"/>
                </a:solidFill>
                <a:latin typeface="Lucida Handwriting" panose="03010101010101010101" pitchFamily="66" charset="0"/>
              </a:rPr>
              <a:t>SORT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06666"/>
                </a:solidFill>
                <a:latin typeface="Lucida Handwriting" panose="03010101010101010101" pitchFamily="66" charset="0"/>
              </a:rPr>
              <a:t>BAR CHART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06666"/>
                </a:solidFill>
                <a:latin typeface="Lucida Handwriting" panose="03010101010101010101" pitchFamily="66" charset="0"/>
              </a:rPr>
              <a:t>IF CONDITION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06666"/>
                </a:solidFill>
                <a:latin typeface="Lucida Handwriting" panose="03010101010101010101" pitchFamily="66" charset="0"/>
              </a:rPr>
              <a:t>PIVOT TABLE</a:t>
            </a:r>
          </a:p>
          <a:p>
            <a:endParaRPr dirty="0" sz="2400" lang="en-US" smtClean="0">
              <a:latin typeface="Lucida Handwriting" panose="03010101010101010101" pitchFamily="66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sz="2400" lang="en-IN">
              <a:latin typeface="Lucida Handwriting" panose="03010101010101010101" pitchFamily="66" charset="0"/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2024-10-03T06:05:16Z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fe6bc47294694e3ab6df41b357231c5e</vt:lpwstr>
  </property>
</Properties>
</file>