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8" r:id="rId6"/>
    <p:sldId id="269" r:id="rId7"/>
    <p:sldId id="270" r:id="rId8"/>
    <p:sldId id="271" r:id="rId9"/>
    <p:sldId id="272" r:id="rId10"/>
    <p:sldId id="273" r:id="rId11"/>
    <p:sldId id="276" r:id="rId12"/>
    <p:sldId id="259" r:id="rId13"/>
    <p:sldId id="274" r:id="rId14"/>
    <p:sldId id="275"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3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0D56-139A-3469-7B17-FAD25BC3B58E}"/>
              </a:ext>
            </a:extLst>
          </p:cNvPr>
          <p:cNvSpPr>
            <a:spLocks noGrp="1"/>
          </p:cNvSpPr>
          <p:nvPr>
            <p:ph type="ctrTitle"/>
          </p:nvPr>
        </p:nvSpPr>
        <p:spPr>
          <a:xfrm>
            <a:off x="2700866" y="1303868"/>
            <a:ext cx="5046133" cy="1955800"/>
          </a:xfrm>
        </p:spPr>
        <p:txBody>
          <a:bodyPr/>
          <a:lstStyle/>
          <a:p>
            <a:r>
              <a:rPr lang="en-IN" dirty="0"/>
              <a:t>Supply Chain   Management</a:t>
            </a:r>
          </a:p>
        </p:txBody>
      </p:sp>
      <p:sp>
        <p:nvSpPr>
          <p:cNvPr id="3" name="Subtitle 2">
            <a:extLst>
              <a:ext uri="{FF2B5EF4-FFF2-40B4-BE49-F238E27FC236}">
                <a16:creationId xmlns:a16="http://schemas.microsoft.com/office/drawing/2014/main" id="{2E7C45C9-328D-EAE8-908F-424D7FD3E1D5}"/>
              </a:ext>
            </a:extLst>
          </p:cNvPr>
          <p:cNvSpPr>
            <a:spLocks noGrp="1"/>
          </p:cNvSpPr>
          <p:nvPr>
            <p:ph type="subTitle" idx="1"/>
          </p:nvPr>
        </p:nvSpPr>
        <p:spPr/>
        <p:txBody>
          <a:bodyPr/>
          <a:lstStyle/>
          <a:p>
            <a:r>
              <a:rPr lang="en-IN" dirty="0"/>
              <a:t>M S Geethanjali</a:t>
            </a:r>
          </a:p>
        </p:txBody>
      </p:sp>
    </p:spTree>
    <p:extLst>
      <p:ext uri="{BB962C8B-B14F-4D97-AF65-F5344CB8AC3E}">
        <p14:creationId xmlns:p14="http://schemas.microsoft.com/office/powerpoint/2010/main" val="355944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AEE3-63CC-7844-6C09-D334C6F6E270}"/>
              </a:ext>
            </a:extLst>
          </p:cNvPr>
          <p:cNvSpPr>
            <a:spLocks noGrp="1"/>
          </p:cNvSpPr>
          <p:nvPr>
            <p:ph type="title"/>
          </p:nvPr>
        </p:nvSpPr>
        <p:spPr>
          <a:xfrm>
            <a:off x="677335" y="609600"/>
            <a:ext cx="8596668" cy="516467"/>
          </a:xfrm>
        </p:spPr>
        <p:txBody>
          <a:bodyPr>
            <a:normAutofit fontScale="90000"/>
          </a:bodyPr>
          <a:lstStyle/>
          <a:p>
            <a:r>
              <a:rPr lang="en-IN" dirty="0"/>
              <a:t>Bivariate Analysis</a:t>
            </a:r>
          </a:p>
        </p:txBody>
      </p:sp>
      <p:sp>
        <p:nvSpPr>
          <p:cNvPr id="3" name="Text Placeholder 2">
            <a:extLst>
              <a:ext uri="{FF2B5EF4-FFF2-40B4-BE49-F238E27FC236}">
                <a16:creationId xmlns:a16="http://schemas.microsoft.com/office/drawing/2014/main" id="{7A29475E-6B93-3B70-7935-7220D495440D}"/>
              </a:ext>
            </a:extLst>
          </p:cNvPr>
          <p:cNvSpPr>
            <a:spLocks noGrp="1"/>
          </p:cNvSpPr>
          <p:nvPr>
            <p:ph type="body" idx="1"/>
          </p:nvPr>
        </p:nvSpPr>
        <p:spPr/>
        <p:txBody>
          <a:bodyPr>
            <a:normAutofit fontScale="92500" lnSpcReduction="20000"/>
          </a:bodyPr>
          <a:lstStyle/>
          <a:p>
            <a:pPr marL="285750" indent="-285750">
              <a:buFont typeface="Arial" panose="020B0604020202020204" pitchFamily="34" charset="0"/>
              <a:buChar char="•"/>
            </a:pPr>
            <a:r>
              <a:rPr lang="en-US" dirty="0"/>
              <a:t>More no of zones are present in rural areas</a:t>
            </a:r>
          </a:p>
          <a:p>
            <a:pPr marL="285750" indent="-285750">
              <a:buFont typeface="Arial" panose="020B0604020202020204" pitchFamily="34" charset="0"/>
              <a:buChar char="•"/>
            </a:pPr>
            <a:r>
              <a:rPr lang="en-US" dirty="0"/>
              <a:t>Large capacity warehouses are present in north followed by the West and South.</a:t>
            </a:r>
          </a:p>
          <a:p>
            <a:pPr marL="285750" indent="-285750">
              <a:buFont typeface="Arial" panose="020B0604020202020204" pitchFamily="34" charset="0"/>
              <a:buChar char="•"/>
            </a:pPr>
            <a:r>
              <a:rPr lang="en-US" dirty="0"/>
              <a:t>Transport issues are  peak in  North zones</a:t>
            </a:r>
          </a:p>
          <a:p>
            <a:pPr marL="285750" indent="-285750">
              <a:buFont typeface="Arial" panose="020B0604020202020204" pitchFamily="34" charset="0"/>
              <a:buChar char="•"/>
            </a:pPr>
            <a:r>
              <a:rPr lang="en-US" dirty="0"/>
              <a:t>Electric supply problems are most prevalent in the North, underscoring a critical infrastructure concern</a:t>
            </a:r>
            <a:endParaRPr lang="en-IN" dirty="0"/>
          </a:p>
        </p:txBody>
      </p:sp>
      <p:pic>
        <p:nvPicPr>
          <p:cNvPr id="5" name="Picture 4">
            <a:extLst>
              <a:ext uri="{FF2B5EF4-FFF2-40B4-BE49-F238E27FC236}">
                <a16:creationId xmlns:a16="http://schemas.microsoft.com/office/drawing/2014/main" id="{9F0C5CC6-4BAE-870A-A830-7F5697D6E9B1}"/>
              </a:ext>
            </a:extLst>
          </p:cNvPr>
          <p:cNvPicPr>
            <a:picLocks noChangeAspect="1"/>
          </p:cNvPicPr>
          <p:nvPr/>
        </p:nvPicPr>
        <p:blipFill>
          <a:blip r:embed="rId2"/>
          <a:stretch>
            <a:fillRect/>
          </a:stretch>
        </p:blipFill>
        <p:spPr>
          <a:xfrm>
            <a:off x="844464" y="1359884"/>
            <a:ext cx="2398269" cy="2876698"/>
          </a:xfrm>
          <a:prstGeom prst="rect">
            <a:avLst/>
          </a:prstGeom>
        </p:spPr>
      </p:pic>
      <p:pic>
        <p:nvPicPr>
          <p:cNvPr id="7" name="Picture 6">
            <a:extLst>
              <a:ext uri="{FF2B5EF4-FFF2-40B4-BE49-F238E27FC236}">
                <a16:creationId xmlns:a16="http://schemas.microsoft.com/office/drawing/2014/main" id="{A91C5746-5661-1562-90B8-81EBF54B3400}"/>
              </a:ext>
            </a:extLst>
          </p:cNvPr>
          <p:cNvPicPr>
            <a:picLocks noChangeAspect="1"/>
          </p:cNvPicPr>
          <p:nvPr/>
        </p:nvPicPr>
        <p:blipFill>
          <a:blip r:embed="rId3"/>
          <a:stretch>
            <a:fillRect/>
          </a:stretch>
        </p:blipFill>
        <p:spPr>
          <a:xfrm>
            <a:off x="3242734" y="1436094"/>
            <a:ext cx="2398270" cy="2627905"/>
          </a:xfrm>
          <a:prstGeom prst="rect">
            <a:avLst/>
          </a:prstGeom>
        </p:spPr>
      </p:pic>
      <p:pic>
        <p:nvPicPr>
          <p:cNvPr id="9" name="Picture 8">
            <a:extLst>
              <a:ext uri="{FF2B5EF4-FFF2-40B4-BE49-F238E27FC236}">
                <a16:creationId xmlns:a16="http://schemas.microsoft.com/office/drawing/2014/main" id="{6FB84AD3-F2B3-0DC6-E29F-C2B76FAF961C}"/>
              </a:ext>
            </a:extLst>
          </p:cNvPr>
          <p:cNvPicPr>
            <a:picLocks noChangeAspect="1"/>
          </p:cNvPicPr>
          <p:nvPr/>
        </p:nvPicPr>
        <p:blipFill>
          <a:blip r:embed="rId4"/>
          <a:stretch>
            <a:fillRect/>
          </a:stretch>
        </p:blipFill>
        <p:spPr>
          <a:xfrm>
            <a:off x="5029200" y="1436095"/>
            <a:ext cx="2743200" cy="2704114"/>
          </a:xfrm>
          <a:prstGeom prst="rect">
            <a:avLst/>
          </a:prstGeom>
        </p:spPr>
      </p:pic>
      <p:pic>
        <p:nvPicPr>
          <p:cNvPr id="11" name="Picture 10">
            <a:extLst>
              <a:ext uri="{FF2B5EF4-FFF2-40B4-BE49-F238E27FC236}">
                <a16:creationId xmlns:a16="http://schemas.microsoft.com/office/drawing/2014/main" id="{4C78D289-C806-B659-5ED1-672E615B515C}"/>
              </a:ext>
            </a:extLst>
          </p:cNvPr>
          <p:cNvPicPr>
            <a:picLocks noChangeAspect="1"/>
          </p:cNvPicPr>
          <p:nvPr/>
        </p:nvPicPr>
        <p:blipFill>
          <a:blip r:embed="rId5"/>
          <a:stretch>
            <a:fillRect/>
          </a:stretch>
        </p:blipFill>
        <p:spPr>
          <a:xfrm>
            <a:off x="7051581" y="1549834"/>
            <a:ext cx="2398270" cy="2400423"/>
          </a:xfrm>
          <a:prstGeom prst="rect">
            <a:avLst/>
          </a:prstGeom>
        </p:spPr>
      </p:pic>
    </p:spTree>
    <p:extLst>
      <p:ext uri="{BB962C8B-B14F-4D97-AF65-F5344CB8AC3E}">
        <p14:creationId xmlns:p14="http://schemas.microsoft.com/office/powerpoint/2010/main" val="306595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DEFD0-4FC9-81DB-781A-D9F385AA1533}"/>
              </a:ext>
            </a:extLst>
          </p:cNvPr>
          <p:cNvSpPr>
            <a:spLocks noGrp="1"/>
          </p:cNvSpPr>
          <p:nvPr>
            <p:ph type="title"/>
          </p:nvPr>
        </p:nvSpPr>
        <p:spPr>
          <a:xfrm>
            <a:off x="677335" y="406400"/>
            <a:ext cx="8596668" cy="675357"/>
          </a:xfrm>
        </p:spPr>
        <p:txBody>
          <a:bodyPr>
            <a:normAutofit fontScale="90000"/>
          </a:bodyPr>
          <a:lstStyle/>
          <a:p>
            <a:r>
              <a:rPr lang="en-IN" dirty="0"/>
              <a:t>Correlation Matrix</a:t>
            </a:r>
          </a:p>
        </p:txBody>
      </p:sp>
      <p:sp>
        <p:nvSpPr>
          <p:cNvPr id="3" name="Text Placeholder 2">
            <a:extLst>
              <a:ext uri="{FF2B5EF4-FFF2-40B4-BE49-F238E27FC236}">
                <a16:creationId xmlns:a16="http://schemas.microsoft.com/office/drawing/2014/main" id="{E27DB639-9E99-72BA-2AD3-AB84391C6E8A}"/>
              </a:ext>
            </a:extLst>
          </p:cNvPr>
          <p:cNvSpPr>
            <a:spLocks noGrp="1"/>
          </p:cNvSpPr>
          <p:nvPr>
            <p:ph type="body" idx="1"/>
          </p:nvPr>
        </p:nvSpPr>
        <p:spPr>
          <a:xfrm>
            <a:off x="5647267" y="1273839"/>
            <a:ext cx="4495799" cy="4754427"/>
          </a:xfrm>
        </p:spPr>
        <p:txBody>
          <a:bodyPr>
            <a:noAutofit/>
          </a:bodyPr>
          <a:lstStyle/>
          <a:p>
            <a:r>
              <a:rPr lang="en-US" sz="1200" dirty="0">
                <a:latin typeface="Times New Roman" panose="02020603050405020304" pitchFamily="18" charset="0"/>
                <a:cs typeface="Times New Roman" panose="02020603050405020304" pitchFamily="18" charset="0"/>
              </a:rPr>
              <a:t>* There is a robust positive correlation (coefficient = 0.99) between the number of storage issues reported in the last 3 months and the weight of products shipped. This suggests a significant relationship, implying that as the instances of storage issues increase, the weight of products shipped from the warehouse tends to rise correspondingly.</a:t>
            </a:r>
          </a:p>
          <a:p>
            <a:r>
              <a:rPr lang="en-US" sz="1200" dirty="0">
                <a:latin typeface="Times New Roman" panose="02020603050405020304" pitchFamily="18" charset="0"/>
                <a:cs typeface="Times New Roman" panose="02020603050405020304" pitchFamily="18" charset="0"/>
              </a:rPr>
              <a:t>* The positive correlation coefficient of 0.34 between warehouse breakdowns and product weight, while moderate, can still be considered useful in model development. It suggests that there is a noticeable relationship not as strong as the storage issues, between warehouse breakdowns and the weight of shipped products.</a:t>
            </a:r>
          </a:p>
          <a:p>
            <a:r>
              <a:rPr lang="en-US" sz="1200" dirty="0">
                <a:latin typeface="Times New Roman" panose="02020603050405020304" pitchFamily="18" charset="0"/>
                <a:cs typeface="Times New Roman" panose="02020603050405020304" pitchFamily="18" charset="0"/>
              </a:rPr>
              <a:t>* A noteworthy negative correlation (coefficient = -0.61) exists between the establishment year of the warehouse and product weight. This implies that newer warehouses tend to exhibit a higher volume of product shipments compared to older ones. The negative correlation suggests that as the establishment year of the warehouse decreases (indicating a more recently established warehouse), the weight of products shipped tends to increase.</a:t>
            </a:r>
          </a:p>
          <a:p>
            <a:r>
              <a:rPr lang="en-US" sz="1200" dirty="0">
                <a:latin typeface="Times New Roman" panose="02020603050405020304" pitchFamily="18" charset="0"/>
                <a:cs typeface="Times New Roman" panose="02020603050405020304" pitchFamily="18" charset="0"/>
              </a:rPr>
              <a:t>* Another positive correlation observed is that between number of workers VS electric supply and storage issues reported vs ware house break down.</a:t>
            </a:r>
          </a:p>
          <a:p>
            <a:r>
              <a:rPr lang="en-US" sz="1200" dirty="0">
                <a:latin typeface="Times New Roman" panose="02020603050405020304" pitchFamily="18" charset="0"/>
                <a:cs typeface="Times New Roman" panose="02020603050405020304" pitchFamily="18" charset="0"/>
              </a:rPr>
              <a:t>* However another interesting point is that the manpower (workers_num) does not hold any positive correlation between any of the numerical variables.</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2F21D3-1D34-2B2F-A7A2-4A030776EC01}"/>
              </a:ext>
            </a:extLst>
          </p:cNvPr>
          <p:cNvPicPr>
            <a:picLocks noChangeAspect="1"/>
          </p:cNvPicPr>
          <p:nvPr/>
        </p:nvPicPr>
        <p:blipFill>
          <a:blip r:embed="rId2"/>
          <a:stretch>
            <a:fillRect/>
          </a:stretch>
        </p:blipFill>
        <p:spPr>
          <a:xfrm>
            <a:off x="2" y="1177798"/>
            <a:ext cx="5528732" cy="4367870"/>
          </a:xfrm>
          <a:prstGeom prst="rect">
            <a:avLst/>
          </a:prstGeom>
        </p:spPr>
      </p:pic>
    </p:spTree>
    <p:extLst>
      <p:ext uri="{BB962C8B-B14F-4D97-AF65-F5344CB8AC3E}">
        <p14:creationId xmlns:p14="http://schemas.microsoft.com/office/powerpoint/2010/main" val="303772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D828-7D3E-E2D2-5FF6-2D8AF05C1EFB}"/>
              </a:ext>
            </a:extLst>
          </p:cNvPr>
          <p:cNvSpPr>
            <a:spLocks noGrp="1"/>
          </p:cNvSpPr>
          <p:nvPr>
            <p:ph type="title"/>
          </p:nvPr>
        </p:nvSpPr>
        <p:spPr>
          <a:xfrm>
            <a:off x="677334" y="342314"/>
            <a:ext cx="8596668" cy="726831"/>
          </a:xfrm>
        </p:spPr>
        <p:txBody>
          <a:bodyPr>
            <a:normAutofit/>
          </a:bodyPr>
          <a:lstStyle/>
          <a:p>
            <a:pPr algn="ctr"/>
            <a:r>
              <a:rPr lang="en-US" sz="3100" b="1" dirty="0">
                <a:solidFill>
                  <a:srgbClr val="0070C0"/>
                </a:solidFill>
                <a:latin typeface="Verdana" panose="020B0604030504040204" pitchFamily="34" charset="0"/>
                <a:ea typeface="Verdana" panose="020B0604030504040204" pitchFamily="34" charset="0"/>
                <a:cs typeface="Arial" panose="020B0604020202020204" pitchFamily="34" charset="0"/>
              </a:rPr>
              <a:t>Modelling Approaches Used :</a:t>
            </a:r>
            <a:endParaRPr lang="en-IN" dirty="0"/>
          </a:p>
        </p:txBody>
      </p:sp>
      <p:sp>
        <p:nvSpPr>
          <p:cNvPr id="3" name="Content Placeholder 2">
            <a:extLst>
              <a:ext uri="{FF2B5EF4-FFF2-40B4-BE49-F238E27FC236}">
                <a16:creationId xmlns:a16="http://schemas.microsoft.com/office/drawing/2014/main" id="{14401BA9-A1FA-5CD6-0C03-CEFFEB8BD02A}"/>
              </a:ext>
            </a:extLst>
          </p:cNvPr>
          <p:cNvSpPr>
            <a:spLocks noGrp="1"/>
          </p:cNvSpPr>
          <p:nvPr>
            <p:ph idx="1"/>
          </p:nvPr>
        </p:nvSpPr>
        <p:spPr>
          <a:xfrm>
            <a:off x="677334" y="1069145"/>
            <a:ext cx="10837332" cy="5446541"/>
          </a:xfrm>
        </p:spPr>
        <p:txBody>
          <a:bodyPr>
            <a:normAutofit/>
          </a:bodyPr>
          <a:lstStyle/>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Linear Regression -Linear regression is a simple and interpretable model that assumes a linear relationship between the independent variables and the target variable.</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Decision tree regression - Decision trees recursively split the data based on features to make predictions. Each leaf node represents a prediction.</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Random Forest Regression -Random Forest is an ensemble of decision trees where predictions are averaged or voted upon. It addresses the overfitting issue of individual trees.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Gradient Boosting Regression-Gradient Boosting builds trees sequentially, each correcting the errors of the previous one. It combines weak learners to form a strong learner.</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XGBoost Regression-XGBoost is an optimized implementation of gradient boosting that often outperforms other algorithms. It uses regularization to control overfitting.</a:t>
            </a:r>
          </a:p>
          <a:p>
            <a:endParaRPr lang="en-IN" dirty="0"/>
          </a:p>
        </p:txBody>
      </p:sp>
    </p:spTree>
    <p:extLst>
      <p:ext uri="{BB962C8B-B14F-4D97-AF65-F5344CB8AC3E}">
        <p14:creationId xmlns:p14="http://schemas.microsoft.com/office/powerpoint/2010/main" val="305488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594A-1071-CC14-4879-5DAD2D4F33ED}"/>
              </a:ext>
            </a:extLst>
          </p:cNvPr>
          <p:cNvSpPr>
            <a:spLocks noGrp="1"/>
          </p:cNvSpPr>
          <p:nvPr>
            <p:ph type="title"/>
          </p:nvPr>
        </p:nvSpPr>
        <p:spPr/>
        <p:txBody>
          <a:bodyPr/>
          <a:lstStyle/>
          <a:p>
            <a:r>
              <a:rPr lang="en-IN" dirty="0"/>
              <a:t>Model Evaluation</a:t>
            </a:r>
          </a:p>
        </p:txBody>
      </p:sp>
      <p:sp>
        <p:nvSpPr>
          <p:cNvPr id="7" name="Content Placeholder 6">
            <a:extLst>
              <a:ext uri="{FF2B5EF4-FFF2-40B4-BE49-F238E27FC236}">
                <a16:creationId xmlns:a16="http://schemas.microsoft.com/office/drawing/2014/main" id="{4F4A8BAF-5FF4-F941-14B0-B62F2AFCA61A}"/>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178FD4B5-03B2-D255-B2F6-817B7E2DD76C}"/>
              </a:ext>
            </a:extLst>
          </p:cNvPr>
          <p:cNvPicPr>
            <a:picLocks noChangeAspect="1"/>
          </p:cNvPicPr>
          <p:nvPr/>
        </p:nvPicPr>
        <p:blipFill>
          <a:blip r:embed="rId2"/>
          <a:stretch>
            <a:fillRect/>
          </a:stretch>
        </p:blipFill>
        <p:spPr>
          <a:xfrm>
            <a:off x="618066" y="2160589"/>
            <a:ext cx="8754533" cy="3880772"/>
          </a:xfrm>
          <a:prstGeom prst="rect">
            <a:avLst/>
          </a:prstGeom>
        </p:spPr>
      </p:pic>
    </p:spTree>
    <p:extLst>
      <p:ext uri="{BB962C8B-B14F-4D97-AF65-F5344CB8AC3E}">
        <p14:creationId xmlns:p14="http://schemas.microsoft.com/office/powerpoint/2010/main" val="2800498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4D11-54FE-AEC0-D02E-7B54638C19B6}"/>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BB34C0D8-6C09-064F-A514-B5684DE25630}"/>
              </a:ext>
            </a:extLst>
          </p:cNvPr>
          <p:cNvPicPr>
            <a:picLocks noGrp="1" noChangeAspect="1"/>
          </p:cNvPicPr>
          <p:nvPr>
            <p:ph idx="1"/>
          </p:nvPr>
        </p:nvPicPr>
        <p:blipFill>
          <a:blip r:embed="rId2"/>
          <a:stretch>
            <a:fillRect/>
          </a:stretch>
        </p:blipFill>
        <p:spPr>
          <a:xfrm>
            <a:off x="677334" y="1441459"/>
            <a:ext cx="2861733" cy="2034788"/>
          </a:xfrm>
        </p:spPr>
      </p:pic>
      <p:pic>
        <p:nvPicPr>
          <p:cNvPr id="7" name="Picture 6">
            <a:extLst>
              <a:ext uri="{FF2B5EF4-FFF2-40B4-BE49-F238E27FC236}">
                <a16:creationId xmlns:a16="http://schemas.microsoft.com/office/drawing/2014/main" id="{C1B17D54-A948-2C12-2BE3-D173AF73BFF9}"/>
              </a:ext>
            </a:extLst>
          </p:cNvPr>
          <p:cNvPicPr>
            <a:picLocks noChangeAspect="1"/>
          </p:cNvPicPr>
          <p:nvPr/>
        </p:nvPicPr>
        <p:blipFill>
          <a:blip r:embed="rId3"/>
          <a:stretch>
            <a:fillRect/>
          </a:stretch>
        </p:blipFill>
        <p:spPr>
          <a:xfrm>
            <a:off x="3918899" y="1651137"/>
            <a:ext cx="3049168" cy="1583130"/>
          </a:xfrm>
          <a:prstGeom prst="rect">
            <a:avLst/>
          </a:prstGeom>
        </p:spPr>
      </p:pic>
      <p:pic>
        <p:nvPicPr>
          <p:cNvPr id="9" name="Picture 8">
            <a:extLst>
              <a:ext uri="{FF2B5EF4-FFF2-40B4-BE49-F238E27FC236}">
                <a16:creationId xmlns:a16="http://schemas.microsoft.com/office/drawing/2014/main" id="{999907A6-243E-CA0D-0EB2-F6370C41452F}"/>
              </a:ext>
            </a:extLst>
          </p:cNvPr>
          <p:cNvPicPr>
            <a:picLocks noChangeAspect="1"/>
          </p:cNvPicPr>
          <p:nvPr/>
        </p:nvPicPr>
        <p:blipFill>
          <a:blip r:embed="rId4"/>
          <a:stretch>
            <a:fillRect/>
          </a:stretch>
        </p:blipFill>
        <p:spPr>
          <a:xfrm>
            <a:off x="6891867" y="1794932"/>
            <a:ext cx="2480733" cy="1439335"/>
          </a:xfrm>
          <a:prstGeom prst="rect">
            <a:avLst/>
          </a:prstGeom>
        </p:spPr>
      </p:pic>
      <p:pic>
        <p:nvPicPr>
          <p:cNvPr id="11" name="Picture 10">
            <a:extLst>
              <a:ext uri="{FF2B5EF4-FFF2-40B4-BE49-F238E27FC236}">
                <a16:creationId xmlns:a16="http://schemas.microsoft.com/office/drawing/2014/main" id="{84040C1C-8D23-FA7E-C674-C76F17038917}"/>
              </a:ext>
            </a:extLst>
          </p:cNvPr>
          <p:cNvPicPr>
            <a:picLocks noChangeAspect="1"/>
          </p:cNvPicPr>
          <p:nvPr/>
        </p:nvPicPr>
        <p:blipFill>
          <a:blip r:embed="rId5"/>
          <a:stretch>
            <a:fillRect/>
          </a:stretch>
        </p:blipFill>
        <p:spPr>
          <a:xfrm>
            <a:off x="575625" y="3869712"/>
            <a:ext cx="3242842" cy="1802121"/>
          </a:xfrm>
          <a:prstGeom prst="rect">
            <a:avLst/>
          </a:prstGeom>
        </p:spPr>
      </p:pic>
      <p:pic>
        <p:nvPicPr>
          <p:cNvPr id="13" name="Picture 12">
            <a:extLst>
              <a:ext uri="{FF2B5EF4-FFF2-40B4-BE49-F238E27FC236}">
                <a16:creationId xmlns:a16="http://schemas.microsoft.com/office/drawing/2014/main" id="{1D643856-A989-0870-964D-B2C4C7FB7CEB}"/>
              </a:ext>
            </a:extLst>
          </p:cNvPr>
          <p:cNvPicPr>
            <a:picLocks noChangeAspect="1"/>
          </p:cNvPicPr>
          <p:nvPr/>
        </p:nvPicPr>
        <p:blipFill>
          <a:blip r:embed="rId6"/>
          <a:stretch>
            <a:fillRect/>
          </a:stretch>
        </p:blipFill>
        <p:spPr>
          <a:xfrm>
            <a:off x="3614107" y="3945468"/>
            <a:ext cx="3277760" cy="1583130"/>
          </a:xfrm>
          <a:prstGeom prst="rect">
            <a:avLst/>
          </a:prstGeom>
        </p:spPr>
      </p:pic>
      <p:pic>
        <p:nvPicPr>
          <p:cNvPr id="15" name="Picture 14">
            <a:extLst>
              <a:ext uri="{FF2B5EF4-FFF2-40B4-BE49-F238E27FC236}">
                <a16:creationId xmlns:a16="http://schemas.microsoft.com/office/drawing/2014/main" id="{40A104AD-7A3F-3FAA-CB35-EC1E4713F8CD}"/>
              </a:ext>
            </a:extLst>
          </p:cNvPr>
          <p:cNvPicPr>
            <a:picLocks noChangeAspect="1"/>
          </p:cNvPicPr>
          <p:nvPr/>
        </p:nvPicPr>
        <p:blipFill>
          <a:blip r:embed="rId7"/>
          <a:stretch>
            <a:fillRect/>
          </a:stretch>
        </p:blipFill>
        <p:spPr>
          <a:xfrm>
            <a:off x="6705601" y="3945468"/>
            <a:ext cx="2824802" cy="1539288"/>
          </a:xfrm>
          <a:prstGeom prst="rect">
            <a:avLst/>
          </a:prstGeom>
        </p:spPr>
      </p:pic>
    </p:spTree>
    <p:extLst>
      <p:ext uri="{BB962C8B-B14F-4D97-AF65-F5344CB8AC3E}">
        <p14:creationId xmlns:p14="http://schemas.microsoft.com/office/powerpoint/2010/main" val="183755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8D064-B416-C82A-D614-B0DABF2EB122}"/>
              </a:ext>
            </a:extLst>
          </p:cNvPr>
          <p:cNvSpPr>
            <a:spLocks noGrp="1"/>
          </p:cNvSpPr>
          <p:nvPr>
            <p:ph idx="1"/>
          </p:nvPr>
        </p:nvSpPr>
        <p:spPr>
          <a:xfrm>
            <a:off x="677333" y="1034331"/>
            <a:ext cx="10886309" cy="5380537"/>
          </a:xfrm>
        </p:spPr>
        <p:txBody>
          <a:bodyPr>
            <a:normAutofit lnSpcReduction="10000"/>
          </a:bodyPr>
          <a:lstStyle/>
          <a:p>
            <a:pPr marL="0" indent="0" algn="l">
              <a:buNone/>
            </a:pPr>
            <a:r>
              <a:rPr lang="en-US" b="1" i="0" dirty="0">
                <a:effectLst/>
                <a:latin typeface="-apple-system"/>
              </a:rPr>
              <a:t>       Model Performance Evaluation:</a:t>
            </a:r>
          </a:p>
          <a:p>
            <a:pPr algn="l"/>
            <a:r>
              <a:rPr lang="en-US" b="0" i="0" dirty="0">
                <a:effectLst/>
                <a:latin typeface="-apple-system"/>
              </a:rPr>
              <a:t>The Gradient Boosting Regressor outperformed other models, achieving the lowest Root Mean Square Error (RMSE) and the highest R-squared (R2) score on the test dataset. </a:t>
            </a:r>
          </a:p>
          <a:p>
            <a:pPr marL="0" indent="0" algn="l">
              <a:buNone/>
            </a:pPr>
            <a:r>
              <a:rPr lang="en-US" dirty="0">
                <a:latin typeface="-apple-system"/>
              </a:rPr>
              <a:t>        </a:t>
            </a:r>
            <a:r>
              <a:rPr lang="en-US" b="1" i="0" dirty="0">
                <a:effectLst/>
                <a:latin typeface="-apple-system"/>
              </a:rPr>
              <a:t>Variation in Demand and Supply:</a:t>
            </a:r>
          </a:p>
          <a:p>
            <a:pPr algn="l"/>
            <a:r>
              <a:rPr lang="en-US" b="0" i="0" dirty="0">
                <a:effectLst/>
                <a:latin typeface="-apple-system"/>
              </a:rPr>
              <a:t>Analysis of the data revealed significant variations in both demand and supply across different regions and warehouses.</a:t>
            </a:r>
          </a:p>
          <a:p>
            <a:pPr algn="l"/>
            <a:r>
              <a:rPr lang="en-US" b="1" i="0" dirty="0">
                <a:effectLst/>
                <a:latin typeface="-apple-system"/>
              </a:rPr>
              <a:t>Demand Forecasting: </a:t>
            </a:r>
            <a:r>
              <a:rPr lang="en-US" b="0" i="0" dirty="0">
                <a:effectLst/>
                <a:latin typeface="-apple-system"/>
              </a:rPr>
              <a:t>Encourages improving demand forecasting capabilities to align supply more effectively with market demand, thereby reducing the risk of overstock or understock situations. </a:t>
            </a:r>
          </a:p>
          <a:p>
            <a:pPr algn="l"/>
            <a:r>
              <a:rPr lang="en-US" b="1" i="0" dirty="0">
                <a:effectLst/>
                <a:latin typeface="-apple-system"/>
              </a:rPr>
              <a:t>Competitive Analysis: </a:t>
            </a:r>
            <a:r>
              <a:rPr lang="en-US" b="0" i="0" dirty="0">
                <a:effectLst/>
                <a:latin typeface="-apple-system"/>
              </a:rPr>
              <a:t>Advises continuous monitoring and analysis of the competitive landscape to adapt supply chain strategies accordingly.</a:t>
            </a:r>
          </a:p>
          <a:p>
            <a:pPr marL="0" indent="0" algn="l">
              <a:buNone/>
            </a:pPr>
            <a:r>
              <a:rPr lang="en-US" b="1" i="0" dirty="0">
                <a:effectLst/>
                <a:latin typeface="-apple-system"/>
              </a:rPr>
              <a:t>        Business Benefits:</a:t>
            </a:r>
          </a:p>
          <a:p>
            <a:pPr algn="l"/>
            <a:r>
              <a:rPr lang="en-US" b="0" i="0" dirty="0">
                <a:effectLst/>
                <a:latin typeface="-apple-system"/>
              </a:rPr>
              <a:t>Implementing data-driven solutions and leveraging historical data can significantly improve supply chain efficiency, reduce costs, and enhance competitiveness in the instant noodles market.</a:t>
            </a:r>
          </a:p>
          <a:p>
            <a:pPr algn="l"/>
            <a:r>
              <a:rPr lang="en-US" b="0" i="0" dirty="0">
                <a:effectLst/>
                <a:latin typeface="-apple-system"/>
              </a:rPr>
              <a:t>By addressing these points, the conclusion provides a comprehensive overview of the project's findings, highlights the strengths and weaknesses of various models, and offers practical recommendations for improving supply chain management in the context of the FMCG company.</a:t>
            </a:r>
          </a:p>
          <a:p>
            <a:endParaRPr lang="en-IN" dirty="0">
              <a:highlight>
                <a:srgbClr val="00FFFF"/>
              </a:highlight>
            </a:endParaRPr>
          </a:p>
        </p:txBody>
      </p:sp>
      <p:sp>
        <p:nvSpPr>
          <p:cNvPr id="6" name="Rectangle 5">
            <a:extLst>
              <a:ext uri="{FF2B5EF4-FFF2-40B4-BE49-F238E27FC236}">
                <a16:creationId xmlns:a16="http://schemas.microsoft.com/office/drawing/2014/main" id="{E815FA9B-57A0-6227-BE5F-F69AA435919D}"/>
              </a:ext>
            </a:extLst>
          </p:cNvPr>
          <p:cNvSpPr/>
          <p:nvPr/>
        </p:nvSpPr>
        <p:spPr>
          <a:xfrm>
            <a:off x="2796026" y="226874"/>
            <a:ext cx="5374857" cy="584775"/>
          </a:xfrm>
          <a:prstGeom prst="rect">
            <a:avLst/>
          </a:prstGeom>
        </p:spPr>
        <p:txBody>
          <a:bodyPr wrap="square" anchor="t">
            <a:spAutoFit/>
          </a:bodyPr>
          <a:lstStyle/>
          <a:p>
            <a:pPr algn="ctr"/>
            <a:r>
              <a:rPr lang="en-US" sz="3200" b="1" dirty="0">
                <a:solidFill>
                  <a:srgbClr val="0070C0"/>
                </a:solidFill>
                <a:latin typeface="Verdana" panose="020B0604030504040204" pitchFamily="34" charset="0"/>
                <a:ea typeface="Verdana" panose="020B0604030504040204" pitchFamily="34" charset="0"/>
                <a:cs typeface="Arial" panose="020B0604020202020204" pitchFamily="34" charset="0"/>
              </a:rPr>
              <a:t>Conclusion</a:t>
            </a:r>
          </a:p>
        </p:txBody>
      </p:sp>
    </p:spTree>
    <p:extLst>
      <p:ext uri="{BB962C8B-B14F-4D97-AF65-F5344CB8AC3E}">
        <p14:creationId xmlns:p14="http://schemas.microsoft.com/office/powerpoint/2010/main" val="243657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9531-4661-C90A-A6BF-4203EBC47538}"/>
              </a:ext>
            </a:extLst>
          </p:cNvPr>
          <p:cNvSpPr>
            <a:spLocks noGrp="1"/>
          </p:cNvSpPr>
          <p:nvPr>
            <p:ph type="title"/>
          </p:nvPr>
        </p:nvSpPr>
        <p:spPr>
          <a:xfrm>
            <a:off x="3955106" y="2930770"/>
            <a:ext cx="8596668" cy="1320800"/>
          </a:xfrm>
        </p:spPr>
        <p:txBody>
          <a:bodyPr/>
          <a:lstStyle/>
          <a:p>
            <a:r>
              <a:rPr lang="en-IN" dirty="0"/>
              <a:t>THANK YOU</a:t>
            </a:r>
          </a:p>
        </p:txBody>
      </p:sp>
    </p:spTree>
    <p:extLst>
      <p:ext uri="{BB962C8B-B14F-4D97-AF65-F5344CB8AC3E}">
        <p14:creationId xmlns:p14="http://schemas.microsoft.com/office/powerpoint/2010/main" val="308863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49199" y="942536"/>
            <a:ext cx="8596668" cy="5591196"/>
          </a:xfrm>
        </p:spPr>
        <p:txBody>
          <a:bodyPr>
            <a:normAutofit/>
          </a:bodyPr>
          <a:lstStyle/>
          <a:p>
            <a:pPr algn="just"/>
            <a:r>
              <a:rPr lang="en-US" b="1" dirty="0">
                <a:solidFill>
                  <a:schemeClr val="tx1"/>
                </a:solidFill>
                <a:latin typeface="Verdana" panose="020B0604030504040204" pitchFamily="34" charset="0"/>
                <a:ea typeface="Verdana" panose="020B0604030504040204" pitchFamily="34" charset="0"/>
              </a:rPr>
              <a:t>Objective</a:t>
            </a:r>
            <a:r>
              <a:rPr lang="en-US" dirty="0">
                <a:solidFill>
                  <a:schemeClr val="tx1"/>
                </a:solidFill>
                <a:latin typeface="Verdana" panose="020B0604030504040204" pitchFamily="34" charset="0"/>
                <a:ea typeface="Verdana" panose="020B0604030504040204" pitchFamily="34"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An FMCG company entered into the instant noodles business two years back. Their higher management has noticed that there is a miss match in the demand and supply. Where the demand is high, supply is pretty low and where the demand is low, supply is pretty high. In both ways, it is an inventory cost loss to the company; hence, the higher management wants to optimize the supply quantity in every warehouse in the entire country.</a:t>
            </a:r>
            <a:endParaRPr lang="en-US" sz="1800" b="0" i="0" u="none" strike="noStrike" dirty="0">
              <a:solidFill>
                <a:srgbClr val="B71E42"/>
              </a:solidFill>
              <a:effectLst/>
              <a:latin typeface="Times New Roman" panose="02020603050405020304" pitchFamily="18" charset="0"/>
              <a:cs typeface="Times New Roman" panose="02020603050405020304" pitchFamily="18" charset="0"/>
            </a:endParaRPr>
          </a:p>
          <a:p>
            <a:pPr algn="just"/>
            <a:endParaRPr lang="en-US" dirty="0">
              <a:solidFill>
                <a:schemeClr val="tx1"/>
              </a:solidFill>
              <a:latin typeface="Verdana" panose="020B0604030504040204" pitchFamily="34" charset="0"/>
              <a:ea typeface="Verdana" panose="020B0604030504040204" pitchFamily="34" charset="0"/>
            </a:endParaRPr>
          </a:p>
          <a:p>
            <a:pPr algn="just"/>
            <a:r>
              <a:rPr lang="en-US" b="1" dirty="0">
                <a:solidFill>
                  <a:schemeClr val="tx1"/>
                </a:solidFill>
                <a:latin typeface="Verdana" panose="020B0604030504040204" pitchFamily="34" charset="0"/>
                <a:ea typeface="Verdana" panose="020B0604030504040204" pitchFamily="34" charset="0"/>
              </a:rPr>
              <a:t>Scope</a:t>
            </a:r>
            <a:r>
              <a:rPr lang="en-US" dirty="0">
                <a:solidFill>
                  <a:schemeClr val="tx1"/>
                </a:solidFill>
                <a:latin typeface="Verdana" panose="020B0604030504040204" pitchFamily="34" charset="0"/>
                <a:ea typeface="Verdana" panose="020B0604030504040204" pitchFamily="34" charset="0"/>
              </a:rPr>
              <a:t> </a:t>
            </a:r>
            <a:r>
              <a:rPr lang="en-US"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build a model, using historical data that will determine the optimum weight of the product to be shipped each time to the warehouse</a:t>
            </a:r>
          </a:p>
          <a:p>
            <a:pPr algn="just"/>
            <a:endParaRPr lang="en-US" dirty="0">
              <a:solidFill>
                <a:schemeClr val="tx1"/>
              </a:solidFill>
              <a:latin typeface="Verdana" panose="020B0604030504040204" pitchFamily="34" charset="0"/>
              <a:ea typeface="Verdana" panose="020B0604030504040204" pitchFamily="34" charset="0"/>
            </a:endParaRPr>
          </a:p>
          <a:p>
            <a:pPr algn="just"/>
            <a:r>
              <a:rPr lang="en-US" sz="1800" b="1" dirty="0">
                <a:solidFill>
                  <a:schemeClr val="tx1"/>
                </a:solidFill>
                <a:latin typeface="Verdana" panose="020B0604030504040204" pitchFamily="34" charset="0"/>
                <a:ea typeface="Verdana" panose="020B0604030504040204" pitchFamily="34" charset="0"/>
              </a:rPr>
              <a:t>Significance of the project </a:t>
            </a:r>
            <a:r>
              <a:rPr lang="en-US"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Verdana" panose="020B0604030504040204" pitchFamily="34" charset="0"/>
                <a:cs typeface="Times New Roman" panose="02020603050405020304" pitchFamily="18" charset="0"/>
              </a:rPr>
              <a:t>Demand forecasting also becomes very key as this is the driving force behind the entire process. The aims to create a value chain between the demand and supply, with optimum utilization of all resources.</a:t>
            </a:r>
          </a:p>
          <a:p>
            <a:pPr marL="0" indent="0">
              <a:buNone/>
            </a:pPr>
            <a:endParaRPr lang="en-US" dirty="0">
              <a:solidFill>
                <a:schemeClr val="tx1"/>
              </a:solidFill>
              <a:latin typeface="Verdana" panose="020B0604030504040204" pitchFamily="34" charset="0"/>
              <a:ea typeface="Verdana" panose="020B0604030504040204" pitchFamily="34" charset="0"/>
            </a:endParaRPr>
          </a:p>
          <a:p>
            <a:endParaRPr lang="en-IN" dirty="0"/>
          </a:p>
        </p:txBody>
      </p:sp>
      <p:sp>
        <p:nvSpPr>
          <p:cNvPr id="4" name="TextBox 3">
            <a:extLst>
              <a:ext uri="{FF2B5EF4-FFF2-40B4-BE49-F238E27FC236}">
                <a16:creationId xmlns:a16="http://schemas.microsoft.com/office/drawing/2014/main" id="{EC214237-BEE5-05E8-3D6F-6D65955AD0B0}"/>
              </a:ext>
            </a:extLst>
          </p:cNvPr>
          <p:cNvSpPr txBox="1"/>
          <p:nvPr/>
        </p:nvSpPr>
        <p:spPr>
          <a:xfrm>
            <a:off x="984738" y="282778"/>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Business Problem Understanding</a:t>
            </a:r>
          </a:p>
          <a:p>
            <a:endParaRPr lang="en-IN" sz="2000" dirty="0"/>
          </a:p>
        </p:txBody>
      </p:sp>
    </p:spTree>
    <p:extLst>
      <p:ext uri="{BB962C8B-B14F-4D97-AF65-F5344CB8AC3E}">
        <p14:creationId xmlns:p14="http://schemas.microsoft.com/office/powerpoint/2010/main" val="63631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09600" y="1837266"/>
            <a:ext cx="8636267" cy="4696465"/>
          </a:xfrm>
        </p:spPr>
        <p:txBody>
          <a:bodyPr>
            <a:normAutofit/>
          </a:bodyPr>
          <a:lstStyle/>
          <a:p>
            <a:r>
              <a:rPr lang="en-US" dirty="0"/>
              <a:t> Data Overview</a:t>
            </a:r>
          </a:p>
          <a:p>
            <a:r>
              <a:rPr lang="en-US" dirty="0"/>
              <a:t> Data Preprocessing</a:t>
            </a:r>
          </a:p>
          <a:p>
            <a:r>
              <a:rPr lang="en-US" dirty="0"/>
              <a:t> Exploratory Data Analysis</a:t>
            </a:r>
          </a:p>
          <a:p>
            <a:r>
              <a:rPr lang="en-US" dirty="0"/>
              <a:t> Modelling Approaches</a:t>
            </a:r>
          </a:p>
          <a:p>
            <a:r>
              <a:rPr lang="en-US" dirty="0"/>
              <a:t> Model Evaluation</a:t>
            </a:r>
          </a:p>
          <a:p>
            <a:r>
              <a:rPr lang="en-US" dirty="0"/>
              <a:t>Results</a:t>
            </a:r>
          </a:p>
          <a:p>
            <a:r>
              <a:rPr lang="en-US" dirty="0"/>
              <a:t> Conclusion</a:t>
            </a:r>
            <a:endParaRPr lang="en-IN" dirty="0"/>
          </a:p>
        </p:txBody>
      </p:sp>
      <p:sp>
        <p:nvSpPr>
          <p:cNvPr id="4" name="TextBox 3">
            <a:extLst>
              <a:ext uri="{FF2B5EF4-FFF2-40B4-BE49-F238E27FC236}">
                <a16:creationId xmlns:a16="http://schemas.microsoft.com/office/drawing/2014/main" id="{EC214237-BEE5-05E8-3D6F-6D65955AD0B0}"/>
              </a:ext>
            </a:extLst>
          </p:cNvPr>
          <p:cNvSpPr txBox="1"/>
          <p:nvPr/>
        </p:nvSpPr>
        <p:spPr>
          <a:xfrm>
            <a:off x="693357" y="621444"/>
            <a:ext cx="8468751" cy="830997"/>
          </a:xfrm>
          <a:prstGeom prst="rect">
            <a:avLst/>
          </a:prstGeom>
          <a:noFill/>
        </p:spPr>
        <p:txBody>
          <a:bodyPr wrap="square" rtlCol="0">
            <a:spAutoFit/>
          </a:bodyPr>
          <a:lstStyle/>
          <a:p>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Agenda</a:t>
            </a:r>
          </a:p>
          <a:p>
            <a:endParaRPr lang="en-IN" sz="2000" dirty="0"/>
          </a:p>
        </p:txBody>
      </p:sp>
    </p:spTree>
    <p:extLst>
      <p:ext uri="{BB962C8B-B14F-4D97-AF65-F5344CB8AC3E}">
        <p14:creationId xmlns:p14="http://schemas.microsoft.com/office/powerpoint/2010/main" val="118201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09600" y="1837266"/>
            <a:ext cx="8636267" cy="4696465"/>
          </a:xfrm>
        </p:spPr>
        <p:txBody>
          <a:bodyPr>
            <a:normAutofit/>
          </a:bodyPr>
          <a:lstStyle/>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Arial Black" panose="020B0A04020102020204" pitchFamily="34" charset="0"/>
            </a:endParaRPr>
          </a:p>
          <a:p>
            <a:pPr rtl="0" fontAlgn="base">
              <a:spcBef>
                <a:spcPts val="0"/>
              </a:spcBef>
              <a:spcAft>
                <a:spcPts val="0"/>
              </a:spcAft>
              <a:buFont typeface="Arial" panose="020B0604020202020204" pitchFamily="34" charset="0"/>
              <a:buChar char="•"/>
            </a:pPr>
            <a:endParaRPr lang="en-IN" b="1"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No of Columns– 24</a:t>
            </a:r>
          </a:p>
          <a:p>
            <a:pPr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No of Rows– 25000 Nos</a:t>
            </a:r>
          </a:p>
          <a:p>
            <a:pPr rtl="0" fontAlgn="base">
              <a:spcBef>
                <a:spcPts val="0"/>
              </a:spcBef>
              <a:spcAft>
                <a:spcPts val="0"/>
              </a:spcAft>
              <a:buFont typeface="Arial" panose="020B0604020202020204" pitchFamily="34" charset="0"/>
              <a:buChar char="•"/>
            </a:pPr>
            <a:endParaRPr lang="en-IN" b="1" dirty="0">
              <a:solidFill>
                <a:srgbClr val="000000"/>
              </a:solidFill>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Column Names:</a:t>
            </a:r>
          </a:p>
          <a:p>
            <a:pPr rtl="0" fontAlgn="base">
              <a:spcBef>
                <a:spcPts val="0"/>
              </a:spcBef>
              <a:spcAft>
                <a:spcPts val="0"/>
              </a:spcAft>
              <a:buFont typeface="Arial" panose="020B0604020202020204" pitchFamily="34" charset="0"/>
              <a:buChar char="•"/>
            </a:pPr>
            <a:r>
              <a:rPr lang="en-IN" sz="1800" i="0" strike="noStrike" dirty="0">
                <a:solidFill>
                  <a:srgbClr val="000000"/>
                </a:solidFill>
                <a:effectLst/>
                <a:latin typeface="Times New Roman" panose="02020603050405020304" pitchFamily="18" charset="0"/>
                <a:cs typeface="Times New Roman" panose="02020603050405020304" pitchFamily="18" charset="0"/>
              </a:rPr>
              <a:t>Ware_house_ID, WH_Manager_ID, Location_type, WH_capacity_size, zone,</a:t>
            </a:r>
          </a:p>
          <a:p>
            <a:pPr rtl="0" fontAlgn="base">
              <a:spcBef>
                <a:spcPts val="0"/>
              </a:spcBef>
              <a:spcAft>
                <a:spcPts val="0"/>
              </a:spcAft>
              <a:buFont typeface="Arial" panose="020B0604020202020204" pitchFamily="34" charset="0"/>
              <a:buChar char="•"/>
            </a:pPr>
            <a:r>
              <a:rPr lang="en-IN" sz="1800" i="0" strike="noStrike" dirty="0">
                <a:solidFill>
                  <a:srgbClr val="000000"/>
                </a:solidFill>
                <a:effectLst/>
                <a:latin typeface="Times New Roman" panose="02020603050405020304" pitchFamily="18" charset="0"/>
                <a:cs typeface="Times New Roman" panose="02020603050405020304" pitchFamily="18" charset="0"/>
              </a:rPr>
              <a:t>WH_regional_zone,num_refill_req_l3m,transport_issue_l1y,Competitor_in_mkt,</a:t>
            </a:r>
          </a:p>
          <a:p>
            <a:pPr rtl="0" fontAlgn="base">
              <a:spcBef>
                <a:spcPts val="0"/>
              </a:spcBef>
              <a:spcAft>
                <a:spcPts val="0"/>
              </a:spcAft>
              <a:buFont typeface="Arial" panose="020B0604020202020204" pitchFamily="34" charset="0"/>
              <a:buChar char="•"/>
            </a:pPr>
            <a:r>
              <a:rPr lang="en-IN" sz="1800" i="0" strike="noStrike" dirty="0">
                <a:solidFill>
                  <a:srgbClr val="000000"/>
                </a:solidFill>
                <a:effectLst/>
                <a:latin typeface="Times New Roman" panose="02020603050405020304" pitchFamily="18" charset="0"/>
                <a:cs typeface="Times New Roman" panose="02020603050405020304" pitchFamily="18" charset="0"/>
              </a:rPr>
              <a:t>retail_shop_num, wh_owner_type,distributor_num,flood_impacted,flood_proof,</a:t>
            </a:r>
          </a:p>
          <a:p>
            <a:pPr rtl="0" fontAlgn="base">
              <a:spcBef>
                <a:spcPts val="0"/>
              </a:spcBef>
              <a:spcAft>
                <a:spcPts val="0"/>
              </a:spcAft>
              <a:buFont typeface="Arial" panose="020B0604020202020204" pitchFamily="34" charset="0"/>
              <a:buChar char="•"/>
            </a:pPr>
            <a:r>
              <a:rPr lang="en-IN" sz="1800" i="0" strike="noStrike" dirty="0">
                <a:solidFill>
                  <a:srgbClr val="000000"/>
                </a:solidFill>
                <a:effectLst/>
                <a:latin typeface="Times New Roman" panose="02020603050405020304" pitchFamily="18" charset="0"/>
                <a:cs typeface="Times New Roman" panose="02020603050405020304" pitchFamily="18" charset="0"/>
              </a:rPr>
              <a:t>electric_supply,dist_from_hub,workers_num,wh_est_year,storage_issue_reported_l3m,</a:t>
            </a:r>
          </a:p>
          <a:p>
            <a:pPr rtl="0" fontAlgn="base">
              <a:spcBef>
                <a:spcPts val="0"/>
              </a:spcBef>
              <a:spcAft>
                <a:spcPts val="0"/>
              </a:spcAft>
              <a:buFont typeface="Arial" panose="020B0604020202020204" pitchFamily="34" charset="0"/>
              <a:buChar char="•"/>
            </a:pPr>
            <a:r>
              <a:rPr lang="en-IN" sz="1800" i="0" strike="noStrike" dirty="0">
                <a:solidFill>
                  <a:srgbClr val="000000"/>
                </a:solidFill>
                <a:effectLst/>
                <a:latin typeface="Times New Roman" panose="02020603050405020304" pitchFamily="18" charset="0"/>
                <a:cs typeface="Times New Roman" panose="02020603050405020304" pitchFamily="18" charset="0"/>
              </a:rPr>
              <a:t>temp_reg_mach,approved_wh_govt_certificate,wh_breakdown_l3m, govt_check_l3m,product_wg_ton</a:t>
            </a:r>
          </a:p>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Arial Black" panose="020B0A04020102020204" pitchFamily="34" charset="0"/>
            </a:endParaRPr>
          </a:p>
          <a:p>
            <a:pPr rtl="0" fontAlgn="base">
              <a:spcBef>
                <a:spcPts val="0"/>
              </a:spcBef>
              <a:spcAft>
                <a:spcPts val="0"/>
              </a:spcAft>
              <a:buFont typeface="Arial" panose="020B0604020202020204" pitchFamily="34" charset="0"/>
              <a:buChar char="•"/>
            </a:pPr>
            <a:r>
              <a:rPr lang="en-IN" dirty="0">
                <a:solidFill>
                  <a:srgbClr val="000000"/>
                </a:solidFill>
                <a:latin typeface="Arial Black" panose="020B0A04020102020204" pitchFamily="34" charset="0"/>
              </a:rPr>
              <a:t>                     </a:t>
            </a:r>
            <a:endParaRPr lang="en-IN" sz="1800" b="0" i="0" u="none" strike="noStrike" dirty="0">
              <a:solidFill>
                <a:srgbClr val="000000"/>
              </a:solidFill>
              <a:effectLst/>
              <a:latin typeface="Arial Black" panose="020B0A04020102020204" pitchFamily="34" charset="0"/>
            </a:endParaRPr>
          </a:p>
          <a:p>
            <a:pPr rtl="0" fontAlgn="base">
              <a:spcBef>
                <a:spcPts val="0"/>
              </a:spcBef>
              <a:spcAft>
                <a:spcPts val="0"/>
              </a:spcAft>
              <a:buFont typeface="Arial" panose="020B0604020202020204" pitchFamily="34" charset="0"/>
              <a:buChar char="•"/>
            </a:pPr>
            <a:r>
              <a:rPr lang="en-IN" dirty="0">
                <a:solidFill>
                  <a:srgbClr val="000000"/>
                </a:solidFill>
                <a:latin typeface="Arial Black" panose="020B0A04020102020204" pitchFamily="34" charset="0"/>
              </a:rPr>
              <a:t>            </a:t>
            </a:r>
            <a:endParaRPr lang="en-IN" sz="1800" b="0" i="0" u="none" strike="noStrike" dirty="0">
              <a:solidFill>
                <a:srgbClr val="B71E42"/>
              </a:solidFill>
              <a:effectLst/>
              <a:latin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EC214237-BEE5-05E8-3D6F-6D65955AD0B0}"/>
              </a:ext>
            </a:extLst>
          </p:cNvPr>
          <p:cNvSpPr txBox="1"/>
          <p:nvPr/>
        </p:nvSpPr>
        <p:spPr>
          <a:xfrm>
            <a:off x="854223" y="706110"/>
            <a:ext cx="8468751" cy="830997"/>
          </a:xfrm>
          <a:prstGeom prst="rect">
            <a:avLst/>
          </a:prstGeom>
          <a:noFill/>
        </p:spPr>
        <p:txBody>
          <a:bodyPr wrap="square" rtlCol="0">
            <a:spAutoFit/>
          </a:bodyPr>
          <a:lstStyle/>
          <a:p>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Data Overview</a:t>
            </a:r>
          </a:p>
          <a:p>
            <a:endParaRPr lang="en-IN" sz="2000" dirty="0"/>
          </a:p>
        </p:txBody>
      </p:sp>
    </p:spTree>
    <p:extLst>
      <p:ext uri="{BB962C8B-B14F-4D97-AF65-F5344CB8AC3E}">
        <p14:creationId xmlns:p14="http://schemas.microsoft.com/office/powerpoint/2010/main" val="314316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3804-5D24-AD11-F660-4371CB78D4C9}"/>
              </a:ext>
            </a:extLst>
          </p:cNvPr>
          <p:cNvSpPr>
            <a:spLocks noGrp="1"/>
          </p:cNvSpPr>
          <p:nvPr>
            <p:ph type="ctrTitle"/>
          </p:nvPr>
        </p:nvSpPr>
        <p:spPr>
          <a:xfrm>
            <a:off x="1075267" y="414868"/>
            <a:ext cx="6129866" cy="717342"/>
          </a:xfrm>
        </p:spPr>
        <p:txBody>
          <a:bodyPr/>
          <a:lstStyle/>
          <a:p>
            <a:r>
              <a:rPr lang="en-IN" dirty="0"/>
              <a:t>Data Preprocessing</a:t>
            </a:r>
          </a:p>
        </p:txBody>
      </p:sp>
      <p:sp>
        <p:nvSpPr>
          <p:cNvPr id="17" name="Subtitle 16">
            <a:extLst>
              <a:ext uri="{FF2B5EF4-FFF2-40B4-BE49-F238E27FC236}">
                <a16:creationId xmlns:a16="http://schemas.microsoft.com/office/drawing/2014/main" id="{A51C3BEA-B8E2-D117-A83C-84DC93E1AD93}"/>
              </a:ext>
            </a:extLst>
          </p:cNvPr>
          <p:cNvSpPr>
            <a:spLocks noGrp="1"/>
          </p:cNvSpPr>
          <p:nvPr>
            <p:ph type="subTitle" idx="1"/>
          </p:nvPr>
        </p:nvSpPr>
        <p:spPr>
          <a:xfrm>
            <a:off x="1075267" y="5410523"/>
            <a:ext cx="7239000" cy="914077"/>
          </a:xfrm>
        </p:spPr>
        <p:txBody>
          <a:bodyPr>
            <a:normAutofit fontScale="85000" lnSpcReduction="20000"/>
          </a:bodyPr>
          <a:lstStyle/>
          <a:p>
            <a:pPr marL="742950" lvl="1" indent="-285750" algn="l">
              <a:buFont typeface="Arial" panose="020B0604020202020204" pitchFamily="34" charset="0"/>
              <a:buChar char="•"/>
            </a:pPr>
            <a:r>
              <a:rPr lang="en-IN" dirty="0"/>
              <a:t>Missing values are present in three columns </a:t>
            </a:r>
            <a:r>
              <a:rPr lang="en-US" dirty="0"/>
              <a:t>workers_num, wh_est_year,approved_wh_govt_certificate</a:t>
            </a:r>
          </a:p>
          <a:p>
            <a:pPr marL="742950" lvl="1" indent="-285750" algn="l">
              <a:buFont typeface="Arial" panose="020B0604020202020204" pitchFamily="34" charset="0"/>
              <a:buChar char="•"/>
            </a:pPr>
            <a:r>
              <a:rPr lang="en-US" dirty="0"/>
              <a:t>Missing values are filled with median in workers_num, wh_est_year and with ffill in approved_wh_govt_certificate</a:t>
            </a:r>
            <a:endParaRPr lang="en-IN" dirty="0"/>
          </a:p>
          <a:p>
            <a:endParaRPr lang="en-IN" dirty="0"/>
          </a:p>
        </p:txBody>
      </p:sp>
      <p:pic>
        <p:nvPicPr>
          <p:cNvPr id="6" name="Picture 5">
            <a:extLst>
              <a:ext uri="{FF2B5EF4-FFF2-40B4-BE49-F238E27FC236}">
                <a16:creationId xmlns:a16="http://schemas.microsoft.com/office/drawing/2014/main" id="{793C5C31-504A-5677-775B-AE4F5A26923B}"/>
              </a:ext>
            </a:extLst>
          </p:cNvPr>
          <p:cNvPicPr>
            <a:picLocks noChangeAspect="1"/>
          </p:cNvPicPr>
          <p:nvPr/>
        </p:nvPicPr>
        <p:blipFill>
          <a:blip r:embed="rId2"/>
          <a:stretch>
            <a:fillRect/>
          </a:stretch>
        </p:blipFill>
        <p:spPr>
          <a:xfrm>
            <a:off x="4018862" y="1338810"/>
            <a:ext cx="2556933" cy="2038628"/>
          </a:xfrm>
          <a:prstGeom prst="rect">
            <a:avLst/>
          </a:prstGeom>
        </p:spPr>
      </p:pic>
      <p:pic>
        <p:nvPicPr>
          <p:cNvPr id="7" name="Picture 6">
            <a:extLst>
              <a:ext uri="{FF2B5EF4-FFF2-40B4-BE49-F238E27FC236}">
                <a16:creationId xmlns:a16="http://schemas.microsoft.com/office/drawing/2014/main" id="{CAC8D617-FBB4-ADCC-F7AA-49EB4399BB05}"/>
              </a:ext>
            </a:extLst>
          </p:cNvPr>
          <p:cNvPicPr>
            <a:picLocks noChangeAspect="1"/>
          </p:cNvPicPr>
          <p:nvPr/>
        </p:nvPicPr>
        <p:blipFill>
          <a:blip r:embed="rId3"/>
          <a:stretch>
            <a:fillRect/>
          </a:stretch>
        </p:blipFill>
        <p:spPr>
          <a:xfrm>
            <a:off x="6629401" y="1445800"/>
            <a:ext cx="2497666" cy="1824648"/>
          </a:xfrm>
          <a:prstGeom prst="rect">
            <a:avLst/>
          </a:prstGeom>
        </p:spPr>
      </p:pic>
      <p:pic>
        <p:nvPicPr>
          <p:cNvPr id="8" name="Picture 7">
            <a:extLst>
              <a:ext uri="{FF2B5EF4-FFF2-40B4-BE49-F238E27FC236}">
                <a16:creationId xmlns:a16="http://schemas.microsoft.com/office/drawing/2014/main" id="{74CDA433-3058-B246-E6C5-53EB9E2B8F63}"/>
              </a:ext>
            </a:extLst>
          </p:cNvPr>
          <p:cNvPicPr>
            <a:picLocks noChangeAspect="1"/>
          </p:cNvPicPr>
          <p:nvPr/>
        </p:nvPicPr>
        <p:blipFill>
          <a:blip r:embed="rId4"/>
          <a:stretch>
            <a:fillRect/>
          </a:stretch>
        </p:blipFill>
        <p:spPr>
          <a:xfrm>
            <a:off x="5103126" y="3427736"/>
            <a:ext cx="2895069" cy="1782314"/>
          </a:xfrm>
          <a:prstGeom prst="rect">
            <a:avLst/>
          </a:prstGeom>
        </p:spPr>
      </p:pic>
      <p:pic>
        <p:nvPicPr>
          <p:cNvPr id="16" name="Picture 15">
            <a:extLst>
              <a:ext uri="{FF2B5EF4-FFF2-40B4-BE49-F238E27FC236}">
                <a16:creationId xmlns:a16="http://schemas.microsoft.com/office/drawing/2014/main" id="{02E39B38-7C7F-F8AE-D12C-DB1A064B1E01}"/>
              </a:ext>
            </a:extLst>
          </p:cNvPr>
          <p:cNvPicPr>
            <a:picLocks noChangeAspect="1"/>
          </p:cNvPicPr>
          <p:nvPr/>
        </p:nvPicPr>
        <p:blipFill>
          <a:blip r:embed="rId5"/>
          <a:stretch>
            <a:fillRect/>
          </a:stretch>
        </p:blipFill>
        <p:spPr>
          <a:xfrm>
            <a:off x="875450" y="1289497"/>
            <a:ext cx="3143412" cy="3807436"/>
          </a:xfrm>
          <a:prstGeom prst="rect">
            <a:avLst/>
          </a:prstGeom>
        </p:spPr>
      </p:pic>
    </p:spTree>
    <p:extLst>
      <p:ext uri="{BB962C8B-B14F-4D97-AF65-F5344CB8AC3E}">
        <p14:creationId xmlns:p14="http://schemas.microsoft.com/office/powerpoint/2010/main" val="78456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3804-5D24-AD11-F660-4371CB78D4C9}"/>
              </a:ext>
            </a:extLst>
          </p:cNvPr>
          <p:cNvSpPr>
            <a:spLocks noGrp="1"/>
          </p:cNvSpPr>
          <p:nvPr>
            <p:ph type="ctrTitle"/>
          </p:nvPr>
        </p:nvSpPr>
        <p:spPr>
          <a:xfrm>
            <a:off x="1075267" y="194733"/>
            <a:ext cx="8051800" cy="719667"/>
          </a:xfrm>
        </p:spPr>
        <p:txBody>
          <a:bodyPr/>
          <a:lstStyle/>
          <a:p>
            <a:r>
              <a:rPr lang="en-IN" dirty="0"/>
              <a:t>Exploratory Data Analysis</a:t>
            </a:r>
          </a:p>
        </p:txBody>
      </p:sp>
      <p:sp>
        <p:nvSpPr>
          <p:cNvPr id="17" name="Subtitle 16">
            <a:extLst>
              <a:ext uri="{FF2B5EF4-FFF2-40B4-BE49-F238E27FC236}">
                <a16:creationId xmlns:a16="http://schemas.microsoft.com/office/drawing/2014/main" id="{A51C3BEA-B8E2-D117-A83C-84DC93E1AD93}"/>
              </a:ext>
            </a:extLst>
          </p:cNvPr>
          <p:cNvSpPr>
            <a:spLocks noGrp="1"/>
          </p:cNvSpPr>
          <p:nvPr>
            <p:ph type="subTitle" idx="1"/>
          </p:nvPr>
        </p:nvSpPr>
        <p:spPr>
          <a:xfrm>
            <a:off x="6307668" y="1132210"/>
            <a:ext cx="4080932" cy="5437923"/>
          </a:xfrm>
        </p:spPr>
        <p:txBody>
          <a:bodyPr>
            <a:noAutofit/>
          </a:bodyPr>
          <a:lstStyle/>
          <a:p>
            <a:pPr algn="l"/>
            <a:r>
              <a:rPr lang="en-US" sz="1200" b="1" dirty="0">
                <a:latin typeface="Times New Roman" panose="02020603050405020304" pitchFamily="18" charset="0"/>
                <a:cs typeface="Times New Roman" panose="02020603050405020304" pitchFamily="18" charset="0"/>
              </a:rPr>
              <a:t>* num_refill_req_l3m</a:t>
            </a:r>
            <a:r>
              <a:rPr lang="en-US" sz="1200" dirty="0">
                <a:latin typeface="Times New Roman" panose="02020603050405020304" pitchFamily="18" charset="0"/>
                <a:cs typeface="Times New Roman" panose="02020603050405020304" pitchFamily="18" charset="0"/>
              </a:rPr>
              <a:t>:slightllyeft-skewed distribution . Most warehouses have a moderate level of refill requests, but a few experience significantly higher numbers.</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transport_issue_l1y</a:t>
            </a:r>
            <a:r>
              <a:rPr lang="en-US" sz="1200" dirty="0">
                <a:latin typeface="Times New Roman" panose="02020603050405020304" pitchFamily="18" charset="0"/>
                <a:cs typeface="Times New Roman" panose="02020603050405020304" pitchFamily="18" charset="0"/>
              </a:rPr>
              <a:t>: Right-skewed distribution. Most warehouses have a low number of transport issues, but a few have a higher frequency.</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Competitor_in_mkt</a:t>
            </a:r>
            <a:r>
              <a:rPr lang="en-US" sz="1200" dirty="0">
                <a:latin typeface="Times New Roman" panose="02020603050405020304" pitchFamily="18" charset="0"/>
                <a:cs typeface="Times New Roman" panose="02020603050405020304" pitchFamily="18" charset="0"/>
              </a:rPr>
              <a:t>:Majority of warehouses face competition from 2 to 3 competitors. Fewer warehouses experience higher levels of competition.</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Retail_shop_num</a:t>
            </a:r>
            <a:r>
              <a:rPr lang="en-US" sz="1200" dirty="0">
                <a:latin typeface="Times New Roman" panose="02020603050405020304" pitchFamily="18" charset="0"/>
                <a:cs typeface="Times New Roman" panose="02020603050405020304" pitchFamily="18" charset="0"/>
              </a:rPr>
              <a:t>:Somewhat right-skewed distribution. Most warehouses have a moderate number of retail shops, but some have a higher count.</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dist_from_hub</a:t>
            </a:r>
            <a:r>
              <a:rPr lang="en-US" sz="1200" dirty="0">
                <a:latin typeface="Times New Roman" panose="02020603050405020304" pitchFamily="18" charset="0"/>
                <a:cs typeface="Times New Roman" panose="02020603050405020304" pitchFamily="18" charset="0"/>
              </a:rPr>
              <a:t>:Distribution of distances from the warehouse to the production hub is spread out. </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workers_num</a:t>
            </a:r>
            <a:r>
              <a:rPr lang="en-US" sz="1200" dirty="0">
                <a:latin typeface="Times New Roman" panose="02020603050405020304" pitchFamily="18" charset="0"/>
                <a:cs typeface="Times New Roman" panose="02020603050405020304" pitchFamily="18" charset="0"/>
              </a:rPr>
              <a:t>: Moderately right skewed  with Peak around 28 workers, suggesting many warehouses have a similar number of workers.</a:t>
            </a:r>
          </a:p>
          <a:p>
            <a:pPr algn="l"/>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product_wg_ton</a:t>
            </a:r>
            <a:r>
              <a:rPr lang="en-US" sz="1200" dirty="0">
                <a:latin typeface="Times New Roman" panose="02020603050405020304" pitchFamily="18" charset="0"/>
                <a:cs typeface="Times New Roman" panose="02020603050405020304" pitchFamily="18" charset="0"/>
              </a:rPr>
              <a:t>: Slightly right skewed distribution. Warehouses produce noodles with a variety of product </a:t>
            </a:r>
            <a:r>
              <a:rPr lang="en-US" sz="1200" dirty="0"/>
              <a:t>weights.</a:t>
            </a:r>
            <a:endParaRPr lang="en-IN" sz="1200" dirty="0"/>
          </a:p>
        </p:txBody>
      </p:sp>
      <p:pic>
        <p:nvPicPr>
          <p:cNvPr id="4" name="Picture 3">
            <a:extLst>
              <a:ext uri="{FF2B5EF4-FFF2-40B4-BE49-F238E27FC236}">
                <a16:creationId xmlns:a16="http://schemas.microsoft.com/office/drawing/2014/main" id="{8217BC8B-0AF8-26B7-DFF6-805DF66B4A85}"/>
              </a:ext>
            </a:extLst>
          </p:cNvPr>
          <p:cNvPicPr>
            <a:picLocks noChangeAspect="1"/>
          </p:cNvPicPr>
          <p:nvPr/>
        </p:nvPicPr>
        <p:blipFill>
          <a:blip r:embed="rId2"/>
          <a:stretch>
            <a:fillRect/>
          </a:stretch>
        </p:blipFill>
        <p:spPr>
          <a:xfrm>
            <a:off x="1075269" y="1044452"/>
            <a:ext cx="4944532" cy="4899148"/>
          </a:xfrm>
          <a:prstGeom prst="rect">
            <a:avLst/>
          </a:prstGeom>
        </p:spPr>
      </p:pic>
    </p:spTree>
    <p:extLst>
      <p:ext uri="{BB962C8B-B14F-4D97-AF65-F5344CB8AC3E}">
        <p14:creationId xmlns:p14="http://schemas.microsoft.com/office/powerpoint/2010/main" val="217920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3804-5D24-AD11-F660-4371CB78D4C9}"/>
              </a:ext>
            </a:extLst>
          </p:cNvPr>
          <p:cNvSpPr>
            <a:spLocks noGrp="1"/>
          </p:cNvSpPr>
          <p:nvPr>
            <p:ph type="ctrTitle" idx="4294967295"/>
          </p:nvPr>
        </p:nvSpPr>
        <p:spPr>
          <a:xfrm>
            <a:off x="0" y="195263"/>
            <a:ext cx="8051800" cy="719137"/>
          </a:xfrm>
        </p:spPr>
        <p:txBody>
          <a:bodyPr/>
          <a:lstStyle/>
          <a:p>
            <a:r>
              <a:rPr lang="en-IN" dirty="0"/>
              <a:t>Exploratory Data Analysis</a:t>
            </a:r>
          </a:p>
        </p:txBody>
      </p:sp>
      <p:pic>
        <p:nvPicPr>
          <p:cNvPr id="5" name="Picture 4">
            <a:extLst>
              <a:ext uri="{FF2B5EF4-FFF2-40B4-BE49-F238E27FC236}">
                <a16:creationId xmlns:a16="http://schemas.microsoft.com/office/drawing/2014/main" id="{549F8681-FEE0-FA04-F4F9-14C1CB45B5C1}"/>
              </a:ext>
            </a:extLst>
          </p:cNvPr>
          <p:cNvPicPr>
            <a:picLocks noChangeAspect="1"/>
          </p:cNvPicPr>
          <p:nvPr/>
        </p:nvPicPr>
        <p:blipFill>
          <a:blip r:embed="rId2"/>
          <a:stretch>
            <a:fillRect/>
          </a:stretch>
        </p:blipFill>
        <p:spPr>
          <a:xfrm>
            <a:off x="660399" y="1133357"/>
            <a:ext cx="8051799" cy="5326710"/>
          </a:xfrm>
          <a:prstGeom prst="rect">
            <a:avLst/>
          </a:prstGeom>
        </p:spPr>
      </p:pic>
    </p:spTree>
    <p:extLst>
      <p:ext uri="{BB962C8B-B14F-4D97-AF65-F5344CB8AC3E}">
        <p14:creationId xmlns:p14="http://schemas.microsoft.com/office/powerpoint/2010/main" val="3974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B8EBF63-E5EF-8109-243E-35DF8CDB168C}"/>
              </a:ext>
            </a:extLst>
          </p:cNvPr>
          <p:cNvSpPr>
            <a:spLocks noGrp="1"/>
          </p:cNvSpPr>
          <p:nvPr>
            <p:ph type="title"/>
          </p:nvPr>
        </p:nvSpPr>
        <p:spPr>
          <a:xfrm>
            <a:off x="677335" y="270934"/>
            <a:ext cx="8596668" cy="787399"/>
          </a:xfrm>
        </p:spPr>
        <p:txBody>
          <a:bodyPr>
            <a:noAutofit/>
          </a:bodyPr>
          <a:lstStyle/>
          <a:p>
            <a:r>
              <a:rPr lang="en-IN" sz="2800" dirty="0"/>
              <a:t>Bivariate Analysis of categorical variables with product weight in tons</a:t>
            </a:r>
          </a:p>
        </p:txBody>
      </p:sp>
      <p:sp>
        <p:nvSpPr>
          <p:cNvPr id="15" name="Text Placeholder 14">
            <a:extLst>
              <a:ext uri="{FF2B5EF4-FFF2-40B4-BE49-F238E27FC236}">
                <a16:creationId xmlns:a16="http://schemas.microsoft.com/office/drawing/2014/main" id="{ED287CF6-7567-1CBB-185E-0709B7EA510D}"/>
              </a:ext>
            </a:extLst>
          </p:cNvPr>
          <p:cNvSpPr>
            <a:spLocks noGrp="1"/>
          </p:cNvSpPr>
          <p:nvPr>
            <p:ph type="body" idx="1"/>
          </p:nvPr>
        </p:nvSpPr>
        <p:spPr>
          <a:xfrm>
            <a:off x="787400" y="4284133"/>
            <a:ext cx="8238067" cy="2235200"/>
          </a:xfrm>
        </p:spPr>
        <p:txBody>
          <a:bodyPr>
            <a:noAutofit/>
          </a:bodyPr>
          <a:lstStyle/>
          <a:p>
            <a:r>
              <a:rPr lang="en-US" sz="1200" b="1" dirty="0"/>
              <a:t>Rural Influence on Product Weight:</a:t>
            </a:r>
          </a:p>
          <a:p>
            <a:r>
              <a:rPr lang="en-US" sz="1200" dirty="0"/>
              <a:t>* The data suggests that product weight tends to be higher in rural areas.</a:t>
            </a:r>
          </a:p>
          <a:p>
            <a:r>
              <a:rPr lang="en-US" sz="1200" b="1" dirty="0"/>
              <a:t>Zone-wise Disparities:</a:t>
            </a:r>
          </a:p>
          <a:p>
            <a:r>
              <a:rPr lang="en-US" sz="1200" dirty="0"/>
              <a:t>* Analysis by zone indicates a predominant contribution from the west and south zones in terms of product weight. Interestingly, zones 6, 5,2 and 4 exhibit substantial contributions as well.</a:t>
            </a:r>
          </a:p>
          <a:p>
            <a:r>
              <a:rPr lang="en-US" sz="1200" b="1" dirty="0"/>
              <a:t>Competitor Dynamics:</a:t>
            </a:r>
          </a:p>
          <a:p>
            <a:r>
              <a:rPr lang="en-US" sz="1200" dirty="0"/>
              <a:t>* There is a positive correlation between higher product_wg_ton and an increased presence of competitors in the market.</a:t>
            </a:r>
            <a:endParaRPr lang="en-IN" sz="1200" dirty="0"/>
          </a:p>
        </p:txBody>
      </p:sp>
      <p:pic>
        <p:nvPicPr>
          <p:cNvPr id="19" name="Picture 18">
            <a:extLst>
              <a:ext uri="{FF2B5EF4-FFF2-40B4-BE49-F238E27FC236}">
                <a16:creationId xmlns:a16="http://schemas.microsoft.com/office/drawing/2014/main" id="{3E07EB62-A5EB-64EA-F4C0-722AEEFCEB3F}"/>
              </a:ext>
            </a:extLst>
          </p:cNvPr>
          <p:cNvPicPr>
            <a:picLocks noChangeAspect="1"/>
          </p:cNvPicPr>
          <p:nvPr/>
        </p:nvPicPr>
        <p:blipFill>
          <a:blip r:embed="rId2"/>
          <a:stretch>
            <a:fillRect/>
          </a:stretch>
        </p:blipFill>
        <p:spPr>
          <a:xfrm>
            <a:off x="599833" y="1210733"/>
            <a:ext cx="9035234" cy="3073400"/>
          </a:xfrm>
          <a:prstGeom prst="rect">
            <a:avLst/>
          </a:prstGeom>
        </p:spPr>
      </p:pic>
    </p:spTree>
    <p:extLst>
      <p:ext uri="{BB962C8B-B14F-4D97-AF65-F5344CB8AC3E}">
        <p14:creationId xmlns:p14="http://schemas.microsoft.com/office/powerpoint/2010/main" val="261626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D070-BA8D-80B5-6ABF-F06ADE17AA5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9FA2D11-AA44-EE73-37C5-ACEB05D37348}"/>
              </a:ext>
            </a:extLst>
          </p:cNvPr>
          <p:cNvSpPr>
            <a:spLocks noGrp="1"/>
          </p:cNvSpPr>
          <p:nvPr>
            <p:ph type="body" idx="1"/>
          </p:nvPr>
        </p:nvSpPr>
        <p:spPr/>
        <p:txBody>
          <a:bodyPr>
            <a:normAutofit fontScale="62500" lnSpcReduction="20000"/>
          </a:bodyPr>
          <a:lstStyle/>
          <a:p>
            <a:r>
              <a:rPr lang="en-US" b="1" dirty="0"/>
              <a:t>Warehouse Ownership Impact:</a:t>
            </a:r>
          </a:p>
          <a:p>
            <a:r>
              <a:rPr lang="en-US" dirty="0"/>
              <a:t>* Warehouses owned by the company or rented appear to be similar in terms of product weight.</a:t>
            </a:r>
          </a:p>
          <a:p>
            <a:r>
              <a:rPr lang="en-US" b="1" dirty="0"/>
              <a:t>Flood Resilience:</a:t>
            </a:r>
          </a:p>
          <a:p>
            <a:r>
              <a:rPr lang="en-US" dirty="0"/>
              <a:t>* Factors such as flood-proof infrastructure and flood impact exhibit relatively lower significance concerning product_wg_ton.</a:t>
            </a:r>
          </a:p>
          <a:p>
            <a:r>
              <a:rPr lang="en-US" b="1" dirty="0"/>
              <a:t>Storage Challenges:</a:t>
            </a:r>
          </a:p>
          <a:p>
            <a:r>
              <a:rPr lang="en-US" dirty="0"/>
              <a:t>* A notable finding is that as product_wg_ton increases storage issues also increases</a:t>
            </a:r>
            <a:endParaRPr lang="en-IN" dirty="0"/>
          </a:p>
        </p:txBody>
      </p:sp>
      <p:pic>
        <p:nvPicPr>
          <p:cNvPr id="9" name="Picture 8">
            <a:extLst>
              <a:ext uri="{FF2B5EF4-FFF2-40B4-BE49-F238E27FC236}">
                <a16:creationId xmlns:a16="http://schemas.microsoft.com/office/drawing/2014/main" id="{069E7EF2-9272-FE3C-D859-02985092D3D3}"/>
              </a:ext>
            </a:extLst>
          </p:cNvPr>
          <p:cNvPicPr>
            <a:picLocks noChangeAspect="1"/>
          </p:cNvPicPr>
          <p:nvPr/>
        </p:nvPicPr>
        <p:blipFill>
          <a:blip r:embed="rId2"/>
          <a:stretch>
            <a:fillRect/>
          </a:stretch>
        </p:blipFill>
        <p:spPr>
          <a:xfrm>
            <a:off x="677334" y="609600"/>
            <a:ext cx="8754533" cy="3403600"/>
          </a:xfrm>
          <a:prstGeom prst="rect">
            <a:avLst/>
          </a:prstGeom>
        </p:spPr>
      </p:pic>
    </p:spTree>
    <p:extLst>
      <p:ext uri="{BB962C8B-B14F-4D97-AF65-F5344CB8AC3E}">
        <p14:creationId xmlns:p14="http://schemas.microsoft.com/office/powerpoint/2010/main" val="549150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1791</TotalTime>
  <Words>1333</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Arial Black</vt:lpstr>
      <vt:lpstr>Times New Roman</vt:lpstr>
      <vt:lpstr>Trebuchet MS</vt:lpstr>
      <vt:lpstr>Verdana</vt:lpstr>
      <vt:lpstr>Wingdings 3</vt:lpstr>
      <vt:lpstr>Facet</vt:lpstr>
      <vt:lpstr>Supply Chain   Management</vt:lpstr>
      <vt:lpstr>PowerPoint Presentation</vt:lpstr>
      <vt:lpstr>PowerPoint Presentation</vt:lpstr>
      <vt:lpstr>PowerPoint Presentation</vt:lpstr>
      <vt:lpstr>Data Preprocessing</vt:lpstr>
      <vt:lpstr>Exploratory Data Analysis</vt:lpstr>
      <vt:lpstr>Exploratory Data Analysis</vt:lpstr>
      <vt:lpstr>Bivariate Analysis of categorical variables with product weight in tons</vt:lpstr>
      <vt:lpstr>PowerPoint Presentation</vt:lpstr>
      <vt:lpstr>Bivariate Analysis</vt:lpstr>
      <vt:lpstr>Correlation Matrix</vt:lpstr>
      <vt:lpstr>Modelling Approaches Used :</vt:lpstr>
      <vt:lpstr>Model Evaluation</vt:lpstr>
      <vt:lpstr>Results</vt:lpstr>
      <vt:lpstr>PowerPoint Presentation</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Sinduja R S</dc:creator>
  <cp:lastModifiedBy>Geethanjali Mejari</cp:lastModifiedBy>
  <cp:revision>20</cp:revision>
  <dcterms:created xsi:type="dcterms:W3CDTF">2022-07-28T21:17:58Z</dcterms:created>
  <dcterms:modified xsi:type="dcterms:W3CDTF">2023-12-11T15:30:13Z</dcterms:modified>
</cp:coreProperties>
</file>