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3"/>
  </p:notesMasterIdLst>
  <p:handoutMasterIdLst>
    <p:handoutMasterId r:id="rId54"/>
  </p:handoutMasterIdLst>
  <p:sldIdLst>
    <p:sldId id="327" r:id="rId5"/>
    <p:sldId id="330" r:id="rId6"/>
    <p:sldId id="331" r:id="rId7"/>
    <p:sldId id="332" r:id="rId8"/>
    <p:sldId id="333" r:id="rId9"/>
    <p:sldId id="298" r:id="rId10"/>
    <p:sldId id="262" r:id="rId11"/>
    <p:sldId id="263" r:id="rId12"/>
    <p:sldId id="299" r:id="rId13"/>
    <p:sldId id="302" r:id="rId14"/>
    <p:sldId id="264" r:id="rId15"/>
    <p:sldId id="266" r:id="rId16"/>
    <p:sldId id="265" r:id="rId17"/>
    <p:sldId id="276" r:id="rId18"/>
    <p:sldId id="303" r:id="rId19"/>
    <p:sldId id="293" r:id="rId20"/>
    <p:sldId id="277" r:id="rId21"/>
    <p:sldId id="284" r:id="rId22"/>
    <p:sldId id="269" r:id="rId23"/>
    <p:sldId id="304" r:id="rId24"/>
    <p:sldId id="305" r:id="rId25"/>
    <p:sldId id="307" r:id="rId26"/>
    <p:sldId id="306" r:id="rId27"/>
    <p:sldId id="308" r:id="rId28"/>
    <p:sldId id="270" r:id="rId29"/>
    <p:sldId id="309" r:id="rId30"/>
    <p:sldId id="310" r:id="rId31"/>
    <p:sldId id="311" r:id="rId32"/>
    <p:sldId id="312" r:id="rId33"/>
    <p:sldId id="314" r:id="rId34"/>
    <p:sldId id="313" r:id="rId35"/>
    <p:sldId id="315" r:id="rId36"/>
    <p:sldId id="316" r:id="rId37"/>
    <p:sldId id="317" r:id="rId38"/>
    <p:sldId id="294" r:id="rId39"/>
    <p:sldId id="296" r:id="rId40"/>
    <p:sldId id="318" r:id="rId41"/>
    <p:sldId id="319" r:id="rId42"/>
    <p:sldId id="321" r:id="rId43"/>
    <p:sldId id="322" r:id="rId44"/>
    <p:sldId id="323" r:id="rId45"/>
    <p:sldId id="324" r:id="rId46"/>
    <p:sldId id="288" r:id="rId47"/>
    <p:sldId id="289" r:id="rId48"/>
    <p:sldId id="320" r:id="rId49"/>
    <p:sldId id="274" r:id="rId50"/>
    <p:sldId id="275" r:id="rId51"/>
    <p:sldId id="329" r:id="rId5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DB"/>
    <a:srgbClr val="0948CB"/>
    <a:srgbClr val="0B49CB"/>
    <a:srgbClr val="F2F4F8"/>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73122-725B-43CC-8144-313D48B11C5B}" v="1320" dt="2024-04-25T11:47:58.308"/>
    <p1510:client id="{A9601D28-45F9-42A1-862F-4351E48B08FD}" v="8320" dt="2024-04-24T02:23:12.47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1"/>
    <p:restoredTop sz="85174"/>
  </p:normalViewPr>
  <p:slideViewPr>
    <p:cSldViewPr snapToGrid="0" snapToObjects="1">
      <p:cViewPr varScale="1">
        <p:scale>
          <a:sx n="117" d="100"/>
          <a:sy n="117" d="100"/>
        </p:scale>
        <p:origin x="184"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4/25/2024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47</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4/25/2024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rtinwalsh/ibm-data-science-capstone/blob/main/01-data-collection-webscraping.ipynb"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rtinwalsh/ibm-data-science-capstone/blob/main/01-data-wrangling.ipynb"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martinwalsh/ibm-data-science-capstone/blob/main/02-eda-dataviz.ipynb" TargetMode="External"/><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artinwalsh/ibm-data-science-capstone/blob/main/02-eda-sql.ipynb"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rtinwalsh/ibm-data-science-capstone/blob/main/03-folium-map.ipynb" TargetMode="External"/><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artinwalsh/ibm-data-science-capstone/blob/main/03-dash-app.py"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tinwalsh/ibm-data-science-capstone/blob/main/04-predictive-models.ipynb"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hyperlink" Target="https://cf-courses-data.s3.us.cloud-object-storage.appdomain.cloud/IBM-DS0321EN-SkillsNetwork/datasets/spacex_launch_geo.csv" TargetMode="External"/><Relationship Id="rId3" Type="http://schemas.openxmlformats.org/officeDocument/2006/relationships/image" Target="../media/image3.png"/><Relationship Id="rId7" Type="http://schemas.openxmlformats.org/officeDocument/2006/relationships/hyperlink" Target="https://cf-courses-data.s3.us.cloud-object-storage.appdomain.cloud/IBM-DS0321EN-SkillsNetwork/datasets/dataset_part_2.c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ndex.php?title=List_of_Falcon_9_and_Falcon_Heavy_launches&amp;oldid=1027686922" TargetMode="External"/><Relationship Id="rId5" Type="http://schemas.openxmlformats.org/officeDocument/2006/relationships/hyperlink" Target="https://cf-courses-data.s3.us.cloud-object-storage.appdomain.cloud/IBM-DS0321EN-SkillsNetwork/datasets/dataset_part_1.cs" TargetMode="External"/><Relationship Id="rId4" Type="http://schemas.openxmlformats.org/officeDocument/2006/relationships/hyperlink" Target="https://docs.spacexdata.com/" TargetMode="External"/><Relationship Id="rId9" Type="http://schemas.openxmlformats.org/officeDocument/2006/relationships/hyperlink" Target="https://cf-courses-data.s3.us.cloud-object-storage.appdomain.cloud/IBM-DS0321EN-SkillsNetwork/datasets/spacex_launch_dash.csv"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n.wikipedia.org/wiki/List_of_Falcon_9_and_Falcon_Heavy_launches" TargetMode="External"/><Relationship Id="rId4" Type="http://schemas.openxmlformats.org/officeDocument/2006/relationships/hyperlink" Target="https://docs.spacexdata.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spacexdata.com/"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en.wikipedia.org/wiki/List_of_Falcon_9_and_Falcon_Heavy_launch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rtinwalsh/ibm-data-science-capstone/blob/main/01-data-collection-api.ipynb"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6" y="4568734"/>
            <a:ext cx="2514600" cy="646331"/>
          </a:xfrm>
          <a:prstGeom prst="rect">
            <a:avLst/>
          </a:prstGeom>
          <a:noFill/>
        </p:spPr>
        <p:txBody>
          <a:bodyPr wrap="square" lIns="91440" tIns="45720" rIns="91440" bIns="45720" rtlCol="0" anchor="t">
            <a:spAutoFit/>
          </a:bodyPr>
          <a:lstStyle/>
          <a:p>
            <a:r>
              <a:rPr lang="en-US" dirty="0">
                <a:solidFill>
                  <a:schemeClr val="bg2"/>
                </a:solidFill>
                <a:latin typeface="Abadi"/>
                <a:ea typeface="SF Pro" pitchFamily="2" charset="0"/>
                <a:cs typeface="SF Pro" pitchFamily="2" charset="0"/>
              </a:rPr>
              <a:t>Martin Walsh</a:t>
            </a:r>
          </a:p>
          <a:p>
            <a:r>
              <a:rPr lang="en-US" dirty="0">
                <a:solidFill>
                  <a:schemeClr val="bg2"/>
                </a:solidFill>
                <a:latin typeface="Abadi"/>
                <a:ea typeface="SF Pro" pitchFamily="2" charset="0"/>
                <a:cs typeface="SF Pro" pitchFamily="2" charset="0"/>
              </a:rPr>
              <a:t>March 29th, 2024</a:t>
            </a:r>
            <a:endParaRPr lang="en-US" dirty="0">
              <a:solidFill>
                <a:schemeClr val="bg2"/>
              </a:solidFill>
              <a:latin typeface="Abadi" panose="020B0604020104020204" pitchFamily="34" charset="0"/>
              <a:ea typeface="SF Pro" pitchFamily="2" charset="0"/>
              <a:cs typeface="SF Pro" pitchFamily="2" charset="0"/>
            </a:endParaRP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755712"/>
            <a:ext cx="3932238" cy="4567491"/>
          </a:xfrm>
          <a:prstGeom prst="rect">
            <a:avLst/>
          </a:prstGeom>
        </p:spPr>
        <p:txBody>
          <a:bodyPr lIns="91440" tIns="45720" rIns="91440" bIns="45720" anchor="t">
            <a:noAutofit/>
          </a:bodyPr>
          <a:lstStyle/>
          <a:p>
            <a:pPr>
              <a:lnSpc>
                <a:spcPct val="100000"/>
              </a:lnSpc>
              <a:spcBef>
                <a:spcPts val="1400"/>
              </a:spcBef>
            </a:pPr>
            <a:r>
              <a:rPr lang="en-US" sz="2200" dirty="0">
                <a:solidFill>
                  <a:schemeClr val="accent3">
                    <a:lumMod val="25000"/>
                  </a:schemeClr>
                </a:solidFill>
                <a:latin typeface="Abadi"/>
              </a:rPr>
              <a:t>Web scraping workflow:</a:t>
            </a:r>
          </a:p>
          <a:p>
            <a:pPr lvl="1">
              <a:lnSpc>
                <a:spcPct val="100000"/>
              </a:lnSpc>
              <a:spcBef>
                <a:spcPts val="1400"/>
              </a:spcBef>
            </a:pPr>
            <a:r>
              <a:rPr lang="en-US" sz="1800" dirty="0">
                <a:solidFill>
                  <a:schemeClr val="accent3">
                    <a:lumMod val="25000"/>
                  </a:schemeClr>
                </a:solidFill>
                <a:latin typeface="Abadi"/>
              </a:rPr>
              <a:t>Send HTTP Get to Falcon 9 Launch page at Wikipedia, to retrieve the HTML source</a:t>
            </a:r>
            <a:endParaRPr lang="en-US" sz="1800">
              <a:solidFill>
                <a:schemeClr val="accent3">
                  <a:lumMod val="25000"/>
                </a:schemeClr>
              </a:solidFill>
              <a:cs typeface="Calibri"/>
            </a:endParaRPr>
          </a:p>
          <a:p>
            <a:pPr lvl="1">
              <a:lnSpc>
                <a:spcPct val="100000"/>
              </a:lnSpc>
              <a:spcBef>
                <a:spcPts val="1400"/>
              </a:spcBef>
            </a:pPr>
            <a:r>
              <a:rPr lang="en-US" sz="1800" dirty="0">
                <a:solidFill>
                  <a:schemeClr val="accent3">
                    <a:lumMod val="25000"/>
                  </a:schemeClr>
                </a:solidFill>
                <a:latin typeface="Abadi"/>
              </a:rPr>
              <a:t>Create a </a:t>
            </a:r>
            <a:r>
              <a:rPr lang="en-US" sz="1800" dirty="0" err="1">
                <a:solidFill>
                  <a:schemeClr val="accent3">
                    <a:lumMod val="25000"/>
                  </a:schemeClr>
                </a:solidFill>
                <a:latin typeface="Abadi"/>
              </a:rPr>
              <a:t>BeautifulSoup</a:t>
            </a:r>
            <a:r>
              <a:rPr lang="en-US" sz="1800" dirty="0">
                <a:solidFill>
                  <a:schemeClr val="accent3">
                    <a:lumMod val="25000"/>
                  </a:schemeClr>
                </a:solidFill>
                <a:latin typeface="Abadi"/>
              </a:rPr>
              <a:t> object to extract the tables containing launch data</a:t>
            </a:r>
            <a:endParaRPr lang="en-US" sz="18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a:rPr>
              <a:t>Populate a Pandas </a:t>
            </a:r>
            <a:r>
              <a:rPr lang="en-US" sz="1800" dirty="0" err="1">
                <a:solidFill>
                  <a:schemeClr val="accent3">
                    <a:lumMod val="25000"/>
                  </a:schemeClr>
                </a:solidFill>
                <a:latin typeface="Abadi"/>
              </a:rPr>
              <a:t>DataFrame</a:t>
            </a:r>
            <a:r>
              <a:rPr lang="en-US" sz="1800" dirty="0">
                <a:solidFill>
                  <a:schemeClr val="accent3">
                    <a:lumMod val="25000"/>
                  </a:schemeClr>
                </a:solidFill>
                <a:latin typeface="Abadi"/>
              </a:rPr>
              <a:t> using the extracted columns</a:t>
            </a:r>
            <a:endParaRPr lang="en-US" sz="1800" dirty="0">
              <a:solidFill>
                <a:schemeClr val="accent3">
                  <a:lumMod val="25000"/>
                </a:schemeClr>
              </a:solidFill>
              <a:latin typeface="Abadi" panose="020B0604020104020204" pitchFamily="34" charset="0"/>
            </a:endParaRPr>
          </a:p>
          <a:p>
            <a:pPr lvl="1">
              <a:lnSpc>
                <a:spcPct val="100000"/>
              </a:lnSpc>
              <a:spcBef>
                <a:spcPts val="1400"/>
              </a:spcBef>
            </a:pPr>
            <a:endParaRPr lang="en-US" sz="18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hlinkClick r:id="rId3">
                  <a:extLst>
                    <a:ext uri="{A12FA001-AC4F-418D-AE19-62706E023703}">
                      <ahyp:hlinkClr xmlns:ahyp="http://schemas.microsoft.com/office/drawing/2018/hyperlinkcolor" val="tx"/>
                    </a:ext>
                  </a:extLst>
                </a:hlinkClick>
              </a:rPr>
              <a:t>Notebook (GitHub URL)</a:t>
            </a:r>
            <a:endParaRPr lang="en-US" sz="220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pic>
        <p:nvPicPr>
          <p:cNvPr id="7" name="Picture 6" descr="A diagram of a flowchart">
            <a:extLst>
              <a:ext uri="{FF2B5EF4-FFF2-40B4-BE49-F238E27FC236}">
                <a16:creationId xmlns:a16="http://schemas.microsoft.com/office/drawing/2014/main" id="{A6197049-0455-C07D-B72A-59D389CFDE7C}"/>
              </a:ext>
            </a:extLst>
          </p:cNvPr>
          <p:cNvPicPr>
            <a:picLocks noChangeAspect="1"/>
          </p:cNvPicPr>
          <p:nvPr/>
        </p:nvPicPr>
        <p:blipFill>
          <a:blip r:embed="rId4"/>
          <a:stretch>
            <a:fillRect/>
          </a:stretch>
        </p:blipFill>
        <p:spPr>
          <a:xfrm>
            <a:off x="5340096" y="2125889"/>
            <a:ext cx="6096000" cy="353281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8975652" cy="4351338"/>
          </a:xfrm>
          <a:prstGeom prst="rect">
            <a:avLst/>
          </a:prstGeom>
        </p:spPr>
        <p:txBody>
          <a:bodyPr lIns="91440" tIns="45720" rIns="91440" bIns="45720" anchor="t"/>
          <a:lstStyle/>
          <a:p>
            <a:r>
              <a:rPr lang="en-US" sz="2200" dirty="0">
                <a:solidFill>
                  <a:schemeClr val="accent3">
                    <a:lumMod val="25000"/>
                  </a:schemeClr>
                </a:solidFill>
                <a:latin typeface="Abadi"/>
              </a:rPr>
              <a:t>Goals:</a:t>
            </a:r>
          </a:p>
          <a:p>
            <a:pPr lvl="1">
              <a:buFont typeface="Courier New" panose="020B0604020202020204" pitchFamily="34" charset="0"/>
              <a:buChar char="o"/>
            </a:pPr>
            <a:r>
              <a:rPr lang="en-US" sz="1800" dirty="0">
                <a:solidFill>
                  <a:schemeClr val="accent3">
                    <a:lumMod val="25000"/>
                  </a:schemeClr>
                </a:solidFill>
                <a:latin typeface="Abadi"/>
              </a:rPr>
              <a:t>Use Exploratory Data Analysis (EDA) to find patterns in the data.</a:t>
            </a:r>
            <a:endParaRPr lang="en-US" sz="1800" dirty="0">
              <a:solidFill>
                <a:schemeClr val="accent3">
                  <a:lumMod val="25000"/>
                </a:schemeClr>
              </a:solidFill>
              <a:latin typeface="Abadi" panose="020B0604020104020204" pitchFamily="34" charset="0"/>
            </a:endParaRPr>
          </a:p>
          <a:p>
            <a:pPr lvl="1">
              <a:buFont typeface="Courier New" panose="020B0604020202020204" pitchFamily="34" charset="0"/>
              <a:buChar char="o"/>
            </a:pPr>
            <a:r>
              <a:rPr lang="en-US" sz="1800" dirty="0">
                <a:solidFill>
                  <a:schemeClr val="accent3">
                    <a:lumMod val="25000"/>
                  </a:schemeClr>
                </a:solidFill>
                <a:latin typeface="Abadi"/>
              </a:rPr>
              <a:t>Determine the labels for training supervised models.</a:t>
            </a:r>
            <a:endParaRPr lang="en-US" sz="1800" dirty="0">
              <a:solidFill>
                <a:schemeClr val="accent3">
                  <a:lumMod val="25000"/>
                </a:schemeClr>
              </a:solidFill>
              <a:latin typeface="Abadi" panose="020B0604020104020204" pitchFamily="34" charset="0"/>
            </a:endParaRPr>
          </a:p>
          <a:p>
            <a:r>
              <a:rPr lang="en-US" sz="2200" dirty="0">
                <a:solidFill>
                  <a:schemeClr val="accent3">
                    <a:lumMod val="25000"/>
                  </a:schemeClr>
                </a:solidFill>
                <a:latin typeface="Abadi"/>
              </a:rPr>
              <a:t>Steps:</a:t>
            </a:r>
            <a:endParaRPr lang="en-US" sz="2200" dirty="0">
              <a:solidFill>
                <a:schemeClr val="accent3">
                  <a:lumMod val="25000"/>
                </a:schemeClr>
              </a:solidFill>
              <a:latin typeface="Abadi" panose="020B0604020104020204" pitchFamily="34" charset="0"/>
            </a:endParaRPr>
          </a:p>
          <a:p>
            <a:pPr lvl="1">
              <a:buFont typeface="Courier New" panose="020B0604020202020204" pitchFamily="34" charset="0"/>
              <a:buChar char="o"/>
            </a:pPr>
            <a:r>
              <a:rPr lang="en-US" sz="1800" dirty="0">
                <a:solidFill>
                  <a:schemeClr val="accent3">
                    <a:lumMod val="25000"/>
                  </a:schemeClr>
                </a:solidFill>
                <a:latin typeface="Abadi"/>
              </a:rPr>
              <a:t>Find missing values as a percentage of each attribute</a:t>
            </a:r>
            <a:endParaRPr lang="en-US" sz="1800" dirty="0">
              <a:solidFill>
                <a:schemeClr val="accent3">
                  <a:lumMod val="25000"/>
                </a:schemeClr>
              </a:solidFill>
              <a:latin typeface="Abadi" panose="020B0604020104020204" pitchFamily="34" charset="0"/>
            </a:endParaRPr>
          </a:p>
          <a:p>
            <a:pPr lvl="1">
              <a:buFont typeface="Courier New" panose="020B0604020202020204" pitchFamily="34" charset="0"/>
              <a:buChar char="o"/>
            </a:pPr>
            <a:r>
              <a:rPr lang="en-US" sz="1800" dirty="0">
                <a:solidFill>
                  <a:schemeClr val="accent3">
                    <a:lumMod val="25000"/>
                  </a:schemeClr>
                </a:solidFill>
                <a:latin typeface="Abadi"/>
              </a:rPr>
              <a:t>Identify column types, numerical or categorical</a:t>
            </a:r>
            <a:endParaRPr lang="en-US" sz="1800" dirty="0">
              <a:solidFill>
                <a:schemeClr val="accent3">
                  <a:lumMod val="25000"/>
                </a:schemeClr>
              </a:solidFill>
              <a:latin typeface="Abadi" panose="020B0604020104020204" pitchFamily="34" charset="0"/>
            </a:endParaRPr>
          </a:p>
          <a:p>
            <a:pPr lvl="1">
              <a:buFont typeface="Courier New" panose="020B0604020202020204" pitchFamily="34" charset="0"/>
              <a:buChar char="o"/>
            </a:pPr>
            <a:r>
              <a:rPr lang="en-US" sz="1800" dirty="0">
                <a:solidFill>
                  <a:schemeClr val="accent3">
                    <a:lumMod val="25000"/>
                  </a:schemeClr>
                </a:solidFill>
                <a:latin typeface="Abadi"/>
              </a:rPr>
              <a:t>Show launches per Launch Site</a:t>
            </a:r>
            <a:endParaRPr lang="en-US" sz="1800" dirty="0">
              <a:solidFill>
                <a:schemeClr val="accent3">
                  <a:lumMod val="25000"/>
                </a:schemeClr>
              </a:solidFill>
              <a:latin typeface="Abadi" panose="020B0604020104020204" pitchFamily="34" charset="0"/>
            </a:endParaRPr>
          </a:p>
          <a:p>
            <a:pPr lvl="1">
              <a:buFont typeface="Courier New" panose="020B0604020202020204" pitchFamily="34" charset="0"/>
              <a:buChar char="o"/>
            </a:pPr>
            <a:r>
              <a:rPr lang="en-US" sz="1800" dirty="0">
                <a:solidFill>
                  <a:schemeClr val="accent3">
                    <a:lumMod val="25000"/>
                  </a:schemeClr>
                </a:solidFill>
                <a:latin typeface="Abadi"/>
              </a:rPr>
              <a:t>Show distribution of Orbit type in the data set</a:t>
            </a:r>
            <a:endParaRPr lang="en-US" sz="1800" dirty="0">
              <a:solidFill>
                <a:schemeClr val="accent3">
                  <a:lumMod val="25000"/>
                </a:schemeClr>
              </a:solidFill>
              <a:latin typeface="Abadi" panose="020B0604020104020204" pitchFamily="34" charset="0"/>
            </a:endParaRPr>
          </a:p>
          <a:p>
            <a:pPr lvl="1">
              <a:buFont typeface="Courier New" panose="020B0604020202020204" pitchFamily="34" charset="0"/>
              <a:buChar char="o"/>
            </a:pPr>
            <a:r>
              <a:rPr lang="en-US" sz="1800" dirty="0">
                <a:solidFill>
                  <a:schemeClr val="accent3">
                    <a:lumMod val="25000"/>
                  </a:schemeClr>
                </a:solidFill>
                <a:latin typeface="Abadi"/>
              </a:rPr>
              <a:t>Explore outcomes, and group them by binary outcome (success or failure)</a:t>
            </a:r>
            <a:endParaRPr lang="en-US" sz="1800" dirty="0">
              <a:solidFill>
                <a:schemeClr val="accent3">
                  <a:lumMod val="25000"/>
                </a:schemeClr>
              </a:solidFill>
              <a:latin typeface="Abadi" panose="020B0604020104020204" pitchFamily="34" charset="0"/>
            </a:endParaRPr>
          </a:p>
          <a:p>
            <a:pPr lvl="1">
              <a:buFont typeface="Courier New" panose="020B0604020202020204" pitchFamily="34" charset="0"/>
              <a:buChar char="o"/>
            </a:pPr>
            <a:r>
              <a:rPr lang="en-US" sz="1800" dirty="0">
                <a:solidFill>
                  <a:schemeClr val="accent3">
                    <a:lumMod val="25000"/>
                  </a:schemeClr>
                </a:solidFill>
                <a:latin typeface="Abadi"/>
              </a:rPr>
              <a:t>Store outcome as "Class" label, to be used as target value in training</a:t>
            </a:r>
            <a:endParaRPr lang="en-US" sz="1800" dirty="0">
              <a:solidFill>
                <a:schemeClr val="accent3">
                  <a:lumMod val="25000"/>
                </a:schemeClr>
              </a:solidFill>
              <a:latin typeface="Abadi" panose="020B0604020104020204" pitchFamily="34" charset="0"/>
            </a:endParaRPr>
          </a:p>
          <a:p>
            <a:pPr lvl="1">
              <a:buFont typeface="Courier New" panose="020B0604020202020204" pitchFamily="34" charset="0"/>
              <a:buChar char="o"/>
            </a:pPr>
            <a:endParaRPr lang="en-US" sz="1800" dirty="0">
              <a:solidFill>
                <a:schemeClr val="accent3">
                  <a:lumMod val="25000"/>
                </a:schemeClr>
              </a:solidFill>
              <a:latin typeface="Abadi"/>
            </a:endParaRPr>
          </a:p>
          <a:p>
            <a:r>
              <a:rPr lang="en-US" sz="2200" dirty="0">
                <a:solidFill>
                  <a:schemeClr val="accent3">
                    <a:lumMod val="25000"/>
                  </a:schemeClr>
                </a:solidFill>
                <a:latin typeface="Abadi"/>
                <a:hlinkClick r:id="rId3">
                  <a:extLst>
                    <a:ext uri="{A12FA001-AC4F-418D-AE19-62706E023703}">
                      <ahyp:hlinkClr xmlns:ahyp="http://schemas.microsoft.com/office/drawing/2018/hyperlinkcolor" val="tx"/>
                    </a:ext>
                  </a:extLst>
                </a:hlinkClick>
              </a:rPr>
              <a:t>Notebook (GitHub URL)</a:t>
            </a:r>
            <a:endParaRPr lang="en-US" sz="2200" dirty="0">
              <a:solidFill>
                <a:schemeClr val="accent3">
                  <a:lumMod val="25000"/>
                </a:schemeClr>
              </a:solidFill>
              <a:latin typeface="Abadi" panose="020B0604020104020204" pitchFamily="34" charset="0"/>
            </a:endParaRPr>
          </a:p>
          <a:p>
            <a:endParaRPr lang="en-US"/>
          </a:p>
          <a:p>
            <a:endParaRPr lang="en-US"/>
          </a:p>
          <a:p>
            <a:endParaRPr lang="en-US"/>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pic>
        <p:nvPicPr>
          <p:cNvPr id="2" name="Picture 1" descr="A diagram of a data processing process&#10;&#10;Description automatically generated">
            <a:extLst>
              <a:ext uri="{FF2B5EF4-FFF2-40B4-BE49-F238E27FC236}">
                <a16:creationId xmlns:a16="http://schemas.microsoft.com/office/drawing/2014/main" id="{9EA222EA-DE7D-6453-248C-47FCA951CC00}"/>
              </a:ext>
            </a:extLst>
          </p:cNvPr>
          <p:cNvPicPr>
            <a:picLocks noChangeAspect="1"/>
          </p:cNvPicPr>
          <p:nvPr/>
        </p:nvPicPr>
        <p:blipFill>
          <a:blip r:embed="rId4"/>
          <a:stretch>
            <a:fillRect/>
          </a:stretch>
        </p:blipFill>
        <p:spPr>
          <a:xfrm>
            <a:off x="9213914" y="2006537"/>
            <a:ext cx="2066925" cy="3990975"/>
          </a:xfrm>
          <a:prstGeom prst="rect">
            <a:avLst/>
          </a:prstGeom>
        </p:spPr>
      </p:pic>
    </p:spTree>
    <p:extLst>
      <p:ext uri="{BB962C8B-B14F-4D97-AF65-F5344CB8AC3E}">
        <p14:creationId xmlns:p14="http://schemas.microsoft.com/office/powerpoint/2010/main" val="298755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a:lnSpc>
                <a:spcPct val="100000"/>
              </a:lnSpc>
              <a:spcBef>
                <a:spcPts val="700"/>
              </a:spcBef>
            </a:pPr>
            <a:r>
              <a:rPr lang="en-US" sz="1800" dirty="0">
                <a:solidFill>
                  <a:schemeClr val="accent3">
                    <a:lumMod val="25000"/>
                  </a:schemeClr>
                </a:solidFill>
                <a:latin typeface="Abadi"/>
              </a:rPr>
              <a:t>Visualize relationships to gain insight into the importance of each variable:</a:t>
            </a:r>
            <a:endParaRPr lang="en-US" sz="1800" dirty="0">
              <a:solidFill>
                <a:schemeClr val="accent3">
                  <a:lumMod val="25000"/>
                </a:schemeClr>
              </a:solidFill>
              <a:cs typeface="Calibri" panose="020F0502020204030204"/>
            </a:endParaRPr>
          </a:p>
          <a:p>
            <a:pPr lvl="1">
              <a:lnSpc>
                <a:spcPct val="100000"/>
              </a:lnSpc>
              <a:spcBef>
                <a:spcPts val="700"/>
              </a:spcBef>
              <a:buFont typeface="Courier New" panose="020B0604020202020204" pitchFamily="34" charset="0"/>
              <a:buChar char="o"/>
            </a:pPr>
            <a:r>
              <a:rPr lang="en-US" sz="1400" dirty="0">
                <a:solidFill>
                  <a:schemeClr val="accent3">
                    <a:lumMod val="25000"/>
                  </a:schemeClr>
                </a:solidFill>
                <a:latin typeface="Abadi"/>
              </a:rPr>
              <a:t>Flight Number and Outcome</a:t>
            </a:r>
          </a:p>
          <a:p>
            <a:pPr lvl="1">
              <a:lnSpc>
                <a:spcPct val="100000"/>
              </a:lnSpc>
              <a:spcBef>
                <a:spcPts val="700"/>
              </a:spcBef>
              <a:buFont typeface="Courier New" panose="020B0604020202020204" pitchFamily="34" charset="0"/>
              <a:buChar char="o"/>
            </a:pPr>
            <a:r>
              <a:rPr lang="en-US" sz="1400" dirty="0">
                <a:solidFill>
                  <a:schemeClr val="accent3">
                    <a:lumMod val="25000"/>
                  </a:schemeClr>
                </a:solidFill>
                <a:latin typeface="Abadi"/>
              </a:rPr>
              <a:t>Flight Number and Launch Site</a:t>
            </a:r>
          </a:p>
          <a:p>
            <a:pPr lvl="1">
              <a:lnSpc>
                <a:spcPct val="100000"/>
              </a:lnSpc>
              <a:spcBef>
                <a:spcPts val="700"/>
              </a:spcBef>
              <a:buFont typeface="Courier New" panose="020B0604020202020204" pitchFamily="34" charset="0"/>
              <a:buChar char="o"/>
            </a:pPr>
            <a:r>
              <a:rPr lang="en-US" sz="1400" dirty="0">
                <a:solidFill>
                  <a:schemeClr val="accent3">
                    <a:lumMod val="25000"/>
                  </a:schemeClr>
                </a:solidFill>
                <a:latin typeface="Abadi"/>
              </a:rPr>
              <a:t>Payload and Launch Site</a:t>
            </a:r>
          </a:p>
          <a:p>
            <a:pPr lvl="1">
              <a:lnSpc>
                <a:spcPct val="100000"/>
              </a:lnSpc>
              <a:spcBef>
                <a:spcPts val="700"/>
              </a:spcBef>
              <a:buFont typeface="Courier New" panose="020B0604020202020204" pitchFamily="34" charset="0"/>
              <a:buChar char="o"/>
            </a:pPr>
            <a:r>
              <a:rPr lang="en-US" sz="1400" dirty="0">
                <a:solidFill>
                  <a:schemeClr val="accent3">
                    <a:lumMod val="25000"/>
                  </a:schemeClr>
                </a:solidFill>
                <a:latin typeface="Abadi"/>
              </a:rPr>
              <a:t>Orbit and Outcome</a:t>
            </a:r>
          </a:p>
          <a:p>
            <a:pPr lvl="1">
              <a:lnSpc>
                <a:spcPct val="100000"/>
              </a:lnSpc>
              <a:spcBef>
                <a:spcPts val="700"/>
              </a:spcBef>
              <a:buFont typeface="Courier New" panose="020B0604020202020204" pitchFamily="34" charset="0"/>
              <a:buChar char="o"/>
            </a:pPr>
            <a:r>
              <a:rPr lang="en-US" sz="1400" dirty="0">
                <a:solidFill>
                  <a:schemeClr val="accent3">
                    <a:lumMod val="25000"/>
                  </a:schemeClr>
                </a:solidFill>
                <a:latin typeface="Abadi"/>
              </a:rPr>
              <a:t>Flight Number and Orbit</a:t>
            </a:r>
          </a:p>
          <a:p>
            <a:pPr lvl="1">
              <a:lnSpc>
                <a:spcPct val="100000"/>
              </a:lnSpc>
              <a:spcBef>
                <a:spcPts val="700"/>
              </a:spcBef>
              <a:buFont typeface="Courier New" panose="020B0604020202020204" pitchFamily="34" charset="0"/>
              <a:buChar char="o"/>
            </a:pPr>
            <a:r>
              <a:rPr lang="en-US" sz="1400" dirty="0">
                <a:solidFill>
                  <a:schemeClr val="accent3">
                    <a:lumMod val="25000"/>
                  </a:schemeClr>
                </a:solidFill>
                <a:latin typeface="Abadi"/>
              </a:rPr>
              <a:t>Payload and Orbit</a:t>
            </a:r>
          </a:p>
          <a:p>
            <a:pPr lvl="1">
              <a:lnSpc>
                <a:spcPct val="100000"/>
              </a:lnSpc>
              <a:spcBef>
                <a:spcPts val="700"/>
              </a:spcBef>
              <a:buFont typeface="Courier New" panose="020B0604020202020204" pitchFamily="34" charset="0"/>
              <a:buChar char="o"/>
            </a:pPr>
            <a:r>
              <a:rPr lang="en-US" sz="1400" dirty="0">
                <a:solidFill>
                  <a:schemeClr val="accent3">
                    <a:lumMod val="25000"/>
                  </a:schemeClr>
                </a:solidFill>
                <a:latin typeface="Abadi"/>
              </a:rPr>
              <a:t>Yearly success rate</a:t>
            </a:r>
          </a:p>
          <a:p>
            <a:pPr>
              <a:lnSpc>
                <a:spcPct val="100000"/>
              </a:lnSpc>
              <a:spcBef>
                <a:spcPts val="700"/>
              </a:spcBef>
            </a:pPr>
            <a:r>
              <a:rPr lang="en-US" sz="1800" dirty="0">
                <a:solidFill>
                  <a:schemeClr val="accent3">
                    <a:lumMod val="25000"/>
                  </a:schemeClr>
                </a:solidFill>
                <a:latin typeface="Abadi"/>
              </a:rPr>
              <a:t>Expand categorical variables into "dummy" columns</a:t>
            </a:r>
          </a:p>
          <a:p>
            <a:pPr>
              <a:lnSpc>
                <a:spcPct val="100000"/>
              </a:lnSpc>
              <a:spcBef>
                <a:spcPts val="700"/>
              </a:spcBef>
            </a:pPr>
            <a:r>
              <a:rPr lang="en-US" sz="1800" dirty="0">
                <a:solidFill>
                  <a:schemeClr val="accent3">
                    <a:lumMod val="25000"/>
                  </a:schemeClr>
                </a:solidFill>
                <a:latin typeface="Abadi"/>
              </a:rPr>
              <a:t>Convert numerical columns into </a:t>
            </a:r>
            <a:r>
              <a:rPr lang="en-US" sz="1800" dirty="0">
                <a:solidFill>
                  <a:schemeClr val="accent3">
                    <a:lumMod val="25000"/>
                  </a:schemeClr>
                </a:solidFill>
                <a:latin typeface="Courier New"/>
                <a:cs typeface="Courier New"/>
              </a:rPr>
              <a:t>float64</a:t>
            </a:r>
          </a:p>
          <a:p>
            <a:pPr>
              <a:lnSpc>
                <a:spcPct val="100000"/>
              </a:lnSpc>
              <a:spcBef>
                <a:spcPts val="700"/>
              </a:spcBef>
            </a:pPr>
            <a:endParaRPr lang="en-US" sz="1800" dirty="0">
              <a:solidFill>
                <a:schemeClr val="accent3">
                  <a:lumMod val="25000"/>
                </a:schemeClr>
              </a:solidFill>
              <a:latin typeface="Abadi"/>
            </a:endParaRPr>
          </a:p>
          <a:p>
            <a:pPr>
              <a:lnSpc>
                <a:spcPct val="100000"/>
              </a:lnSpc>
              <a:spcBef>
                <a:spcPts val="1400"/>
              </a:spcBef>
            </a:pPr>
            <a:r>
              <a:rPr lang="en-US" sz="2000" dirty="0">
                <a:solidFill>
                  <a:schemeClr val="accent3">
                    <a:lumMod val="25000"/>
                  </a:schemeClr>
                </a:solidFill>
                <a:latin typeface="Abadi"/>
                <a:hlinkClick r:id="rId3">
                  <a:extLst>
                    <a:ext uri="{A12FA001-AC4F-418D-AE19-62706E023703}">
                      <ahyp:hlinkClr xmlns:ahyp="http://schemas.microsoft.com/office/drawing/2018/hyperlinkcolor" val="tx"/>
                    </a:ext>
                  </a:extLst>
                </a:hlinkClick>
              </a:rPr>
              <a:t>Notebook (GitHub URL)</a:t>
            </a:r>
            <a:endParaRPr lang="en-US" sz="2000">
              <a:solidFill>
                <a:schemeClr val="accent3">
                  <a:lumMod val="25000"/>
                </a:schemeClr>
              </a:solidFill>
              <a:latin typeface="Abadi" panose="020B0604020104020204" pitchFamily="34" charset="0"/>
            </a:endParaRPr>
          </a:p>
          <a:p>
            <a:endParaRPr lang="en-US"/>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pic>
        <p:nvPicPr>
          <p:cNvPr id="8" name="Picture 7" descr="A graph of flight number&#10;&#10;Description automatically generated">
            <a:extLst>
              <a:ext uri="{FF2B5EF4-FFF2-40B4-BE49-F238E27FC236}">
                <a16:creationId xmlns:a16="http://schemas.microsoft.com/office/drawing/2014/main" id="{0673AA24-4E50-1D2A-3388-566418977799}"/>
              </a:ext>
            </a:extLst>
          </p:cNvPr>
          <p:cNvPicPr>
            <a:picLocks noChangeAspect="1"/>
          </p:cNvPicPr>
          <p:nvPr/>
        </p:nvPicPr>
        <p:blipFill>
          <a:blip r:embed="rId4"/>
          <a:stretch>
            <a:fillRect/>
          </a:stretch>
        </p:blipFill>
        <p:spPr>
          <a:xfrm>
            <a:off x="5180076" y="2338103"/>
            <a:ext cx="4523232" cy="1655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6C95E48B-2DCB-77B4-F845-DEB43A44DF3F}"/>
              </a:ext>
            </a:extLst>
          </p:cNvPr>
          <p:cNvPicPr>
            <a:picLocks noChangeAspect="1"/>
          </p:cNvPicPr>
          <p:nvPr/>
        </p:nvPicPr>
        <p:blipFill>
          <a:blip r:embed="rId5"/>
          <a:stretch>
            <a:fillRect/>
          </a:stretch>
        </p:blipFill>
        <p:spPr>
          <a:xfrm>
            <a:off x="7281672" y="2501171"/>
            <a:ext cx="4517136" cy="16855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A graph of a bar graph&#10;&#10;Description automatically generated">
            <a:extLst>
              <a:ext uri="{FF2B5EF4-FFF2-40B4-BE49-F238E27FC236}">
                <a16:creationId xmlns:a16="http://schemas.microsoft.com/office/drawing/2014/main" id="{5BFFEAB1-9DD9-7DA0-AD6F-4307C33D8FC2}"/>
              </a:ext>
            </a:extLst>
          </p:cNvPr>
          <p:cNvPicPr>
            <a:picLocks noChangeAspect="1"/>
          </p:cNvPicPr>
          <p:nvPr/>
        </p:nvPicPr>
        <p:blipFill>
          <a:blip r:embed="rId6"/>
          <a:stretch>
            <a:fillRect/>
          </a:stretch>
        </p:blipFill>
        <p:spPr>
          <a:xfrm>
            <a:off x="5894832" y="2693195"/>
            <a:ext cx="4523232" cy="1655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Picture 1" descr="A graph of flight number&#10;&#10;Description automatically generated">
            <a:extLst>
              <a:ext uri="{FF2B5EF4-FFF2-40B4-BE49-F238E27FC236}">
                <a16:creationId xmlns:a16="http://schemas.microsoft.com/office/drawing/2014/main" id="{4DBE1EB0-23D3-7008-D3E2-B5EA553390F7}"/>
              </a:ext>
            </a:extLst>
          </p:cNvPr>
          <p:cNvPicPr>
            <a:picLocks noChangeAspect="1"/>
          </p:cNvPicPr>
          <p:nvPr/>
        </p:nvPicPr>
        <p:blipFill>
          <a:blip r:embed="rId7"/>
          <a:stretch>
            <a:fillRect/>
          </a:stretch>
        </p:blipFill>
        <p:spPr>
          <a:xfrm>
            <a:off x="5608320" y="4735355"/>
            <a:ext cx="5327904" cy="16971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descr="A graph of a load mass&#10;&#10;Description automatically generated">
            <a:extLst>
              <a:ext uri="{FF2B5EF4-FFF2-40B4-BE49-F238E27FC236}">
                <a16:creationId xmlns:a16="http://schemas.microsoft.com/office/drawing/2014/main" id="{36B332C9-F43E-F369-F0C6-D9EFDE198C14}"/>
              </a:ext>
            </a:extLst>
          </p:cNvPr>
          <p:cNvPicPr>
            <a:picLocks noChangeAspect="1"/>
          </p:cNvPicPr>
          <p:nvPr/>
        </p:nvPicPr>
        <p:blipFill>
          <a:blip r:embed="rId8"/>
          <a:stretch>
            <a:fillRect/>
          </a:stretch>
        </p:blipFill>
        <p:spPr>
          <a:xfrm>
            <a:off x="6414516" y="3121439"/>
            <a:ext cx="4523232" cy="15801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graph showing the growth of a company&#10;&#10;Description automatically generated">
            <a:extLst>
              <a:ext uri="{FF2B5EF4-FFF2-40B4-BE49-F238E27FC236}">
                <a16:creationId xmlns:a16="http://schemas.microsoft.com/office/drawing/2014/main" id="{E0821C49-16A3-7FB2-485D-88951A0B0642}"/>
              </a:ext>
            </a:extLst>
          </p:cNvPr>
          <p:cNvPicPr>
            <a:picLocks noChangeAspect="1"/>
          </p:cNvPicPr>
          <p:nvPr/>
        </p:nvPicPr>
        <p:blipFill>
          <a:blip r:embed="rId9"/>
          <a:stretch>
            <a:fillRect/>
          </a:stretch>
        </p:blipFill>
        <p:spPr>
          <a:xfrm>
            <a:off x="7018020" y="3633503"/>
            <a:ext cx="4523232" cy="16854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799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28623"/>
            <a:ext cx="9745589" cy="4765866"/>
          </a:xfrm>
          <a:prstGeom prst="rect">
            <a:avLst/>
          </a:prstGeom>
        </p:spPr>
        <p:txBody>
          <a:bodyPr lIns="91440" tIns="45720" rIns="91440" bIns="45720" anchor="t"/>
          <a:lstStyle/>
          <a:p>
            <a:pPr>
              <a:lnSpc>
                <a:spcPct val="100000"/>
              </a:lnSpc>
              <a:spcBef>
                <a:spcPts val="700"/>
              </a:spcBef>
            </a:pPr>
            <a:r>
              <a:rPr lang="en-US" sz="2000" dirty="0">
                <a:solidFill>
                  <a:schemeClr val="accent3">
                    <a:lumMod val="25000"/>
                  </a:schemeClr>
                </a:solidFill>
                <a:latin typeface="Abadi"/>
              </a:rPr>
              <a:t>SQL Queries Performed:</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Abadi"/>
              </a:rPr>
              <a:t>Show each unique launch site</a:t>
            </a:r>
            <a:endParaRPr lang="en-US" sz="1600">
              <a:solidFill>
                <a:schemeClr val="accent3">
                  <a:lumMod val="25000"/>
                </a:schemeClr>
              </a:solidFill>
              <a:cs typeface="Calibri"/>
            </a:endParaRP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Show 5 records where launch site names begin with 'CCA'</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Display the total payload mass carried by boosters launched by 'NASA (CRS)'</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Display the average payload mass carried by the v1.1 Falcon 9 booster</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List the date of the first successful ground landing outcome</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List the booster versions with successful outcomes landing on the drone ship with payloads between 4000kg and 6000kg.</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List the number of successful and failed mission outcomes</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List all of the booster versions that carried the max payload mass</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List the month name, outcome, booster version, and launch site for missions with failure outcomes landing on a drone ship in 2015. </a:t>
            </a:r>
          </a:p>
          <a:p>
            <a:pPr lvl="1">
              <a:lnSpc>
                <a:spcPct val="100000"/>
              </a:lnSpc>
              <a:spcBef>
                <a:spcPts val="700"/>
              </a:spcBef>
              <a:buFont typeface="Courier New" panose="020B0604020202020204" pitchFamily="34" charset="0"/>
              <a:buChar char="o"/>
            </a:pPr>
            <a:r>
              <a:rPr lang="en-US" sz="1600" dirty="0">
                <a:solidFill>
                  <a:schemeClr val="accent3">
                    <a:lumMod val="25000"/>
                  </a:schemeClr>
                </a:solidFill>
                <a:latin typeface="Calibri"/>
                <a:cs typeface="Calibri"/>
              </a:rPr>
              <a:t>Show the distribution of outcomes between June 4th, 2010 and March 20th, 2017</a:t>
            </a:r>
          </a:p>
          <a:p>
            <a:pPr>
              <a:lnSpc>
                <a:spcPct val="100000"/>
              </a:lnSpc>
              <a:spcBef>
                <a:spcPts val="1400"/>
              </a:spcBef>
            </a:pPr>
            <a:r>
              <a:rPr lang="en-US" sz="2000" dirty="0">
                <a:solidFill>
                  <a:schemeClr val="accent3">
                    <a:lumMod val="25000"/>
                  </a:schemeClr>
                </a:solidFill>
                <a:latin typeface="Abadi"/>
                <a:hlinkClick r:id="rId3">
                  <a:extLst>
                    <a:ext uri="{A12FA001-AC4F-418D-AE19-62706E023703}">
                      <ahyp:hlinkClr xmlns:ahyp="http://schemas.microsoft.com/office/drawing/2018/hyperlinkcolor" val="tx"/>
                    </a:ext>
                  </a:extLst>
                </a:hlinkClick>
              </a:rPr>
              <a:t>Notebook (GitHub URL)</a:t>
            </a:r>
            <a:endParaRPr lang="en-US" sz="2000">
              <a:solidFill>
                <a:schemeClr val="accent3">
                  <a:lumMod val="25000"/>
                </a:schemeClr>
              </a:solidFill>
              <a:latin typeface="Abadi" panose="020B0604020104020204" pitchFamily="34" charset="0"/>
            </a:endParaRPr>
          </a:p>
          <a:p>
            <a:endParaRPr lang="en-US"/>
          </a:p>
          <a:p>
            <a:endParaRPr lang="en-US"/>
          </a:p>
          <a:p>
            <a:endParaRPr lang="en-US"/>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157872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875054"/>
            <a:ext cx="10515600"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To find geographical patterns in the data the following items were marked on a map of launch sites:</a:t>
            </a:r>
            <a:endParaRPr lang="en-US" sz="2200" dirty="0">
              <a:solidFill>
                <a:schemeClr val="accent3">
                  <a:lumMod val="25000"/>
                </a:schemeClr>
              </a:solidFill>
              <a:latin typeface="Abadi" panose="020B0604020104020204" pitchFamily="34" charset="0"/>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All Launch Sites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Successful and Failed Launches</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Distances between a launch site and proximate landmarks</a:t>
            </a:r>
          </a:p>
          <a:p>
            <a:pPr>
              <a:lnSpc>
                <a:spcPct val="100000"/>
              </a:lnSpc>
              <a:spcBef>
                <a:spcPts val="1400"/>
              </a:spcBef>
            </a:pPr>
            <a:r>
              <a:rPr lang="en-US" sz="2200" dirty="0">
                <a:solidFill>
                  <a:schemeClr val="accent3">
                    <a:lumMod val="25000"/>
                  </a:schemeClr>
                </a:solidFill>
                <a:latin typeface="Abadi"/>
                <a:hlinkClick r:id="rId3">
                  <a:extLst>
                    <a:ext uri="{A12FA001-AC4F-418D-AE19-62706E023703}">
                      <ahyp:hlinkClr xmlns:ahyp="http://schemas.microsoft.com/office/drawing/2018/hyperlinkcolor" val="tx"/>
                    </a:ext>
                  </a:extLst>
                </a:hlinkClick>
              </a:rPr>
              <a:t>Notebook (GitHub URL)</a:t>
            </a:r>
            <a:endParaRPr lang="en-US">
              <a:solidFill>
                <a:schemeClr val="accent3">
                  <a:lumMod val="25000"/>
                </a:schemeClr>
              </a:solidFill>
            </a:endParaRPr>
          </a:p>
          <a:p>
            <a:endParaRPr lang="en-US"/>
          </a:p>
          <a:p>
            <a:endParaRPr lang="en-US"/>
          </a:p>
        </p:txBody>
      </p:sp>
      <p:pic>
        <p:nvPicPr>
          <p:cNvPr id="7" name="Picture 6" descr="A line on a pink surface&#10;&#10;Description automatically generated">
            <a:extLst>
              <a:ext uri="{FF2B5EF4-FFF2-40B4-BE49-F238E27FC236}">
                <a16:creationId xmlns:a16="http://schemas.microsoft.com/office/drawing/2014/main" id="{0037ACA3-FFA6-B01D-B732-EFF0C8587419}"/>
              </a:ext>
            </a:extLst>
          </p:cNvPr>
          <p:cNvPicPr>
            <a:picLocks noChangeAspect="1"/>
          </p:cNvPicPr>
          <p:nvPr/>
        </p:nvPicPr>
        <p:blipFill>
          <a:blip r:embed="rId4"/>
          <a:stretch>
            <a:fillRect/>
          </a:stretch>
        </p:blipFill>
        <p:spPr>
          <a:xfrm>
            <a:off x="6986016" y="5473026"/>
            <a:ext cx="3102864" cy="11057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pic>
        <p:nvPicPr>
          <p:cNvPr id="2" name="Picture 1">
            <a:extLst>
              <a:ext uri="{FF2B5EF4-FFF2-40B4-BE49-F238E27FC236}">
                <a16:creationId xmlns:a16="http://schemas.microsoft.com/office/drawing/2014/main" id="{211181E4-A92F-2CEC-FEFB-3EE02E7E1567}"/>
              </a:ext>
            </a:extLst>
          </p:cNvPr>
          <p:cNvPicPr>
            <a:picLocks noChangeAspect="1"/>
          </p:cNvPicPr>
          <p:nvPr/>
        </p:nvPicPr>
        <p:blipFill>
          <a:blip r:embed="rId5"/>
          <a:stretch>
            <a:fillRect/>
          </a:stretch>
        </p:blipFill>
        <p:spPr>
          <a:xfrm>
            <a:off x="7437120" y="3361944"/>
            <a:ext cx="4023360" cy="24262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map of the united states&#10;&#10;Description automatically generated">
            <a:extLst>
              <a:ext uri="{FF2B5EF4-FFF2-40B4-BE49-F238E27FC236}">
                <a16:creationId xmlns:a16="http://schemas.microsoft.com/office/drawing/2014/main" id="{0B07FA6E-DFF8-D868-6BDA-530F3E9907A4}"/>
              </a:ext>
            </a:extLst>
          </p:cNvPr>
          <p:cNvPicPr>
            <a:picLocks noChangeAspect="1"/>
          </p:cNvPicPr>
          <p:nvPr/>
        </p:nvPicPr>
        <p:blipFill>
          <a:blip r:embed="rId6"/>
          <a:stretch>
            <a:fillRect/>
          </a:stretch>
        </p:blipFill>
        <p:spPr>
          <a:xfrm>
            <a:off x="5077968" y="4193771"/>
            <a:ext cx="3334512" cy="20305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A map with a blue line&#10;&#10;Description automatically generated">
            <a:extLst>
              <a:ext uri="{FF2B5EF4-FFF2-40B4-BE49-F238E27FC236}">
                <a16:creationId xmlns:a16="http://schemas.microsoft.com/office/drawing/2014/main" id="{1FD839C0-AB2A-5A89-3767-ED4A6FDF2149}"/>
              </a:ext>
            </a:extLst>
          </p:cNvPr>
          <p:cNvPicPr>
            <a:picLocks noChangeAspect="1"/>
          </p:cNvPicPr>
          <p:nvPr/>
        </p:nvPicPr>
        <p:blipFill>
          <a:blip r:embed="rId7"/>
          <a:stretch>
            <a:fillRect/>
          </a:stretch>
        </p:blipFill>
        <p:spPr>
          <a:xfrm>
            <a:off x="9046464" y="4525966"/>
            <a:ext cx="2871216" cy="13661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811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623669" cy="4375722"/>
          </a:xfrm>
          <a:prstGeom prst="rect">
            <a:avLst/>
          </a:prstGeom>
        </p:spPr>
        <p:txBody>
          <a:bodyPr vert="horz" lIns="91440" tIns="45720" rIns="91440" bIns="45720" rtlCol="0" anchor="t">
            <a:normAutofit lnSpcReduction="10000"/>
          </a:bodyPr>
          <a:lstStyle/>
          <a:p>
            <a:pPr marL="0" indent="0">
              <a:lnSpc>
                <a:spcPct val="100000"/>
              </a:lnSpc>
              <a:spcBef>
                <a:spcPts val="1400"/>
              </a:spcBef>
              <a:buNone/>
            </a:pPr>
            <a:r>
              <a:rPr lang="en-US" sz="2000" dirty="0">
                <a:solidFill>
                  <a:schemeClr val="accent3">
                    <a:lumMod val="25000"/>
                  </a:schemeClr>
                </a:solidFill>
                <a:latin typeface="Abadi"/>
              </a:rPr>
              <a:t>To enable interactive exploration of the data, a </a:t>
            </a:r>
            <a:r>
              <a:rPr lang="en-US" sz="2000" err="1">
                <a:solidFill>
                  <a:schemeClr val="accent3">
                    <a:lumMod val="25000"/>
                  </a:schemeClr>
                </a:solidFill>
                <a:latin typeface="Abadi"/>
              </a:rPr>
              <a:t>Plotly</a:t>
            </a:r>
            <a:r>
              <a:rPr lang="en-US" sz="2000" dirty="0">
                <a:solidFill>
                  <a:schemeClr val="accent3">
                    <a:lumMod val="25000"/>
                  </a:schemeClr>
                </a:solidFill>
                <a:latin typeface="Abadi"/>
              </a:rPr>
              <a:t> Dash dashboard was developed to include:</a:t>
            </a:r>
            <a:endParaRPr lang="en-US">
              <a:solidFill>
                <a:schemeClr val="accent3">
                  <a:lumMod val="25000"/>
                </a:schemeClr>
              </a:solidFill>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A dropdown selector to choose a Launch Site, affecting:</a:t>
            </a:r>
          </a:p>
          <a:p>
            <a:pPr lvl="2">
              <a:lnSpc>
                <a:spcPct val="100000"/>
              </a:lnSpc>
              <a:spcBef>
                <a:spcPts val="1400"/>
              </a:spcBef>
              <a:buFont typeface="Wingdings" panose="020B0604020202020204" pitchFamily="34" charset="0"/>
              <a:buChar char="§"/>
            </a:pPr>
            <a:r>
              <a:rPr lang="en-US" sz="1600" dirty="0">
                <a:solidFill>
                  <a:schemeClr val="accent3">
                    <a:lumMod val="25000"/>
                  </a:schemeClr>
                </a:solidFill>
                <a:latin typeface="Abadi"/>
              </a:rPr>
              <a:t>A pie chart</a:t>
            </a:r>
          </a:p>
          <a:p>
            <a:pPr lvl="3">
              <a:lnSpc>
                <a:spcPct val="100000"/>
              </a:lnSpc>
              <a:spcBef>
                <a:spcPts val="1400"/>
              </a:spcBef>
            </a:pPr>
            <a:r>
              <a:rPr lang="en-US" sz="1400" dirty="0">
                <a:solidFill>
                  <a:schemeClr val="accent3">
                    <a:lumMod val="25000"/>
                  </a:schemeClr>
                </a:solidFill>
                <a:latin typeface="Abadi"/>
              </a:rPr>
              <a:t>All sites selected: shows the breakdown of successful outcomes across all sites</a:t>
            </a:r>
            <a:endParaRPr lang="en-US" sz="1400" dirty="0">
              <a:solidFill>
                <a:schemeClr val="accent3">
                  <a:lumMod val="25000"/>
                </a:schemeClr>
              </a:solidFill>
              <a:cs typeface="Calibri"/>
            </a:endParaRPr>
          </a:p>
          <a:p>
            <a:pPr lvl="3">
              <a:lnSpc>
                <a:spcPct val="100000"/>
              </a:lnSpc>
              <a:spcBef>
                <a:spcPts val="1400"/>
              </a:spcBef>
            </a:pPr>
            <a:r>
              <a:rPr lang="en-US" sz="1400" dirty="0">
                <a:solidFill>
                  <a:schemeClr val="accent3">
                    <a:lumMod val="25000"/>
                  </a:schemeClr>
                </a:solidFill>
                <a:latin typeface="Abadi"/>
              </a:rPr>
              <a:t>A launch site selected: shows the breakdown of successful vs failed launches for the given site</a:t>
            </a:r>
          </a:p>
          <a:p>
            <a:pPr lvl="2">
              <a:lnSpc>
                <a:spcPct val="100000"/>
              </a:lnSpc>
              <a:spcBef>
                <a:spcPts val="1400"/>
              </a:spcBef>
              <a:buFont typeface="Wingdings" panose="020B0604020202020204" pitchFamily="34" charset="0"/>
              <a:buChar char="§"/>
            </a:pPr>
            <a:r>
              <a:rPr lang="en-US" sz="1600" dirty="0">
                <a:solidFill>
                  <a:schemeClr val="accent3">
                    <a:lumMod val="25000"/>
                  </a:schemeClr>
                </a:solidFill>
                <a:latin typeface="Abadi"/>
              </a:rPr>
              <a:t>A scatter plot</a:t>
            </a:r>
          </a:p>
          <a:p>
            <a:pPr lvl="3">
              <a:lnSpc>
                <a:spcPct val="100000"/>
              </a:lnSpc>
              <a:spcBef>
                <a:spcPts val="1400"/>
              </a:spcBef>
            </a:pPr>
            <a:r>
              <a:rPr lang="en-US" sz="1400" dirty="0">
                <a:solidFill>
                  <a:schemeClr val="accent3">
                    <a:lumMod val="25000"/>
                  </a:schemeClr>
                </a:solidFill>
                <a:latin typeface="Abadi"/>
              </a:rPr>
              <a:t>All sites selected: shows outcome by payload mass and booster version for all sites</a:t>
            </a:r>
          </a:p>
          <a:p>
            <a:pPr lvl="3">
              <a:lnSpc>
                <a:spcPct val="100000"/>
              </a:lnSpc>
              <a:spcBef>
                <a:spcPts val="1400"/>
              </a:spcBef>
            </a:pPr>
            <a:r>
              <a:rPr lang="en-US" sz="1400" dirty="0">
                <a:solidFill>
                  <a:schemeClr val="accent3">
                    <a:lumMod val="25000"/>
                  </a:schemeClr>
                </a:solidFill>
                <a:latin typeface="Abadi"/>
              </a:rPr>
              <a:t>A launch site selected: shows outcome by payload mass and booster version for the given site</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A Payload Mass range selector that filters data points on the scatter plot</a:t>
            </a:r>
          </a:p>
          <a:p>
            <a:pPr>
              <a:lnSpc>
                <a:spcPct val="100000"/>
              </a:lnSpc>
              <a:spcBef>
                <a:spcPts val="1400"/>
              </a:spcBef>
            </a:pPr>
            <a:r>
              <a:rPr lang="en-US" sz="2000" dirty="0">
                <a:latin typeface="Abadi"/>
                <a:hlinkClick r:id="rId3">
                  <a:extLst>
                    <a:ext uri="{A12FA001-AC4F-418D-AE19-62706E023703}">
                      <ahyp:hlinkClr xmlns:ahyp="http://schemas.microsoft.com/office/drawing/2018/hyperlinkcolor" val="tx"/>
                    </a:ext>
                  </a:extLst>
                </a:hlinkClick>
              </a:rPr>
              <a:t>Plotly Dash App (GitHub URL)</a:t>
            </a:r>
            <a:endParaRPr lang="en-US" sz="2000" dirty="0">
              <a:latin typeface="Abadi" panose="020B0604020104020204" pitchFamily="34" charset="0"/>
            </a:endParaRPr>
          </a:p>
          <a:p>
            <a:endParaRPr lang="en-US"/>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Tree>
    <p:extLst>
      <p:ext uri="{BB962C8B-B14F-4D97-AF65-F5344CB8AC3E}">
        <p14:creationId xmlns:p14="http://schemas.microsoft.com/office/powerpoint/2010/main" val="33453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5112629" cy="4625658"/>
          </a:xfrm>
          <a:prstGeom prst="rect">
            <a:avLst/>
          </a:prstGeom>
        </p:spPr>
        <p:txBody>
          <a:bodyPr lIns="91440" tIns="45720" rIns="91440" bIns="45720" anchor="t">
            <a:normAutofit fontScale="92500" lnSpcReduction="20000"/>
          </a:bodyPr>
          <a:lstStyle/>
          <a:p>
            <a:pPr>
              <a:lnSpc>
                <a:spcPct val="100000"/>
              </a:lnSpc>
              <a:spcBef>
                <a:spcPts val="1400"/>
              </a:spcBef>
            </a:pPr>
            <a:r>
              <a:rPr lang="en-US" sz="2200" dirty="0">
                <a:solidFill>
                  <a:schemeClr val="accent3">
                    <a:lumMod val="25000"/>
                  </a:schemeClr>
                </a:solidFill>
                <a:latin typeface="Abadi"/>
              </a:rPr>
              <a:t>Load data</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a:rPr>
              <a:t>Apply </a:t>
            </a:r>
            <a:r>
              <a:rPr lang="en-US" sz="2200" dirty="0" err="1">
                <a:solidFill>
                  <a:schemeClr val="accent3">
                    <a:lumMod val="25000"/>
                  </a:schemeClr>
                </a:solidFill>
                <a:latin typeface="Abadi"/>
              </a:rPr>
              <a:t>StandardizedScaler</a:t>
            </a:r>
            <a:r>
              <a:rPr lang="en-US" sz="2200" dirty="0">
                <a:solidFill>
                  <a:schemeClr val="accent3">
                    <a:lumMod val="25000"/>
                  </a:schemeClr>
                </a:solidFill>
                <a:latin typeface="Abadi"/>
              </a:rPr>
              <a:t> on X</a:t>
            </a:r>
          </a:p>
          <a:p>
            <a:pPr>
              <a:lnSpc>
                <a:spcPct val="100000"/>
              </a:lnSpc>
              <a:spcBef>
                <a:spcPts val="1400"/>
              </a:spcBef>
            </a:pPr>
            <a:r>
              <a:rPr lang="en-US" sz="2200" dirty="0">
                <a:solidFill>
                  <a:schemeClr val="accent3">
                    <a:lumMod val="25000"/>
                  </a:schemeClr>
                </a:solidFill>
                <a:latin typeface="Abadi"/>
              </a:rPr>
              <a:t>Convert Y to </a:t>
            </a:r>
            <a:r>
              <a:rPr lang="en-US" sz="2200" dirty="0" err="1">
                <a:solidFill>
                  <a:schemeClr val="accent3">
                    <a:lumMod val="25000"/>
                  </a:schemeClr>
                </a:solidFill>
                <a:latin typeface="Abadi"/>
              </a:rPr>
              <a:t>numpy</a:t>
            </a:r>
            <a:r>
              <a:rPr lang="en-US" sz="2200" dirty="0">
                <a:solidFill>
                  <a:schemeClr val="accent3">
                    <a:lumMod val="25000"/>
                  </a:schemeClr>
                </a:solidFill>
                <a:latin typeface="Abadi"/>
              </a:rPr>
              <a:t> array</a:t>
            </a:r>
            <a:endParaRPr lang="en-US" dirty="0">
              <a:solidFill>
                <a:schemeClr val="accent3">
                  <a:lumMod val="25000"/>
                </a:schemeClr>
              </a:solidFill>
              <a:latin typeface="Calibri" panose="020F0502020204030204"/>
              <a:cs typeface="Calibri" panose="020F0502020204030204"/>
            </a:endParaRPr>
          </a:p>
          <a:p>
            <a:pPr>
              <a:lnSpc>
                <a:spcPct val="100000"/>
              </a:lnSpc>
              <a:spcBef>
                <a:spcPts val="1400"/>
              </a:spcBef>
            </a:pPr>
            <a:r>
              <a:rPr lang="en-US" sz="2200" dirty="0">
                <a:solidFill>
                  <a:schemeClr val="accent3">
                    <a:lumMod val="25000"/>
                  </a:schemeClr>
                </a:solidFill>
                <a:latin typeface="Abadi"/>
              </a:rPr>
              <a:t>Split training and testing data</a:t>
            </a:r>
          </a:p>
          <a:p>
            <a:pPr>
              <a:lnSpc>
                <a:spcPct val="100000"/>
              </a:lnSpc>
              <a:spcBef>
                <a:spcPts val="1400"/>
              </a:spcBef>
            </a:pPr>
            <a:r>
              <a:rPr lang="en-US" sz="2200" dirty="0">
                <a:solidFill>
                  <a:schemeClr val="accent3">
                    <a:lumMod val="25000"/>
                  </a:schemeClr>
                </a:solidFill>
                <a:latin typeface="Abadi"/>
              </a:rPr>
              <a:t>Use </a:t>
            </a:r>
            <a:r>
              <a:rPr lang="en-US" sz="2200" dirty="0" err="1">
                <a:solidFill>
                  <a:schemeClr val="accent3">
                    <a:lumMod val="25000"/>
                  </a:schemeClr>
                </a:solidFill>
                <a:latin typeface="Abadi"/>
              </a:rPr>
              <a:t>GridSearchCV</a:t>
            </a:r>
            <a:r>
              <a:rPr lang="en-US" sz="2200" dirty="0">
                <a:solidFill>
                  <a:schemeClr val="accent3">
                    <a:lumMod val="25000"/>
                  </a:schemeClr>
                </a:solidFill>
                <a:latin typeface="Abadi"/>
              </a:rPr>
              <a:t> to test      hyperparameters for multiple algorithms:</a:t>
            </a:r>
            <a:endParaRPr lang="en-US">
              <a:solidFill>
                <a:schemeClr val="accent3">
                  <a:lumMod val="25000"/>
                </a:schemeClr>
              </a:solidFill>
              <a:cs typeface="Calibri" panose="020F0502020204030204"/>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Logistic Regression</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SVC</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Decision Tree Classifier</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K Neighbors Classifier</a:t>
            </a:r>
          </a:p>
          <a:p>
            <a:pPr>
              <a:lnSpc>
                <a:spcPct val="100000"/>
              </a:lnSpc>
              <a:spcBef>
                <a:spcPts val="1400"/>
              </a:spcBef>
            </a:pPr>
            <a:r>
              <a:rPr lang="en-US" sz="2200" dirty="0">
                <a:solidFill>
                  <a:schemeClr val="accent3">
                    <a:lumMod val="25000"/>
                  </a:schemeClr>
                </a:solidFill>
                <a:latin typeface="Abadi"/>
                <a:hlinkClick r:id="rId3">
                  <a:extLst>
                    <a:ext uri="{A12FA001-AC4F-418D-AE19-62706E023703}">
                      <ahyp:hlinkClr xmlns:ahyp="http://schemas.microsoft.com/office/drawing/2018/hyperlinkcolor" val="tx"/>
                    </a:ext>
                  </a:extLst>
                </a:hlinkClick>
              </a:rPr>
              <a:t>Notebook (GitHub URL)</a:t>
            </a:r>
            <a:endParaRPr lang="en-US" sz="2200">
              <a:solidFill>
                <a:schemeClr val="accent3">
                  <a:lumMod val="25000"/>
                </a:schemeClr>
              </a:solidFill>
              <a:latin typeface="Abadi" panose="020B0604020104020204" pitchFamily="34" charset="0"/>
            </a:endParaRPr>
          </a:p>
          <a:p>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pic>
        <p:nvPicPr>
          <p:cNvPr id="6" name="Picture 5" descr="A diagram of a data processing process&#10;&#10;Description automatically generated">
            <a:extLst>
              <a:ext uri="{FF2B5EF4-FFF2-40B4-BE49-F238E27FC236}">
                <a16:creationId xmlns:a16="http://schemas.microsoft.com/office/drawing/2014/main" id="{5742F7B5-4A0A-EB99-C7A0-EFF5EDB35853}"/>
              </a:ext>
            </a:extLst>
          </p:cNvPr>
          <p:cNvPicPr>
            <a:picLocks noChangeAspect="1"/>
          </p:cNvPicPr>
          <p:nvPr/>
        </p:nvPicPr>
        <p:blipFill>
          <a:blip r:embed="rId4"/>
          <a:stretch>
            <a:fillRect/>
          </a:stretch>
        </p:blipFill>
        <p:spPr>
          <a:xfrm>
            <a:off x="5001349" y="1237488"/>
            <a:ext cx="6450406" cy="4876800"/>
          </a:xfrm>
          <a:prstGeom prst="rect">
            <a:avLst/>
          </a:prstGeom>
        </p:spPr>
      </p:pic>
    </p:spTree>
    <p:extLst>
      <p:ext uri="{BB962C8B-B14F-4D97-AF65-F5344CB8AC3E}">
        <p14:creationId xmlns:p14="http://schemas.microsoft.com/office/powerpoint/2010/main" val="181371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a:solidFill>
                  <a:schemeClr val="accent3">
                    <a:lumMod val="25000"/>
                  </a:schemeClr>
                </a:solidFill>
                <a:latin typeface="Abadi" panose="020B0604020104020204" pitchFamily="34" charset="0"/>
              </a:rPr>
              <a:t>Predictive analysis results</a:t>
            </a:r>
          </a:p>
          <a:p>
            <a:pPr lvl="1"/>
            <a:endParaRPr lang="en-US" sz="1800"/>
          </a:p>
          <a:p>
            <a:pPr marL="457200" lvl="1" indent="0">
              <a:buNone/>
            </a:pPr>
            <a:endParaRPr lang="en-US" sz="180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2</a:t>
            </a:r>
          </a:p>
        </p:txBody>
      </p:sp>
    </p:spTree>
    <p:extLst>
      <p:ext uri="{BB962C8B-B14F-4D97-AF65-F5344CB8AC3E}">
        <p14:creationId xmlns:p14="http://schemas.microsoft.com/office/powerpoint/2010/main" val="17827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1041757" y="5099304"/>
            <a:ext cx="10112058" cy="1220788"/>
          </a:xfrm>
          <a:prstGeom prst="rect">
            <a:avLst/>
          </a:prstGeom>
        </p:spPr>
        <p:txBody>
          <a:bodyPr lIns="91440" tIns="45720" rIns="91440" bIns="45720" anchor="t">
            <a:normAutofit fontScale="77500" lnSpcReduction="20000"/>
          </a:bodyPr>
          <a:lstStyle/>
          <a:p>
            <a:pPr>
              <a:lnSpc>
                <a:spcPct val="100000"/>
              </a:lnSpc>
              <a:spcBef>
                <a:spcPts val="700"/>
              </a:spcBef>
              <a:buFont typeface="Arial"/>
              <a:buChar char="•"/>
            </a:pPr>
            <a:r>
              <a:rPr lang="en-CA" sz="2200" dirty="0">
                <a:solidFill>
                  <a:schemeClr val="accent3">
                    <a:lumMod val="25000"/>
                  </a:schemeClr>
                </a:solidFill>
                <a:latin typeface="Abadi"/>
              </a:rPr>
              <a:t>All sites show a mix of first stage landing successes and failures, with successes increasing over time. </a:t>
            </a:r>
            <a:endParaRPr lang="en-US" dirty="0"/>
          </a:p>
          <a:p>
            <a:pPr>
              <a:lnSpc>
                <a:spcPct val="100000"/>
              </a:lnSpc>
              <a:spcBef>
                <a:spcPts val="700"/>
              </a:spcBef>
              <a:buFont typeface="Arial"/>
              <a:buChar char="•"/>
            </a:pPr>
            <a:r>
              <a:rPr lang="en-CA" sz="2200" dirty="0">
                <a:solidFill>
                  <a:schemeClr val="accent3">
                    <a:lumMod val="25000"/>
                  </a:schemeClr>
                </a:solidFill>
                <a:latin typeface="Abadi"/>
              </a:rPr>
              <a:t>Early flights predominantly resulted in failures, indicating improvements to technology or process.</a:t>
            </a:r>
          </a:p>
          <a:p>
            <a:pPr>
              <a:lnSpc>
                <a:spcPct val="100000"/>
              </a:lnSpc>
              <a:spcBef>
                <a:spcPts val="700"/>
              </a:spcBef>
              <a:buFont typeface="Arial"/>
              <a:buChar char="•"/>
            </a:pPr>
            <a:r>
              <a:rPr lang="en-CA" sz="2200" dirty="0">
                <a:solidFill>
                  <a:schemeClr val="accent3">
                    <a:lumMod val="25000"/>
                  </a:schemeClr>
                </a:solidFill>
                <a:latin typeface="Abadi"/>
              </a:rPr>
              <a:t>While CCAFS SLC 40 has the most total flights, VAFB SLC 4E appears to have a relatively higher proportion of successful landing outcomes. </a:t>
            </a: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descr="A graph of flight number&#10;&#10;Description automatically generated">
            <a:extLst>
              <a:ext uri="{FF2B5EF4-FFF2-40B4-BE49-F238E27FC236}">
                <a16:creationId xmlns:a16="http://schemas.microsoft.com/office/drawing/2014/main" id="{C6412D22-AE51-CD46-1FBB-0481C3353491}"/>
              </a:ext>
            </a:extLst>
          </p:cNvPr>
          <p:cNvPicPr>
            <a:picLocks noChangeAspect="1"/>
          </p:cNvPicPr>
          <p:nvPr/>
        </p:nvPicPr>
        <p:blipFill>
          <a:blip r:embed="rId3"/>
          <a:stretch>
            <a:fillRect/>
          </a:stretch>
        </p:blipFill>
        <p:spPr>
          <a:xfrm>
            <a:off x="792480" y="1451038"/>
            <a:ext cx="10668000" cy="3419475"/>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sp>
        <p:nvSpPr>
          <p:cNvPr id="6" name="Content Placeholder 2">
            <a:extLst>
              <a:ext uri="{FF2B5EF4-FFF2-40B4-BE49-F238E27FC236}">
                <a16:creationId xmlns:a16="http://schemas.microsoft.com/office/drawing/2014/main" id="{D3450175-92A1-6287-08BA-97F33983E6F9}"/>
              </a:ext>
            </a:extLst>
          </p:cNvPr>
          <p:cNvSpPr txBox="1">
            <a:spLocks/>
          </p:cNvSpPr>
          <p:nvPr/>
        </p:nvSpPr>
        <p:spPr>
          <a:xfrm>
            <a:off x="1041757" y="5099304"/>
            <a:ext cx="10112058" cy="1220788"/>
          </a:xfrm>
          <a:prstGeom prst="rect">
            <a:avLst/>
          </a:prstGeom>
        </p:spPr>
        <p:txBody>
          <a:bodyPr lIns="91440" tIns="45720" rIns="91440" bIns="4572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700"/>
              </a:spcBef>
              <a:buFont typeface="Arial"/>
              <a:buChar char="•"/>
            </a:pPr>
            <a:r>
              <a:rPr lang="en-CA" sz="2200" dirty="0">
                <a:solidFill>
                  <a:schemeClr val="accent3">
                    <a:lumMod val="25000"/>
                  </a:schemeClr>
                </a:solidFill>
                <a:latin typeface="Abadi"/>
              </a:rPr>
              <a:t>All sites show a wide range of payload weights, from light to heavy payloads.</a:t>
            </a:r>
            <a:endParaRPr lang="en-CA" sz="2200" dirty="0">
              <a:solidFill>
                <a:schemeClr val="accent3">
                  <a:lumMod val="25000"/>
                </a:schemeClr>
              </a:solidFill>
              <a:latin typeface="Abadi"/>
              <a:cs typeface="Calibri"/>
            </a:endParaRPr>
          </a:p>
          <a:p>
            <a:pPr>
              <a:lnSpc>
                <a:spcPct val="100000"/>
              </a:lnSpc>
              <a:spcBef>
                <a:spcPts val="700"/>
              </a:spcBef>
              <a:buFont typeface="Arial"/>
              <a:buChar char="•"/>
            </a:pPr>
            <a:r>
              <a:rPr lang="en-CA" sz="2200" dirty="0">
                <a:solidFill>
                  <a:schemeClr val="accent3">
                    <a:lumMod val="25000"/>
                  </a:schemeClr>
                </a:solidFill>
                <a:latin typeface="Abadi"/>
              </a:rPr>
              <a:t>Early flights trend toward lighter payloads, representing the bulk of the landing failures. </a:t>
            </a:r>
          </a:p>
          <a:p>
            <a:pPr>
              <a:lnSpc>
                <a:spcPct val="100000"/>
              </a:lnSpc>
              <a:spcBef>
                <a:spcPts val="700"/>
              </a:spcBef>
              <a:buFont typeface="Arial"/>
              <a:buChar char="•"/>
            </a:pPr>
            <a:r>
              <a:rPr lang="en-CA" sz="2200" dirty="0">
                <a:solidFill>
                  <a:schemeClr val="accent3">
                    <a:lumMod val="25000"/>
                  </a:schemeClr>
                </a:solidFill>
                <a:latin typeface="Abadi"/>
              </a:rPr>
              <a:t>This suggests technological or operational improvements lead to a greater rate of success with heavier payloads.</a:t>
            </a:r>
          </a:p>
        </p:txBody>
      </p:sp>
      <p:pic>
        <p:nvPicPr>
          <p:cNvPr id="7" name="Picture 6" descr="A graph of a load mass&#10;&#10;Description automatically generated">
            <a:extLst>
              <a:ext uri="{FF2B5EF4-FFF2-40B4-BE49-F238E27FC236}">
                <a16:creationId xmlns:a16="http://schemas.microsoft.com/office/drawing/2014/main" id="{FE15F1CF-B0BD-C2C4-5D93-4CB772E63FAD}"/>
              </a:ext>
            </a:extLst>
          </p:cNvPr>
          <p:cNvPicPr>
            <a:picLocks noChangeAspect="1"/>
          </p:cNvPicPr>
          <p:nvPr/>
        </p:nvPicPr>
        <p:blipFill>
          <a:blip r:embed="rId3"/>
          <a:stretch>
            <a:fillRect/>
          </a:stretch>
        </p:blipFill>
        <p:spPr>
          <a:xfrm>
            <a:off x="769620" y="1343539"/>
            <a:ext cx="10515600" cy="3645142"/>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sp>
        <p:nvSpPr>
          <p:cNvPr id="6" name="Content Placeholder 2">
            <a:extLst>
              <a:ext uri="{FF2B5EF4-FFF2-40B4-BE49-F238E27FC236}">
                <a16:creationId xmlns:a16="http://schemas.microsoft.com/office/drawing/2014/main" id="{ADB933E7-2649-3D56-27E8-EEE40F0E9127}"/>
              </a:ext>
            </a:extLst>
          </p:cNvPr>
          <p:cNvSpPr txBox="1">
            <a:spLocks/>
          </p:cNvSpPr>
          <p:nvPr/>
        </p:nvSpPr>
        <p:spPr>
          <a:xfrm>
            <a:off x="1041757" y="5099304"/>
            <a:ext cx="10112058" cy="1220788"/>
          </a:xfrm>
          <a:prstGeom prst="rect">
            <a:avLst/>
          </a:prstGeom>
        </p:spPr>
        <p:txBody>
          <a:bodyPr lIns="91440" tIns="45720" rIns="91440" bIns="4572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700"/>
              </a:spcBef>
              <a:buFont typeface="Arial"/>
              <a:buChar char="•"/>
            </a:pPr>
            <a:r>
              <a:rPr lang="en-CA" sz="2200" dirty="0">
                <a:solidFill>
                  <a:schemeClr val="accent3">
                    <a:lumMod val="25000"/>
                  </a:schemeClr>
                </a:solidFill>
                <a:latin typeface="Abadi"/>
              </a:rPr>
              <a:t>Some orbits, such as ES-L1, SSO, HEO, and GEO consistently show high success rates.</a:t>
            </a:r>
            <a:endParaRPr lang="en-CA" sz="2200" dirty="0">
              <a:solidFill>
                <a:schemeClr val="accent3">
                  <a:lumMod val="25000"/>
                </a:schemeClr>
              </a:solidFill>
              <a:latin typeface="Abadi"/>
              <a:cs typeface="Calibri"/>
            </a:endParaRPr>
          </a:p>
          <a:p>
            <a:pPr>
              <a:lnSpc>
                <a:spcPct val="100000"/>
              </a:lnSpc>
              <a:spcBef>
                <a:spcPts val="700"/>
              </a:spcBef>
              <a:buFont typeface="Arial"/>
              <a:buChar char="•"/>
            </a:pPr>
            <a:r>
              <a:rPr lang="en-CA" sz="2200" dirty="0">
                <a:solidFill>
                  <a:schemeClr val="accent3">
                    <a:lumMod val="25000"/>
                  </a:schemeClr>
                </a:solidFill>
                <a:latin typeface="Abadi"/>
              </a:rPr>
              <a:t>Others such as GTO show more mixed outcomes, suggesting some orbit types may introduce operational or technological challenges.</a:t>
            </a:r>
          </a:p>
          <a:p>
            <a:pPr>
              <a:lnSpc>
                <a:spcPct val="100000"/>
              </a:lnSpc>
              <a:spcBef>
                <a:spcPts val="700"/>
              </a:spcBef>
              <a:buFont typeface="Arial"/>
              <a:buChar char="•"/>
            </a:pPr>
            <a:r>
              <a:rPr lang="en-CA" sz="2200" dirty="0">
                <a:solidFill>
                  <a:schemeClr val="accent3">
                    <a:lumMod val="25000"/>
                  </a:schemeClr>
                </a:solidFill>
                <a:latin typeface="Abadi"/>
              </a:rPr>
              <a:t>With only one launch, there is not enough data for the SO orbit type to provide an accurate analysis.</a:t>
            </a:r>
          </a:p>
        </p:txBody>
      </p:sp>
      <p:pic>
        <p:nvPicPr>
          <p:cNvPr id="9" name="Picture 8" descr="A graph of a bar graph&#10;&#10;Description automatically generated">
            <a:extLst>
              <a:ext uri="{FF2B5EF4-FFF2-40B4-BE49-F238E27FC236}">
                <a16:creationId xmlns:a16="http://schemas.microsoft.com/office/drawing/2014/main" id="{BA8C415E-3B19-A856-6B83-05A56AA2E61E}"/>
              </a:ext>
            </a:extLst>
          </p:cNvPr>
          <p:cNvPicPr>
            <a:picLocks noChangeAspect="1"/>
          </p:cNvPicPr>
          <p:nvPr/>
        </p:nvPicPr>
        <p:blipFill>
          <a:blip r:embed="rId3"/>
          <a:stretch>
            <a:fillRect/>
          </a:stretch>
        </p:blipFill>
        <p:spPr>
          <a:xfrm>
            <a:off x="1013460" y="1347197"/>
            <a:ext cx="10027920" cy="3630207"/>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sp>
        <p:nvSpPr>
          <p:cNvPr id="6" name="Content Placeholder 2">
            <a:extLst>
              <a:ext uri="{FF2B5EF4-FFF2-40B4-BE49-F238E27FC236}">
                <a16:creationId xmlns:a16="http://schemas.microsoft.com/office/drawing/2014/main" id="{27CF2176-333D-E8F4-E993-A5872DE9C916}"/>
              </a:ext>
            </a:extLst>
          </p:cNvPr>
          <p:cNvSpPr txBox="1">
            <a:spLocks/>
          </p:cNvSpPr>
          <p:nvPr/>
        </p:nvSpPr>
        <p:spPr>
          <a:xfrm>
            <a:off x="973177" y="5205984"/>
            <a:ext cx="10112058" cy="1220788"/>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700"/>
              </a:spcBef>
              <a:buFont typeface="Arial"/>
              <a:buChar char="•"/>
            </a:pPr>
            <a:r>
              <a:rPr lang="en-CA" sz="2200" dirty="0">
                <a:solidFill>
                  <a:schemeClr val="accent3">
                    <a:lumMod val="25000"/>
                  </a:schemeClr>
                </a:solidFill>
                <a:latin typeface="Abadi"/>
              </a:rPr>
              <a:t>Many orbits are represented throughout the flight number range, some orbits are not attempted until later flights.</a:t>
            </a:r>
            <a:endParaRPr lang="en-CA" sz="2200" dirty="0">
              <a:solidFill>
                <a:schemeClr val="accent3">
                  <a:lumMod val="25000"/>
                </a:schemeClr>
              </a:solidFill>
              <a:latin typeface="Abadi"/>
              <a:cs typeface="Calibri"/>
            </a:endParaRPr>
          </a:p>
          <a:p>
            <a:pPr>
              <a:lnSpc>
                <a:spcPct val="100000"/>
              </a:lnSpc>
              <a:spcBef>
                <a:spcPts val="700"/>
              </a:spcBef>
              <a:buFont typeface="Arial"/>
              <a:buChar char="•"/>
            </a:pPr>
            <a:r>
              <a:rPr lang="en-CA" sz="2200" dirty="0">
                <a:solidFill>
                  <a:schemeClr val="accent3">
                    <a:lumMod val="25000"/>
                  </a:schemeClr>
                </a:solidFill>
                <a:latin typeface="Abadi"/>
              </a:rPr>
              <a:t>There is a noticeable improvement in landing success as flight numbers increase, indicating an accumulation of experience and ongoing improvements. </a:t>
            </a:r>
          </a:p>
        </p:txBody>
      </p:sp>
      <p:pic>
        <p:nvPicPr>
          <p:cNvPr id="8" name="Picture 7" descr="A graph of flight number&#10;&#10;Description automatically generated">
            <a:extLst>
              <a:ext uri="{FF2B5EF4-FFF2-40B4-BE49-F238E27FC236}">
                <a16:creationId xmlns:a16="http://schemas.microsoft.com/office/drawing/2014/main" id="{7ADD51C9-A0DE-3D37-4F41-481CC185CC4C}"/>
              </a:ext>
            </a:extLst>
          </p:cNvPr>
          <p:cNvPicPr>
            <a:picLocks noChangeAspect="1"/>
          </p:cNvPicPr>
          <p:nvPr/>
        </p:nvPicPr>
        <p:blipFill>
          <a:blip r:embed="rId3"/>
          <a:stretch>
            <a:fillRect/>
          </a:stretch>
        </p:blipFill>
        <p:spPr>
          <a:xfrm>
            <a:off x="853440" y="1362437"/>
            <a:ext cx="10347960" cy="3736887"/>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sp>
        <p:nvSpPr>
          <p:cNvPr id="6" name="Content Placeholder 2">
            <a:extLst>
              <a:ext uri="{FF2B5EF4-FFF2-40B4-BE49-F238E27FC236}">
                <a16:creationId xmlns:a16="http://schemas.microsoft.com/office/drawing/2014/main" id="{D8E12446-F1F0-7647-C0D7-D37C37B12139}"/>
              </a:ext>
            </a:extLst>
          </p:cNvPr>
          <p:cNvSpPr txBox="1">
            <a:spLocks/>
          </p:cNvSpPr>
          <p:nvPr/>
        </p:nvSpPr>
        <p:spPr>
          <a:xfrm>
            <a:off x="973177" y="5315712"/>
            <a:ext cx="10112058" cy="1220788"/>
          </a:xfrm>
          <a:prstGeom prst="rect">
            <a:avLst/>
          </a:prstGeom>
        </p:spPr>
        <p:txBody>
          <a:bodyPr lIns="91440" tIns="45720" rIns="91440" bIns="4572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700"/>
              </a:spcBef>
              <a:buFont typeface="Arial"/>
              <a:buChar char="•"/>
            </a:pPr>
            <a:r>
              <a:rPr lang="en-CA" sz="2200" dirty="0">
                <a:solidFill>
                  <a:schemeClr val="accent3">
                    <a:lumMod val="25000"/>
                  </a:schemeClr>
                </a:solidFill>
                <a:latin typeface="Abadi"/>
              </a:rPr>
              <a:t>Many orbits are represented across a wide range of payload masses, but others like SSO, MEO, HEO and GEO show a generally lower range. </a:t>
            </a:r>
            <a:endParaRPr lang="en-CA" sz="2200">
              <a:solidFill>
                <a:schemeClr val="accent3">
                  <a:lumMod val="25000"/>
                </a:schemeClr>
              </a:solidFill>
              <a:latin typeface="Abadi"/>
              <a:cs typeface="Calibri"/>
            </a:endParaRPr>
          </a:p>
          <a:p>
            <a:pPr>
              <a:lnSpc>
                <a:spcPct val="100000"/>
              </a:lnSpc>
              <a:spcBef>
                <a:spcPts val="700"/>
              </a:spcBef>
              <a:buFont typeface="Arial"/>
              <a:buChar char="•"/>
            </a:pPr>
            <a:r>
              <a:rPr lang="en-CA" sz="2200" dirty="0">
                <a:solidFill>
                  <a:schemeClr val="accent3">
                    <a:lumMod val="25000"/>
                  </a:schemeClr>
                </a:solidFill>
                <a:latin typeface="Abadi"/>
              </a:rPr>
              <a:t>Orbits with a constrained payload range, tend to show a higher rate of landing success. </a:t>
            </a:r>
          </a:p>
          <a:p>
            <a:pPr>
              <a:lnSpc>
                <a:spcPct val="100000"/>
              </a:lnSpc>
              <a:spcBef>
                <a:spcPts val="700"/>
              </a:spcBef>
              <a:buFont typeface="Arial"/>
              <a:buChar char="•"/>
            </a:pPr>
            <a:r>
              <a:rPr lang="en-CA" sz="2200" dirty="0">
                <a:solidFill>
                  <a:schemeClr val="accent3">
                    <a:lumMod val="25000"/>
                  </a:schemeClr>
                </a:solidFill>
                <a:latin typeface="Abadi"/>
              </a:rPr>
              <a:t>While payload mass does not appear to directly determine mission success, its interplay with orbit suggests a significant correlation.</a:t>
            </a:r>
          </a:p>
        </p:txBody>
      </p:sp>
      <p:pic>
        <p:nvPicPr>
          <p:cNvPr id="8" name="Picture 7">
            <a:extLst>
              <a:ext uri="{FF2B5EF4-FFF2-40B4-BE49-F238E27FC236}">
                <a16:creationId xmlns:a16="http://schemas.microsoft.com/office/drawing/2014/main" id="{59B4AFB3-3B08-393F-2EBD-3116369F9427}"/>
              </a:ext>
            </a:extLst>
          </p:cNvPr>
          <p:cNvPicPr>
            <a:picLocks noChangeAspect="1"/>
          </p:cNvPicPr>
          <p:nvPr/>
        </p:nvPicPr>
        <p:blipFill>
          <a:blip r:embed="rId3"/>
          <a:stretch>
            <a:fillRect/>
          </a:stretch>
        </p:blipFill>
        <p:spPr>
          <a:xfrm>
            <a:off x="932688" y="1418825"/>
            <a:ext cx="10326624" cy="3788703"/>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sp>
        <p:nvSpPr>
          <p:cNvPr id="6" name="Content Placeholder 2">
            <a:extLst>
              <a:ext uri="{FF2B5EF4-FFF2-40B4-BE49-F238E27FC236}">
                <a16:creationId xmlns:a16="http://schemas.microsoft.com/office/drawing/2014/main" id="{0EFF0E3D-17FC-E7D6-363D-224A9C6DB223}"/>
              </a:ext>
            </a:extLst>
          </p:cNvPr>
          <p:cNvSpPr txBox="1">
            <a:spLocks/>
          </p:cNvSpPr>
          <p:nvPr/>
        </p:nvSpPr>
        <p:spPr>
          <a:xfrm>
            <a:off x="973177" y="5315712"/>
            <a:ext cx="10112058" cy="1220788"/>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700"/>
              </a:spcBef>
              <a:buFont typeface="Arial"/>
              <a:buChar char="•"/>
            </a:pPr>
            <a:r>
              <a:rPr lang="en-CA" sz="2200" dirty="0">
                <a:solidFill>
                  <a:schemeClr val="accent3">
                    <a:lumMod val="25000"/>
                  </a:schemeClr>
                </a:solidFill>
                <a:latin typeface="Abadi"/>
              </a:rPr>
              <a:t>Yearly trend shows a consistent progression from early challenges to high reliability in first stage landings over time. </a:t>
            </a:r>
            <a:endParaRPr lang="en-CA" sz="2200" dirty="0">
              <a:solidFill>
                <a:schemeClr val="accent3">
                  <a:lumMod val="25000"/>
                </a:schemeClr>
              </a:solidFill>
              <a:latin typeface="Abadi"/>
              <a:cs typeface="Calibri"/>
            </a:endParaRPr>
          </a:p>
          <a:p>
            <a:pPr>
              <a:lnSpc>
                <a:spcPct val="100000"/>
              </a:lnSpc>
              <a:spcBef>
                <a:spcPts val="700"/>
              </a:spcBef>
              <a:buFont typeface="Arial"/>
              <a:buChar char="•"/>
            </a:pPr>
            <a:r>
              <a:rPr lang="en-CA" sz="2200" dirty="0">
                <a:solidFill>
                  <a:schemeClr val="accent3">
                    <a:lumMod val="25000"/>
                  </a:schemeClr>
                </a:solidFill>
                <a:latin typeface="Abadi"/>
              </a:rPr>
              <a:t>From 2016 onward, SpaceX experienced year over year improvement in success rate with a minor setback in 2018. </a:t>
            </a:r>
          </a:p>
        </p:txBody>
      </p:sp>
      <p:pic>
        <p:nvPicPr>
          <p:cNvPr id="9" name="Picture 8" descr="A graph showing the growth of a company&#10;&#10;Description automatically generated">
            <a:extLst>
              <a:ext uri="{FF2B5EF4-FFF2-40B4-BE49-F238E27FC236}">
                <a16:creationId xmlns:a16="http://schemas.microsoft.com/office/drawing/2014/main" id="{7594F78D-BBAC-071A-DE51-68E629830DC4}"/>
              </a:ext>
            </a:extLst>
          </p:cNvPr>
          <p:cNvPicPr>
            <a:picLocks noChangeAspect="1"/>
          </p:cNvPicPr>
          <p:nvPr/>
        </p:nvPicPr>
        <p:blipFill>
          <a:blip r:embed="rId3"/>
          <a:stretch>
            <a:fillRect/>
          </a:stretch>
        </p:blipFill>
        <p:spPr>
          <a:xfrm>
            <a:off x="822960" y="1316769"/>
            <a:ext cx="10408920" cy="3835842"/>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marL="0" indent="0">
              <a:lnSpc>
                <a:spcPct val="100000"/>
              </a:lnSpc>
              <a:spcBef>
                <a:spcPts val="1400"/>
              </a:spcBef>
              <a:buNone/>
            </a:pPr>
            <a:r>
              <a:rPr lang="en-US" sz="2000" dirty="0">
                <a:solidFill>
                  <a:schemeClr val="accent3">
                    <a:lumMod val="25000"/>
                  </a:schemeClr>
                </a:solidFill>
                <a:latin typeface="Abadi"/>
                <a:ea typeface="+mn-lt"/>
                <a:cs typeface="+mn-lt"/>
              </a:rPr>
              <a:t>There are four unique Launch Sites</a:t>
            </a:r>
            <a:endParaRPr lang="en-US" sz="2000">
              <a:solidFill>
                <a:schemeClr val="accent3">
                  <a:lumMod val="25000"/>
                </a:schemeClr>
              </a:solidFill>
              <a:latin typeface="Abadi" panose="020B0604020104020204" pitchFamily="34" charset="0"/>
              <a:cs typeface="Calibri"/>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cs typeface="Calibri"/>
              </a:rPr>
              <a:t>CCAFS LC-40</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cs typeface="Calibri"/>
              </a:rPr>
              <a:t>VAFB SLC-4E</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cs typeface="Calibri"/>
              </a:rPr>
              <a:t>KSC LC-39A</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cs typeface="Calibri"/>
              </a:rPr>
              <a:t>CCAFS SLC-40</a:t>
            </a:r>
          </a:p>
          <a:p>
            <a:pPr marL="0" indent="0">
              <a:lnSpc>
                <a:spcPct val="100000"/>
              </a:lnSpc>
              <a:spcBef>
                <a:spcPts val="1400"/>
              </a:spcBef>
              <a:buNone/>
            </a:pPr>
            <a:endParaRPr lang="en-US" sz="1800" dirty="0">
              <a:solidFill>
                <a:schemeClr val="accent3">
                  <a:lumMod val="25000"/>
                </a:schemeClr>
              </a:solidFill>
              <a:latin typeface="Courier New"/>
              <a:ea typeface="+mn-lt"/>
              <a:cs typeface="+mn-lt"/>
            </a:endParaRPr>
          </a:p>
          <a:p>
            <a:pPr marL="0" indent="0">
              <a:lnSpc>
                <a:spcPct val="100000"/>
              </a:lnSpc>
              <a:spcBef>
                <a:spcPts val="1400"/>
              </a:spcBef>
              <a:buNone/>
            </a:pPr>
            <a:r>
              <a:rPr lang="en-US" sz="1800" dirty="0">
                <a:solidFill>
                  <a:schemeClr val="accent3">
                    <a:lumMod val="25000"/>
                  </a:schemeClr>
                </a:solidFill>
                <a:latin typeface="Courier New"/>
                <a:ea typeface="+mn-lt"/>
                <a:cs typeface="+mn-lt"/>
              </a:rPr>
              <a:t>SELECT DISTINCT </a:t>
            </a:r>
            <a:r>
              <a:rPr lang="en-US" sz="1800" dirty="0" err="1">
                <a:solidFill>
                  <a:schemeClr val="accent3">
                    <a:lumMod val="25000"/>
                  </a:schemeClr>
                </a:solidFill>
                <a:latin typeface="Courier New"/>
                <a:ea typeface="+mn-lt"/>
                <a:cs typeface="+mn-lt"/>
              </a:rPr>
              <a:t>Launch_Site</a:t>
            </a:r>
            <a:r>
              <a:rPr lang="en-US" sz="1800" dirty="0">
                <a:solidFill>
                  <a:schemeClr val="accent3">
                    <a:lumMod val="25000"/>
                  </a:schemeClr>
                </a:solidFill>
                <a:latin typeface="Courier New"/>
                <a:ea typeface="+mn-lt"/>
                <a:cs typeface="+mn-lt"/>
              </a:rPr>
              <a:t> from SPACEXTABLE;</a:t>
            </a:r>
            <a:endParaRPr lang="en-US" sz="1800">
              <a:solidFill>
                <a:schemeClr val="accent3">
                  <a:lumMod val="25000"/>
                </a:schemeClr>
              </a:solidFill>
              <a:latin typeface="Courier New"/>
              <a:cs typeface="Courier New"/>
            </a:endParaRP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spTree>
    <p:extLst>
      <p:ext uri="{BB962C8B-B14F-4D97-AF65-F5344CB8AC3E}">
        <p14:creationId xmlns:p14="http://schemas.microsoft.com/office/powerpoint/2010/main"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679321"/>
            <a:ext cx="9745589" cy="453421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First five records where launch sites begin with `CCA`</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marL="0" indent="0">
              <a:lnSpc>
                <a:spcPct val="100000"/>
              </a:lnSpc>
              <a:spcBef>
                <a:spcPts val="1400"/>
              </a:spcBef>
              <a:buNone/>
            </a:pPr>
            <a:endParaRPr lang="en-US" sz="1800" dirty="0">
              <a:solidFill>
                <a:schemeClr val="accent3">
                  <a:lumMod val="25000"/>
                </a:schemeClr>
              </a:solidFill>
              <a:latin typeface="Courier New"/>
              <a:ea typeface="+mn-lt"/>
              <a:cs typeface="+mn-lt"/>
            </a:endParaRPr>
          </a:p>
          <a:p>
            <a:pPr marL="0" indent="0">
              <a:lnSpc>
                <a:spcPct val="100000"/>
              </a:lnSpc>
              <a:spcBef>
                <a:spcPts val="1400"/>
              </a:spcBef>
              <a:buNone/>
            </a:pPr>
            <a:r>
              <a:rPr lang="en-US" sz="1800" dirty="0">
                <a:solidFill>
                  <a:schemeClr val="accent3">
                    <a:lumMod val="25000"/>
                  </a:schemeClr>
                </a:solidFill>
                <a:latin typeface="Courier New"/>
                <a:ea typeface="+mn-lt"/>
                <a:cs typeface="+mn-lt"/>
              </a:rPr>
              <a:t>SELECT * FROM SPACEXTABLE WHERE </a:t>
            </a:r>
            <a:r>
              <a:rPr lang="en-US" sz="1800" dirty="0" err="1">
                <a:solidFill>
                  <a:schemeClr val="accent3">
                    <a:lumMod val="25000"/>
                  </a:schemeClr>
                </a:solidFill>
                <a:latin typeface="Courier New"/>
                <a:ea typeface="+mn-lt"/>
                <a:cs typeface="+mn-lt"/>
              </a:rPr>
              <a:t>Launch_Site</a:t>
            </a:r>
            <a:r>
              <a:rPr lang="en-US" sz="1800" dirty="0">
                <a:solidFill>
                  <a:schemeClr val="accent3">
                    <a:lumMod val="25000"/>
                  </a:schemeClr>
                </a:solidFill>
                <a:latin typeface="Courier New"/>
                <a:ea typeface="+mn-lt"/>
                <a:cs typeface="+mn-lt"/>
              </a:rPr>
              <a:t> LIKE 'CCA%' LIMIT 5;</a:t>
            </a:r>
            <a:endParaRPr lang="en-US" sz="1800">
              <a:solidFill>
                <a:schemeClr val="accent3">
                  <a:lumMod val="25000"/>
                </a:schemeClr>
              </a:solidFill>
              <a:latin typeface="Courier New"/>
              <a:cs typeface="Courier New"/>
            </a:endParaRP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2" name="Picture 1" descr="A screenshot of a video game&#10;&#10;Description automatically generated">
            <a:extLst>
              <a:ext uri="{FF2B5EF4-FFF2-40B4-BE49-F238E27FC236}">
                <a16:creationId xmlns:a16="http://schemas.microsoft.com/office/drawing/2014/main" id="{F0F66DEA-F5AE-307B-67F0-BA9DEDC80D66}"/>
              </a:ext>
            </a:extLst>
          </p:cNvPr>
          <p:cNvPicPr>
            <a:picLocks noChangeAspect="1"/>
          </p:cNvPicPr>
          <p:nvPr/>
        </p:nvPicPr>
        <p:blipFill>
          <a:blip r:embed="rId3"/>
          <a:stretch>
            <a:fillRect/>
          </a:stretch>
        </p:blipFill>
        <p:spPr>
          <a:xfrm>
            <a:off x="768096" y="2211607"/>
            <a:ext cx="10655808" cy="2434787"/>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a:rPr>
              <a:t>The total payload carried by boosters from NASA (CRS) is </a:t>
            </a:r>
            <a:r>
              <a:rPr lang="en-US" sz="2200" b="1" dirty="0">
                <a:solidFill>
                  <a:srgbClr val="0948CB"/>
                </a:solidFill>
                <a:latin typeface="Abadi"/>
              </a:rPr>
              <a:t>45,596kg</a:t>
            </a:r>
            <a:r>
              <a:rPr lang="en-US" sz="2200" dirty="0">
                <a:solidFill>
                  <a:schemeClr val="accent3">
                    <a:lumMod val="25000"/>
                  </a:schemeClr>
                </a:solidFill>
                <a:latin typeface="Abadi"/>
              </a:rPr>
              <a:t>.</a:t>
            </a:r>
            <a:endParaRPr lang="en-US"/>
          </a:p>
          <a:p>
            <a:pPr marL="0" indent="0">
              <a:lnSpc>
                <a:spcPct val="100000"/>
              </a:lnSpc>
              <a:spcBef>
                <a:spcPts val="700"/>
              </a:spcBef>
              <a:buNone/>
            </a:pPr>
            <a:endParaRPr lang="en-US" sz="2000" dirty="0">
              <a:solidFill>
                <a:schemeClr val="accent3">
                  <a:lumMod val="25000"/>
                </a:schemeClr>
              </a:solidFill>
              <a:latin typeface="Courier New"/>
              <a:ea typeface="+mn-lt"/>
              <a:cs typeface="+mn-lt"/>
            </a:endParaRPr>
          </a:p>
          <a:p>
            <a:pPr marL="0" indent="0">
              <a:lnSpc>
                <a:spcPct val="100000"/>
              </a:lnSpc>
              <a:spcBef>
                <a:spcPts val="700"/>
              </a:spcBef>
              <a:buNone/>
            </a:pPr>
            <a:r>
              <a:rPr lang="en-US" sz="2000" dirty="0">
                <a:solidFill>
                  <a:schemeClr val="accent3">
                    <a:lumMod val="25000"/>
                  </a:schemeClr>
                </a:solidFill>
                <a:latin typeface="Courier New"/>
                <a:ea typeface="+mn-lt"/>
                <a:cs typeface="+mn-lt"/>
              </a:rPr>
              <a:t>SELECT SUM(PAYLOAD_MASS__KG_) AS TOTAL_PAYLOAD </a:t>
            </a:r>
            <a:endParaRPr lang="en-US" sz="2000" dirty="0">
              <a:solidFill>
                <a:schemeClr val="accent3">
                  <a:lumMod val="25000"/>
                </a:schemeClr>
              </a:solidFill>
              <a:latin typeface="Courier New"/>
              <a:ea typeface="+mn-lt"/>
              <a:cs typeface="Courier New"/>
            </a:endParaRPr>
          </a:p>
          <a:p>
            <a:pPr marL="0" indent="0">
              <a:lnSpc>
                <a:spcPct val="100000"/>
              </a:lnSpc>
              <a:spcBef>
                <a:spcPts val="700"/>
              </a:spcBef>
              <a:buNone/>
            </a:pPr>
            <a:r>
              <a:rPr lang="en-US" sz="2000" dirty="0">
                <a:solidFill>
                  <a:schemeClr val="accent3">
                    <a:lumMod val="25000"/>
                  </a:schemeClr>
                </a:solidFill>
                <a:latin typeface="Courier New"/>
                <a:ea typeface="+mn-lt"/>
                <a:cs typeface="+mn-lt"/>
              </a:rPr>
              <a:t>  FROM SPACEXTABLE WHERE Customer = 'NASA (CRS)';</a:t>
            </a:r>
            <a:endParaRPr lang="en-US" sz="2000">
              <a:solidFill>
                <a:schemeClr val="accent3">
                  <a:lumMod val="25000"/>
                </a:schemeClr>
              </a:solidFill>
              <a:latin typeface="Courier New"/>
              <a:cs typeface="Courier New"/>
            </a:endParaRP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spTree>
    <p:extLst>
      <p:ext uri="{BB962C8B-B14F-4D97-AF65-F5344CB8AC3E}">
        <p14:creationId xmlns:p14="http://schemas.microsoft.com/office/powerpoint/2010/main" val="401001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a:rPr>
              <a:t>The average payload mass carried by booster version F9 v1.1 is </a:t>
            </a:r>
            <a:r>
              <a:rPr lang="en-US" sz="2200" b="1" dirty="0">
                <a:solidFill>
                  <a:srgbClr val="0948CB"/>
                </a:solidFill>
                <a:latin typeface="Abadi"/>
              </a:rPr>
              <a:t>2,534.67kg</a:t>
            </a:r>
            <a:r>
              <a:rPr lang="en-US" sz="2200" dirty="0">
                <a:solidFill>
                  <a:schemeClr val="accent3">
                    <a:lumMod val="25000"/>
                  </a:schemeClr>
                </a:solidFill>
                <a:latin typeface="Abadi"/>
              </a:rPr>
              <a:t>.</a:t>
            </a:r>
            <a:endParaRPr lang="en-US"/>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700"/>
              </a:spcBef>
              <a:buNone/>
            </a:pPr>
            <a:r>
              <a:rPr lang="en-US" sz="1800" dirty="0">
                <a:solidFill>
                  <a:schemeClr val="accent3">
                    <a:lumMod val="25000"/>
                  </a:schemeClr>
                </a:solidFill>
                <a:latin typeface="Courier New"/>
                <a:ea typeface="+mn-lt"/>
                <a:cs typeface="+mn-lt"/>
              </a:rPr>
              <a:t>SELECT AVG(PAYLOAD_MASS__KG_) AS AVG_PAYLOAD_MASS </a:t>
            </a:r>
            <a:endParaRPr lang="en-US" sz="1800" dirty="0">
              <a:solidFill>
                <a:schemeClr val="accent3">
                  <a:lumMod val="25000"/>
                </a:schemeClr>
              </a:solidFill>
              <a:latin typeface="Courier New"/>
              <a:ea typeface="+mn-lt"/>
              <a:cs typeface="Courier New"/>
            </a:endParaRPr>
          </a:p>
          <a:p>
            <a:pPr marL="0" indent="0">
              <a:lnSpc>
                <a:spcPct val="100000"/>
              </a:lnSpc>
              <a:spcBef>
                <a:spcPts val="700"/>
              </a:spcBef>
              <a:buNone/>
            </a:pPr>
            <a:r>
              <a:rPr lang="en-US" sz="1800" dirty="0">
                <a:solidFill>
                  <a:schemeClr val="accent3">
                    <a:lumMod val="25000"/>
                  </a:schemeClr>
                </a:solidFill>
                <a:latin typeface="Courier New"/>
                <a:ea typeface="+mn-lt"/>
                <a:cs typeface="+mn-lt"/>
              </a:rPr>
              <a:t>  FROM SPACEXTABLE WHERE </a:t>
            </a:r>
            <a:r>
              <a:rPr lang="en-US" sz="1800" dirty="0" err="1">
                <a:solidFill>
                  <a:schemeClr val="accent3">
                    <a:lumMod val="25000"/>
                  </a:schemeClr>
                </a:solidFill>
                <a:latin typeface="Courier New"/>
                <a:ea typeface="+mn-lt"/>
                <a:cs typeface="+mn-lt"/>
              </a:rPr>
              <a:t>Booster_Version</a:t>
            </a:r>
            <a:r>
              <a:rPr lang="en-US" sz="1800" dirty="0">
                <a:solidFill>
                  <a:schemeClr val="accent3">
                    <a:lumMod val="25000"/>
                  </a:schemeClr>
                </a:solidFill>
                <a:latin typeface="Courier New"/>
                <a:ea typeface="+mn-lt"/>
                <a:cs typeface="+mn-lt"/>
              </a:rPr>
              <a:t> LIKE 'F9 v1.1%';</a:t>
            </a:r>
            <a:endParaRPr lang="en-US" sz="1800">
              <a:solidFill>
                <a:schemeClr val="accent3">
                  <a:lumMod val="25000"/>
                </a:schemeClr>
              </a:solidFill>
              <a:latin typeface="Courier New"/>
              <a:cs typeface="Courier New"/>
            </a:endParaRP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spTree>
    <p:extLst>
      <p:ext uri="{BB962C8B-B14F-4D97-AF65-F5344CB8AC3E}">
        <p14:creationId xmlns:p14="http://schemas.microsoft.com/office/powerpoint/2010/main" val="273556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8991209" cy="438181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a:rPr>
              <a:t>The first successful landing outcome on ground pad occurred on </a:t>
            </a:r>
            <a:r>
              <a:rPr lang="en-US" sz="2200" b="1" dirty="0">
                <a:solidFill>
                  <a:srgbClr val="0948CB"/>
                </a:solidFill>
                <a:latin typeface="Abadi"/>
              </a:rPr>
              <a:t>December 22nd, 2015</a:t>
            </a:r>
            <a:r>
              <a:rPr lang="en-US" sz="2200" dirty="0">
                <a:solidFill>
                  <a:schemeClr val="accent3">
                    <a:lumMod val="25000"/>
                  </a:schemeClr>
                </a:solidFill>
                <a:latin typeface="Abadi"/>
              </a:rPr>
              <a:t>.</a:t>
            </a:r>
            <a:endParaRPr lang="en-US">
              <a:solidFill>
                <a:schemeClr val="accent3">
                  <a:lumMod val="25000"/>
                </a:schemeClr>
              </a:solidFill>
              <a:cs typeface="Calibri" panose="020F0502020204030204"/>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700"/>
              </a:spcBef>
              <a:buNone/>
            </a:pPr>
            <a:r>
              <a:rPr lang="en-US" sz="1800" dirty="0">
                <a:solidFill>
                  <a:schemeClr val="accent3">
                    <a:lumMod val="25000"/>
                  </a:schemeClr>
                </a:solidFill>
                <a:latin typeface="Courier New"/>
                <a:ea typeface="+mn-lt"/>
                <a:cs typeface="+mn-lt"/>
              </a:rPr>
              <a:t>SELECT MIN(Date) as </a:t>
            </a:r>
            <a:r>
              <a:rPr lang="en-US" sz="1800" dirty="0" err="1">
                <a:solidFill>
                  <a:schemeClr val="accent3">
                    <a:lumMod val="25000"/>
                  </a:schemeClr>
                </a:solidFill>
                <a:latin typeface="Courier New"/>
                <a:ea typeface="+mn-lt"/>
                <a:cs typeface="+mn-lt"/>
              </a:rPr>
              <a:t>LaunchDate</a:t>
            </a:r>
            <a:r>
              <a:rPr lang="en-US" sz="1800" dirty="0">
                <a:solidFill>
                  <a:schemeClr val="accent3">
                    <a:lumMod val="25000"/>
                  </a:schemeClr>
                </a:solidFill>
                <a:latin typeface="Courier New"/>
                <a:ea typeface="+mn-lt"/>
                <a:cs typeface="+mn-lt"/>
              </a:rPr>
              <a:t> </a:t>
            </a:r>
          </a:p>
          <a:p>
            <a:pPr marL="0" indent="0">
              <a:lnSpc>
                <a:spcPct val="100000"/>
              </a:lnSpc>
              <a:spcBef>
                <a:spcPts val="700"/>
              </a:spcBef>
              <a:buNone/>
            </a:pPr>
            <a:r>
              <a:rPr lang="en-US" sz="1800" dirty="0">
                <a:solidFill>
                  <a:schemeClr val="accent3">
                    <a:lumMod val="25000"/>
                  </a:schemeClr>
                </a:solidFill>
                <a:latin typeface="Courier New"/>
                <a:ea typeface="+mn-lt"/>
                <a:cs typeface="+mn-lt"/>
              </a:rPr>
              <a:t>  FROM SPACEXTABLE </a:t>
            </a:r>
          </a:p>
          <a:p>
            <a:pPr marL="0" indent="0">
              <a:lnSpc>
                <a:spcPct val="100000"/>
              </a:lnSpc>
              <a:spcBef>
                <a:spcPts val="700"/>
              </a:spcBef>
              <a:buNone/>
            </a:pPr>
            <a:r>
              <a:rPr lang="en-US" sz="1800" dirty="0">
                <a:solidFill>
                  <a:schemeClr val="accent3">
                    <a:lumMod val="25000"/>
                  </a:schemeClr>
                </a:solidFill>
                <a:latin typeface="Courier New"/>
                <a:ea typeface="+mn-lt"/>
                <a:cs typeface="+mn-lt"/>
              </a:rPr>
              <a:t>  WHERE </a:t>
            </a:r>
            <a:r>
              <a:rPr lang="en-US" sz="1800" dirty="0" err="1">
                <a:solidFill>
                  <a:schemeClr val="accent3">
                    <a:lumMod val="25000"/>
                  </a:schemeClr>
                </a:solidFill>
                <a:latin typeface="Courier New"/>
                <a:ea typeface="+mn-lt"/>
                <a:cs typeface="+mn-lt"/>
              </a:rPr>
              <a:t>Landing_Outcome</a:t>
            </a:r>
            <a:r>
              <a:rPr lang="en-US" sz="1800" dirty="0">
                <a:solidFill>
                  <a:schemeClr val="accent3">
                    <a:lumMod val="25000"/>
                  </a:schemeClr>
                </a:solidFill>
                <a:latin typeface="Courier New"/>
                <a:ea typeface="+mn-lt"/>
                <a:cs typeface="+mn-lt"/>
              </a:rPr>
              <a:t> = 'Success (ground pad)';</a:t>
            </a:r>
            <a:endParaRPr lang="en-US" sz="1800">
              <a:solidFill>
                <a:schemeClr val="accent3">
                  <a:lumMod val="25000"/>
                </a:schemeClr>
              </a:solidFill>
              <a:latin typeface="Courier New"/>
              <a:cs typeface="Calibri"/>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spTree>
    <p:extLst>
      <p:ext uri="{BB962C8B-B14F-4D97-AF65-F5344CB8AC3E}">
        <p14:creationId xmlns:p14="http://schemas.microsoft.com/office/powerpoint/2010/main" val="1434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69927" y="1563308"/>
            <a:ext cx="4920097" cy="425859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700"/>
              </a:spcBef>
            </a:pPr>
            <a:r>
              <a:rPr lang="en-US" sz="2200" dirty="0">
                <a:solidFill>
                  <a:schemeClr val="accent3">
                    <a:lumMod val="25000"/>
                  </a:schemeClr>
                </a:solidFill>
                <a:latin typeface="Abadi" panose="020B0604020104020204" pitchFamily="34" charset="0"/>
              </a:rPr>
              <a:t>Summary of methodologies</a:t>
            </a:r>
            <a:endParaRPr lang="en-US"/>
          </a:p>
          <a:p>
            <a:pPr lvl="1">
              <a:lnSpc>
                <a:spcPct val="100000"/>
              </a:lnSpc>
              <a:spcBef>
                <a:spcPts val="700"/>
              </a:spcBef>
              <a:buFont typeface="Courier New"/>
              <a:buChar char="o"/>
            </a:pPr>
            <a:r>
              <a:rPr lang="en-US" sz="1800" dirty="0">
                <a:solidFill>
                  <a:schemeClr val="accent3">
                    <a:lumMod val="25000"/>
                  </a:schemeClr>
                </a:solidFill>
                <a:latin typeface="Abadi"/>
              </a:rPr>
              <a:t>Data collection via API</a:t>
            </a:r>
          </a:p>
          <a:p>
            <a:pPr lvl="1">
              <a:lnSpc>
                <a:spcPct val="100000"/>
              </a:lnSpc>
              <a:spcBef>
                <a:spcPts val="700"/>
              </a:spcBef>
              <a:buFont typeface="Courier New"/>
              <a:buChar char="o"/>
            </a:pPr>
            <a:r>
              <a:rPr lang="en-US" sz="1800" dirty="0">
                <a:solidFill>
                  <a:schemeClr val="accent3">
                    <a:lumMod val="25000"/>
                  </a:schemeClr>
                </a:solidFill>
                <a:latin typeface="Abadi"/>
              </a:rPr>
              <a:t>Data collection with Web Scraping</a:t>
            </a:r>
          </a:p>
          <a:p>
            <a:pPr lvl="1">
              <a:lnSpc>
                <a:spcPct val="100000"/>
              </a:lnSpc>
              <a:spcBef>
                <a:spcPts val="700"/>
              </a:spcBef>
              <a:buFont typeface="Courier New"/>
              <a:buChar char="o"/>
            </a:pPr>
            <a:r>
              <a:rPr lang="en-US" sz="1800" dirty="0">
                <a:solidFill>
                  <a:schemeClr val="accent3">
                    <a:lumMod val="25000"/>
                  </a:schemeClr>
                </a:solidFill>
                <a:latin typeface="Abadi"/>
              </a:rPr>
              <a:t>Data wrangling</a:t>
            </a:r>
          </a:p>
          <a:p>
            <a:pPr lvl="1">
              <a:lnSpc>
                <a:spcPct val="100000"/>
              </a:lnSpc>
              <a:spcBef>
                <a:spcPts val="700"/>
              </a:spcBef>
              <a:buFont typeface="Courier New"/>
              <a:buChar char="o"/>
            </a:pPr>
            <a:r>
              <a:rPr lang="en-US" sz="1800" dirty="0">
                <a:solidFill>
                  <a:schemeClr val="accent3">
                    <a:lumMod val="25000"/>
                  </a:schemeClr>
                </a:solidFill>
                <a:latin typeface="Abadi"/>
              </a:rPr>
              <a:t>Exploratory Data Analysis with SQL</a:t>
            </a:r>
          </a:p>
          <a:p>
            <a:pPr lvl="1">
              <a:lnSpc>
                <a:spcPct val="100000"/>
              </a:lnSpc>
              <a:spcBef>
                <a:spcPts val="700"/>
              </a:spcBef>
              <a:buFont typeface="Courier New"/>
              <a:buChar char="o"/>
            </a:pPr>
            <a:r>
              <a:rPr lang="en-US" sz="1800" dirty="0">
                <a:solidFill>
                  <a:schemeClr val="accent3">
                    <a:lumMod val="25000"/>
                  </a:schemeClr>
                </a:solidFill>
                <a:latin typeface="Abadi"/>
              </a:rPr>
              <a:t>Exploratory Data Analysis with Visualization</a:t>
            </a:r>
          </a:p>
          <a:p>
            <a:pPr lvl="1">
              <a:lnSpc>
                <a:spcPct val="100000"/>
              </a:lnSpc>
              <a:spcBef>
                <a:spcPts val="700"/>
              </a:spcBef>
              <a:buFont typeface="Courier New"/>
              <a:buChar char="o"/>
            </a:pPr>
            <a:r>
              <a:rPr lang="en-US" sz="1800" dirty="0">
                <a:solidFill>
                  <a:schemeClr val="accent3">
                    <a:lumMod val="25000"/>
                  </a:schemeClr>
                </a:solidFill>
                <a:latin typeface="Abadi"/>
              </a:rPr>
              <a:t>Interactive Visual Analytics with Folium</a:t>
            </a:r>
          </a:p>
          <a:p>
            <a:pPr lvl="1">
              <a:lnSpc>
                <a:spcPct val="100000"/>
              </a:lnSpc>
              <a:spcBef>
                <a:spcPts val="700"/>
              </a:spcBef>
              <a:buFont typeface="Courier New"/>
              <a:buChar char="o"/>
            </a:pPr>
            <a:r>
              <a:rPr lang="en-US" sz="1800" dirty="0">
                <a:solidFill>
                  <a:schemeClr val="accent3">
                    <a:lumMod val="25000"/>
                  </a:schemeClr>
                </a:solidFill>
                <a:latin typeface="Abadi"/>
              </a:rPr>
              <a:t>Interactive Dashboard with </a:t>
            </a:r>
            <a:r>
              <a:rPr lang="en-US" sz="1800" err="1">
                <a:solidFill>
                  <a:schemeClr val="accent3">
                    <a:lumMod val="25000"/>
                  </a:schemeClr>
                </a:solidFill>
                <a:latin typeface="Abadi"/>
              </a:rPr>
              <a:t>Plotly</a:t>
            </a:r>
            <a:r>
              <a:rPr lang="en-US" sz="1800" dirty="0">
                <a:solidFill>
                  <a:schemeClr val="accent3">
                    <a:lumMod val="25000"/>
                  </a:schemeClr>
                </a:solidFill>
                <a:latin typeface="Abadi"/>
              </a:rPr>
              <a:t> Dash</a:t>
            </a:r>
          </a:p>
          <a:p>
            <a:pPr lvl="1">
              <a:lnSpc>
                <a:spcPct val="100000"/>
              </a:lnSpc>
              <a:spcBef>
                <a:spcPts val="700"/>
              </a:spcBef>
              <a:buFont typeface="Courier New"/>
              <a:buChar char="o"/>
            </a:pPr>
            <a:r>
              <a:rPr lang="en-US" sz="1800" dirty="0">
                <a:solidFill>
                  <a:schemeClr val="accent3">
                    <a:lumMod val="25000"/>
                  </a:schemeClr>
                </a:solidFill>
                <a:latin typeface="Abadi"/>
              </a:rPr>
              <a:t>Machine Learning Prediction</a:t>
            </a: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sp>
        <p:nvSpPr>
          <p:cNvPr id="2" name="Content Placeholder 2">
            <a:extLst>
              <a:ext uri="{FF2B5EF4-FFF2-40B4-BE49-F238E27FC236}">
                <a16:creationId xmlns:a16="http://schemas.microsoft.com/office/drawing/2014/main" id="{84D587B3-7417-802F-2B21-872B73A7D815}"/>
              </a:ext>
            </a:extLst>
          </p:cNvPr>
          <p:cNvSpPr txBox="1">
            <a:spLocks/>
          </p:cNvSpPr>
          <p:nvPr/>
        </p:nvSpPr>
        <p:spPr>
          <a:xfrm>
            <a:off x="5372406" y="1563307"/>
            <a:ext cx="5913745" cy="425859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700"/>
              </a:spcBef>
            </a:pPr>
            <a:r>
              <a:rPr lang="en-US" sz="2200" dirty="0">
                <a:solidFill>
                  <a:schemeClr val="accent3">
                    <a:lumMod val="25000"/>
                  </a:schemeClr>
                </a:solidFill>
                <a:latin typeface="Abadi"/>
                <a:cs typeface="Arial"/>
              </a:rPr>
              <a:t>Summary of all results</a:t>
            </a:r>
          </a:p>
          <a:p>
            <a:pPr lvl="1">
              <a:lnSpc>
                <a:spcPct val="100000"/>
              </a:lnSpc>
              <a:spcBef>
                <a:spcPts val="700"/>
              </a:spcBef>
              <a:buFont typeface="Courier New"/>
              <a:buChar char="o"/>
            </a:pPr>
            <a:r>
              <a:rPr lang="en-US" sz="1800" dirty="0">
                <a:solidFill>
                  <a:schemeClr val="accent3">
                    <a:lumMod val="25000"/>
                  </a:schemeClr>
                </a:solidFill>
                <a:latin typeface="Abadi"/>
                <a:cs typeface="Arial"/>
              </a:rPr>
              <a:t>Success Rate over Time: An improvement in success rate was observed over time. </a:t>
            </a:r>
          </a:p>
          <a:p>
            <a:pPr lvl="1">
              <a:lnSpc>
                <a:spcPct val="100000"/>
              </a:lnSpc>
              <a:spcBef>
                <a:spcPts val="700"/>
              </a:spcBef>
              <a:buFont typeface="Courier New"/>
              <a:buChar char="o"/>
            </a:pPr>
            <a:r>
              <a:rPr lang="en-US" sz="1800" dirty="0">
                <a:solidFill>
                  <a:schemeClr val="accent3">
                    <a:lumMod val="25000"/>
                  </a:schemeClr>
                </a:solidFill>
                <a:latin typeface="Abadi"/>
                <a:cs typeface="Arial"/>
              </a:rPr>
              <a:t>Success Rate by Launch Site: KSC LC-39A shows the highest success rate of all launch sites.</a:t>
            </a:r>
          </a:p>
          <a:p>
            <a:pPr lvl="1">
              <a:lnSpc>
                <a:spcPct val="100000"/>
              </a:lnSpc>
              <a:spcBef>
                <a:spcPts val="700"/>
              </a:spcBef>
              <a:buFont typeface="Courier New"/>
              <a:buChar char="o"/>
            </a:pPr>
            <a:r>
              <a:rPr lang="en-US" sz="1800" dirty="0">
                <a:solidFill>
                  <a:schemeClr val="accent3">
                    <a:lumMod val="25000"/>
                  </a:schemeClr>
                </a:solidFill>
                <a:latin typeface="Abadi"/>
                <a:cs typeface="Arial"/>
              </a:rPr>
              <a:t>Success Rate by Orbit: ES-L1, SSO, HEO, and GEO were observed to have the highest success rates.</a:t>
            </a:r>
          </a:p>
          <a:p>
            <a:pPr lvl="1">
              <a:lnSpc>
                <a:spcPct val="100000"/>
              </a:lnSpc>
              <a:spcBef>
                <a:spcPts val="700"/>
              </a:spcBef>
              <a:buFont typeface="Courier New"/>
              <a:buChar char="o"/>
            </a:pPr>
            <a:r>
              <a:rPr lang="en-US" sz="1800" dirty="0">
                <a:solidFill>
                  <a:schemeClr val="accent3">
                    <a:lumMod val="25000"/>
                  </a:schemeClr>
                </a:solidFill>
                <a:latin typeface="Abadi"/>
                <a:cs typeface="Arial"/>
              </a:rPr>
              <a:t>Payload: Heavier payloads have a high failure rate early on with a significant improvement over time.</a:t>
            </a:r>
          </a:p>
          <a:p>
            <a:pPr lvl="1">
              <a:lnSpc>
                <a:spcPct val="100000"/>
              </a:lnSpc>
              <a:spcBef>
                <a:spcPts val="700"/>
              </a:spcBef>
              <a:buFont typeface="Courier New"/>
              <a:buChar char="o"/>
            </a:pPr>
            <a:r>
              <a:rPr lang="en-US" sz="1800" dirty="0">
                <a:solidFill>
                  <a:schemeClr val="accent3">
                    <a:lumMod val="25000"/>
                  </a:schemeClr>
                </a:solidFill>
                <a:latin typeface="Abadi"/>
                <a:cs typeface="Arial"/>
              </a:rPr>
              <a:t>Predictive Analysis: The </a:t>
            </a:r>
            <a:r>
              <a:rPr lang="en-US" sz="1800" dirty="0" err="1">
                <a:solidFill>
                  <a:schemeClr val="accent3">
                    <a:lumMod val="25000"/>
                  </a:schemeClr>
                </a:solidFill>
                <a:latin typeface="Abadi"/>
                <a:cs typeface="Arial"/>
              </a:rPr>
              <a:t>DecisionTreeClassifier</a:t>
            </a:r>
            <a:r>
              <a:rPr lang="en-US" sz="1800" dirty="0">
                <a:solidFill>
                  <a:schemeClr val="accent3">
                    <a:lumMod val="25000"/>
                  </a:schemeClr>
                </a:solidFill>
                <a:latin typeface="Abadi"/>
                <a:cs typeface="Arial"/>
              </a:rPr>
              <a:t> algorithm has proven highly accurate in predicting landing outcomes.</a:t>
            </a:r>
          </a:p>
          <a:p>
            <a:pPr marL="0" indent="0">
              <a:lnSpc>
                <a:spcPct val="100000"/>
              </a:lnSpc>
              <a:spcBef>
                <a:spcPts val="700"/>
              </a:spcBef>
              <a:buNone/>
            </a:pPr>
            <a:endParaRPr lang="en-US" sz="2200" dirty="0">
              <a:solidFill>
                <a:schemeClr val="accent3">
                  <a:lumMod val="25000"/>
                </a:schemeClr>
              </a:solidFill>
              <a:latin typeface="Abadi"/>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625658"/>
          </a:xfrm>
          <a:prstGeom prst="rect">
            <a:avLst/>
          </a:prstGeom>
        </p:spPr>
        <p:txBody>
          <a:bodyPr lIns="91440" tIns="45720" rIns="91440" bIns="45720" anchor="t">
            <a:normAutofit fontScale="77500" lnSpcReduction="20000"/>
          </a:bodyPr>
          <a:lstStyle/>
          <a:p>
            <a:pPr marL="0" indent="0">
              <a:lnSpc>
                <a:spcPct val="100000"/>
              </a:lnSpc>
              <a:spcBef>
                <a:spcPts val="1400"/>
              </a:spcBef>
              <a:buNone/>
            </a:pPr>
            <a:r>
              <a:rPr lang="en-US" sz="2400" dirty="0">
                <a:solidFill>
                  <a:schemeClr val="accent3">
                    <a:lumMod val="25000"/>
                  </a:schemeClr>
                </a:solidFill>
                <a:latin typeface="Abadi"/>
              </a:rPr>
              <a:t>The boosters which have successfully landed on drone ship and had payload mass greater than 4000 but less than 6000 are:</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a typeface="+mn-lt"/>
              <a:cs typeface="+mn-lt"/>
            </a:endParaRPr>
          </a:p>
          <a:p>
            <a:pPr marL="0" indent="0">
              <a:lnSpc>
                <a:spcPct val="100000"/>
              </a:lnSpc>
              <a:spcBef>
                <a:spcPts val="700"/>
              </a:spcBef>
              <a:buNone/>
            </a:pPr>
            <a:r>
              <a:rPr lang="en-US" sz="2200" dirty="0">
                <a:solidFill>
                  <a:schemeClr val="accent3">
                    <a:lumMod val="25000"/>
                  </a:schemeClr>
                </a:solidFill>
                <a:latin typeface="Courier New"/>
                <a:ea typeface="+mn-lt"/>
                <a:cs typeface="+mn-lt"/>
              </a:rPr>
              <a:t>SELECT </a:t>
            </a:r>
            <a:r>
              <a:rPr lang="en-US" sz="2200" err="1">
                <a:solidFill>
                  <a:schemeClr val="accent3">
                    <a:lumMod val="25000"/>
                  </a:schemeClr>
                </a:solidFill>
                <a:latin typeface="Courier New"/>
                <a:ea typeface="+mn-lt"/>
                <a:cs typeface="+mn-lt"/>
              </a:rPr>
              <a:t>Booster_Version</a:t>
            </a:r>
            <a:r>
              <a:rPr lang="en-US" sz="2200" dirty="0">
                <a:solidFill>
                  <a:schemeClr val="accent3">
                    <a:lumMod val="25000"/>
                  </a:schemeClr>
                </a:solidFill>
                <a:latin typeface="Courier New"/>
                <a:ea typeface="+mn-lt"/>
                <a:cs typeface="+mn-lt"/>
              </a:rPr>
              <a:t>, PAYLOAD_MASS__KG_ </a:t>
            </a:r>
            <a:endParaRPr lang="en-US" dirty="0">
              <a:solidFill>
                <a:schemeClr val="accent3">
                  <a:lumMod val="25000"/>
                </a:schemeClr>
              </a:solidFill>
              <a:latin typeface="Courier New"/>
              <a:ea typeface="+mn-lt"/>
              <a:cs typeface="Courier New"/>
            </a:endParaRPr>
          </a:p>
          <a:p>
            <a:pPr marL="0" indent="0">
              <a:lnSpc>
                <a:spcPct val="100000"/>
              </a:lnSpc>
              <a:spcBef>
                <a:spcPts val="700"/>
              </a:spcBef>
              <a:buNone/>
            </a:pPr>
            <a:r>
              <a:rPr lang="en-US" sz="2200" dirty="0">
                <a:solidFill>
                  <a:schemeClr val="accent3">
                    <a:lumMod val="25000"/>
                  </a:schemeClr>
                </a:solidFill>
                <a:latin typeface="Courier New"/>
                <a:ea typeface="+mn-lt"/>
                <a:cs typeface="+mn-lt"/>
              </a:rPr>
              <a:t>  FROM SPACEXTABLE </a:t>
            </a:r>
            <a:endParaRPr lang="en-US">
              <a:solidFill>
                <a:schemeClr val="accent3">
                  <a:lumMod val="25000"/>
                </a:schemeClr>
              </a:solidFill>
              <a:latin typeface="Courier New"/>
              <a:ea typeface="+mn-lt"/>
              <a:cs typeface="Courier New"/>
            </a:endParaRPr>
          </a:p>
          <a:p>
            <a:pPr marL="0" indent="0">
              <a:lnSpc>
                <a:spcPct val="100000"/>
              </a:lnSpc>
              <a:spcBef>
                <a:spcPts val="700"/>
              </a:spcBef>
              <a:buNone/>
            </a:pPr>
            <a:r>
              <a:rPr lang="en-US" sz="2200" dirty="0">
                <a:solidFill>
                  <a:schemeClr val="accent3">
                    <a:lumMod val="25000"/>
                  </a:schemeClr>
                </a:solidFill>
                <a:latin typeface="Courier New"/>
                <a:ea typeface="+mn-lt"/>
                <a:cs typeface="+mn-lt"/>
              </a:rPr>
              <a:t>  WHERE </a:t>
            </a:r>
            <a:r>
              <a:rPr lang="en-US" sz="2200" err="1">
                <a:solidFill>
                  <a:schemeClr val="accent3">
                    <a:lumMod val="25000"/>
                  </a:schemeClr>
                </a:solidFill>
                <a:latin typeface="Courier New"/>
                <a:ea typeface="+mn-lt"/>
                <a:cs typeface="+mn-lt"/>
              </a:rPr>
              <a:t>Landing_Outcome</a:t>
            </a:r>
            <a:r>
              <a:rPr lang="en-US" sz="2200" dirty="0">
                <a:solidFill>
                  <a:schemeClr val="accent3">
                    <a:lumMod val="25000"/>
                  </a:schemeClr>
                </a:solidFill>
                <a:latin typeface="Courier New"/>
                <a:ea typeface="+mn-lt"/>
                <a:cs typeface="+mn-lt"/>
              </a:rPr>
              <a:t> = 'Success (drone ship)' </a:t>
            </a:r>
            <a:endParaRPr lang="en-US">
              <a:solidFill>
                <a:schemeClr val="accent3">
                  <a:lumMod val="25000"/>
                </a:schemeClr>
              </a:solidFill>
              <a:latin typeface="Courier New"/>
              <a:ea typeface="+mn-lt"/>
              <a:cs typeface="Courier New"/>
            </a:endParaRPr>
          </a:p>
          <a:p>
            <a:pPr marL="0" indent="0">
              <a:lnSpc>
                <a:spcPct val="100000"/>
              </a:lnSpc>
              <a:spcBef>
                <a:spcPts val="700"/>
              </a:spcBef>
              <a:buNone/>
            </a:pPr>
            <a:r>
              <a:rPr lang="en-US" sz="2200" dirty="0">
                <a:solidFill>
                  <a:schemeClr val="accent3">
                    <a:lumMod val="25000"/>
                  </a:schemeClr>
                </a:solidFill>
                <a:latin typeface="Courier New"/>
                <a:ea typeface="+mn-lt"/>
                <a:cs typeface="+mn-lt"/>
              </a:rPr>
              <a:t>    AND PAYLOAD_MASS__KG_ BETWEEN 4000 AND 6000;</a:t>
            </a:r>
            <a:endParaRPr lang="en-US">
              <a:solidFill>
                <a:schemeClr val="accent3">
                  <a:lumMod val="25000"/>
                </a:schemeClr>
              </a:solidFill>
              <a:latin typeface="Courier New"/>
              <a:cs typeface="Courier New"/>
            </a:endParaRPr>
          </a:p>
          <a:p>
            <a:pPr marL="0" indent="0">
              <a:lnSpc>
                <a:spcPct val="100000"/>
              </a:lnSpc>
              <a:spcBef>
                <a:spcPts val="1400"/>
              </a:spcBef>
              <a:buNone/>
            </a:pPr>
            <a:r>
              <a:rPr lang="en-US" sz="2200" dirty="0">
                <a:solidFill>
                  <a:schemeClr val="accent3">
                    <a:lumMod val="25000"/>
                  </a:schemeClr>
                </a:solidFill>
                <a:latin typeface="Abadi"/>
              </a:rPr>
              <a:t> </a:t>
            </a: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graphicFrame>
        <p:nvGraphicFramePr>
          <p:cNvPr id="3" name="Table 2">
            <a:extLst>
              <a:ext uri="{FF2B5EF4-FFF2-40B4-BE49-F238E27FC236}">
                <a16:creationId xmlns:a16="http://schemas.microsoft.com/office/drawing/2014/main" id="{B23780F9-28E5-8558-4D13-5805995319BA}"/>
              </a:ext>
            </a:extLst>
          </p:cNvPr>
          <p:cNvGraphicFramePr>
            <a:graphicFrameLocks noGrp="1"/>
          </p:cNvGraphicFramePr>
          <p:nvPr>
            <p:extLst>
              <p:ext uri="{D42A27DB-BD31-4B8C-83A1-F6EECF244321}">
                <p14:modId xmlns:p14="http://schemas.microsoft.com/office/powerpoint/2010/main" val="592858786"/>
              </p:ext>
            </p:extLst>
          </p:nvPr>
        </p:nvGraphicFramePr>
        <p:xfrm>
          <a:off x="1118623" y="2654808"/>
          <a:ext cx="5181598" cy="1752598"/>
        </p:xfrm>
        <a:graphic>
          <a:graphicData uri="http://schemas.openxmlformats.org/drawingml/2006/table">
            <a:tbl>
              <a:tblPr bandRow="1">
                <a:tableStyleId>{5C22544A-7EE6-4342-B048-85BDC9FD1C3A}</a:tableStyleId>
              </a:tblPr>
              <a:tblGrid>
                <a:gridCol w="2590799">
                  <a:extLst>
                    <a:ext uri="{9D8B030D-6E8A-4147-A177-3AD203B41FA5}">
                      <a16:colId xmlns:a16="http://schemas.microsoft.com/office/drawing/2014/main" val="2825184201"/>
                    </a:ext>
                  </a:extLst>
                </a:gridCol>
                <a:gridCol w="2590799">
                  <a:extLst>
                    <a:ext uri="{9D8B030D-6E8A-4147-A177-3AD203B41FA5}">
                      <a16:colId xmlns:a16="http://schemas.microsoft.com/office/drawing/2014/main" val="2900939668"/>
                    </a:ext>
                  </a:extLst>
                </a:gridCol>
              </a:tblGrid>
              <a:tr h="0">
                <a:tc>
                  <a:txBody>
                    <a:bodyPr/>
                    <a:lstStyle/>
                    <a:p>
                      <a:pPr lvl="0">
                        <a:buNone/>
                      </a:pPr>
                      <a:r>
                        <a:rPr lang="en-US" dirty="0">
                          <a:effectLst/>
                        </a:rPr>
                        <a:t>Booster</a:t>
                      </a:r>
                    </a:p>
                  </a:txBody>
                  <a:tcPr marL="76200" marR="76200" marT="38099" marB="38099"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dirty="0">
                          <a:effectLst/>
                        </a:rPr>
                        <a:t>Payload Mass</a:t>
                      </a:r>
                    </a:p>
                  </a:txBody>
                  <a:tcPr marL="76200" marR="76200" marT="38099" marB="38099"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93344970"/>
                  </a:ext>
                </a:extLst>
              </a:tr>
              <a:tr h="0">
                <a:tc>
                  <a:txBody>
                    <a:bodyPr/>
                    <a:lstStyle/>
                    <a:p>
                      <a:r>
                        <a:rPr lang="en-US" dirty="0">
                          <a:effectLst/>
                        </a:rPr>
                        <a:t>F9 FT B1022</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effectLst/>
                        </a:rPr>
                        <a:t>4,696kg</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472437726"/>
                  </a:ext>
                </a:extLst>
              </a:tr>
              <a:tr h="0">
                <a:tc>
                  <a:txBody>
                    <a:bodyPr/>
                    <a:lstStyle/>
                    <a:p>
                      <a:r>
                        <a:rPr lang="en-US" dirty="0">
                          <a:effectLst/>
                        </a:rPr>
                        <a:t>F9 FT B1026</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effectLst/>
                        </a:rPr>
                        <a:t>4,600kg</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95841926"/>
                  </a:ext>
                </a:extLst>
              </a:tr>
              <a:tr h="0">
                <a:tc>
                  <a:txBody>
                    <a:bodyPr/>
                    <a:lstStyle/>
                    <a:p>
                      <a:r>
                        <a:rPr lang="en-US" dirty="0">
                          <a:effectLst/>
                        </a:rPr>
                        <a:t>F9 FT B1021.2</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effectLst/>
                        </a:rPr>
                        <a:t>5,300kg</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165773139"/>
                  </a:ext>
                </a:extLst>
              </a:tr>
              <a:tr h="0">
                <a:tc>
                  <a:txBody>
                    <a:bodyPr/>
                    <a:lstStyle/>
                    <a:p>
                      <a:r>
                        <a:rPr lang="en-US" dirty="0">
                          <a:effectLst/>
                        </a:rPr>
                        <a:t>F9 FT B1031.2</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effectLst/>
                        </a:rPr>
                        <a:t>5,200kg</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797466759"/>
                  </a:ext>
                </a:extLst>
              </a:tr>
            </a:tbl>
          </a:graphicData>
        </a:graphic>
      </p:graphicFrame>
    </p:spTree>
    <p:extLst>
      <p:ext uri="{BB962C8B-B14F-4D97-AF65-F5344CB8AC3E}">
        <p14:creationId xmlns:p14="http://schemas.microsoft.com/office/powerpoint/2010/main" val="63939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Total number of successful and failure mission outcomes</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000" dirty="0">
              <a:solidFill>
                <a:schemeClr val="accent3">
                  <a:lumMod val="25000"/>
                </a:schemeClr>
              </a:solidFill>
              <a:latin typeface="Courier New"/>
              <a:cs typeface="Courier New"/>
            </a:endParaRPr>
          </a:p>
          <a:p>
            <a:pPr indent="0">
              <a:lnSpc>
                <a:spcPct val="20000"/>
              </a:lnSpc>
              <a:spcBef>
                <a:spcPts val="700"/>
              </a:spcBef>
              <a:buNone/>
            </a:pPr>
            <a:r>
              <a:rPr lang="en-US" sz="2000" dirty="0">
                <a:solidFill>
                  <a:schemeClr val="accent3">
                    <a:lumMod val="25000"/>
                  </a:schemeClr>
                </a:solidFill>
                <a:latin typeface="Courier New"/>
                <a:ea typeface="+mn-lt"/>
                <a:cs typeface="+mn-lt"/>
              </a:rPr>
              <a:t>SELECT CASE</a:t>
            </a:r>
            <a:endParaRPr lang="en-US" sz="2000" dirty="0">
              <a:solidFill>
                <a:schemeClr val="accent3">
                  <a:lumMod val="25000"/>
                </a:schemeClr>
              </a:solidFill>
              <a:latin typeface="Courier New"/>
              <a:cs typeface="Courier New"/>
            </a:endParaRPr>
          </a:p>
          <a:p>
            <a:pPr indent="0">
              <a:lnSpc>
                <a:spcPct val="20000"/>
              </a:lnSpc>
              <a:spcBef>
                <a:spcPts val="700"/>
              </a:spcBef>
              <a:buNone/>
            </a:pPr>
            <a:r>
              <a:rPr lang="en-US" sz="2000" dirty="0">
                <a:solidFill>
                  <a:schemeClr val="accent3">
                    <a:lumMod val="25000"/>
                  </a:schemeClr>
                </a:solidFill>
                <a:latin typeface="Courier New"/>
                <a:ea typeface="+mn-lt"/>
                <a:cs typeface="+mn-lt"/>
              </a:rPr>
              <a:t>    WHEN </a:t>
            </a:r>
            <a:r>
              <a:rPr lang="en-US" sz="2000" dirty="0" err="1">
                <a:solidFill>
                  <a:schemeClr val="accent3">
                    <a:lumMod val="25000"/>
                  </a:schemeClr>
                </a:solidFill>
                <a:latin typeface="Courier New"/>
                <a:ea typeface="+mn-lt"/>
                <a:cs typeface="+mn-lt"/>
              </a:rPr>
              <a:t>Mission_Outcome</a:t>
            </a:r>
            <a:r>
              <a:rPr lang="en-US" sz="2000" dirty="0">
                <a:solidFill>
                  <a:schemeClr val="accent3">
                    <a:lumMod val="25000"/>
                  </a:schemeClr>
                </a:solidFill>
                <a:latin typeface="Courier New"/>
                <a:ea typeface="+mn-lt"/>
                <a:cs typeface="+mn-lt"/>
              </a:rPr>
              <a:t> LIKE 'Success%' THEN 'Success'</a:t>
            </a:r>
            <a:endParaRPr lang="en-US" sz="2000" dirty="0">
              <a:solidFill>
                <a:schemeClr val="accent3">
                  <a:lumMod val="25000"/>
                </a:schemeClr>
              </a:solidFill>
              <a:latin typeface="Courier New"/>
              <a:cs typeface="Courier New"/>
            </a:endParaRPr>
          </a:p>
          <a:p>
            <a:pPr indent="0">
              <a:lnSpc>
                <a:spcPct val="20000"/>
              </a:lnSpc>
              <a:spcBef>
                <a:spcPts val="700"/>
              </a:spcBef>
              <a:buNone/>
            </a:pPr>
            <a:r>
              <a:rPr lang="en-US" sz="2000" dirty="0">
                <a:solidFill>
                  <a:schemeClr val="accent3">
                    <a:lumMod val="25000"/>
                  </a:schemeClr>
                </a:solidFill>
                <a:latin typeface="Courier New"/>
                <a:ea typeface="+mn-lt"/>
                <a:cs typeface="+mn-lt"/>
              </a:rPr>
              <a:t>    WHEN </a:t>
            </a:r>
            <a:r>
              <a:rPr lang="en-US" sz="2000" dirty="0" err="1">
                <a:solidFill>
                  <a:schemeClr val="accent3">
                    <a:lumMod val="25000"/>
                  </a:schemeClr>
                </a:solidFill>
                <a:latin typeface="Courier New"/>
                <a:ea typeface="+mn-lt"/>
                <a:cs typeface="+mn-lt"/>
              </a:rPr>
              <a:t>Mission_Outcome</a:t>
            </a:r>
            <a:r>
              <a:rPr lang="en-US" sz="2000" dirty="0">
                <a:solidFill>
                  <a:schemeClr val="accent3">
                    <a:lumMod val="25000"/>
                  </a:schemeClr>
                </a:solidFill>
                <a:latin typeface="Courier New"/>
                <a:ea typeface="+mn-lt"/>
                <a:cs typeface="+mn-lt"/>
              </a:rPr>
              <a:t> LIKE 'Failure%' THEN 'Failure'</a:t>
            </a:r>
            <a:endParaRPr lang="en-US" sz="2000" dirty="0">
              <a:solidFill>
                <a:schemeClr val="accent3">
                  <a:lumMod val="25000"/>
                </a:schemeClr>
              </a:solidFill>
              <a:latin typeface="Courier New"/>
              <a:cs typeface="Courier New"/>
            </a:endParaRPr>
          </a:p>
          <a:p>
            <a:pPr indent="0">
              <a:lnSpc>
                <a:spcPct val="20000"/>
              </a:lnSpc>
              <a:spcBef>
                <a:spcPts val="700"/>
              </a:spcBef>
              <a:buNone/>
            </a:pPr>
            <a:r>
              <a:rPr lang="en-US" sz="2000" dirty="0">
                <a:solidFill>
                  <a:schemeClr val="accent3">
                    <a:lumMod val="25000"/>
                  </a:schemeClr>
                </a:solidFill>
                <a:latin typeface="Courier New"/>
                <a:ea typeface="+mn-lt"/>
                <a:cs typeface="+mn-lt"/>
              </a:rPr>
              <a:t>END as </a:t>
            </a:r>
            <a:r>
              <a:rPr lang="en-US" sz="2000" dirty="0" err="1">
                <a:solidFill>
                  <a:schemeClr val="accent3">
                    <a:lumMod val="25000"/>
                  </a:schemeClr>
                </a:solidFill>
                <a:latin typeface="Courier New"/>
                <a:ea typeface="+mn-lt"/>
                <a:cs typeface="+mn-lt"/>
              </a:rPr>
              <a:t>Mission_Status</a:t>
            </a:r>
            <a:r>
              <a:rPr lang="en-US" sz="2000" dirty="0">
                <a:solidFill>
                  <a:schemeClr val="accent3">
                    <a:lumMod val="25000"/>
                  </a:schemeClr>
                </a:solidFill>
                <a:latin typeface="Courier New"/>
                <a:ea typeface="+mn-lt"/>
                <a:cs typeface="+mn-lt"/>
              </a:rPr>
              <a:t>, COUNT(*)</a:t>
            </a:r>
            <a:endParaRPr lang="en-US" sz="2000" dirty="0">
              <a:solidFill>
                <a:schemeClr val="accent3">
                  <a:lumMod val="25000"/>
                </a:schemeClr>
              </a:solidFill>
              <a:latin typeface="Courier New"/>
              <a:ea typeface="+mn-lt"/>
              <a:cs typeface="Courier New"/>
            </a:endParaRPr>
          </a:p>
          <a:p>
            <a:pPr indent="0">
              <a:lnSpc>
                <a:spcPct val="20000"/>
              </a:lnSpc>
              <a:spcBef>
                <a:spcPts val="700"/>
              </a:spcBef>
              <a:buNone/>
            </a:pPr>
            <a:r>
              <a:rPr lang="en-US" sz="2000" dirty="0">
                <a:solidFill>
                  <a:schemeClr val="accent3">
                    <a:lumMod val="25000"/>
                  </a:schemeClr>
                </a:solidFill>
                <a:latin typeface="Courier New"/>
                <a:ea typeface="+mn-lt"/>
                <a:cs typeface="+mn-lt"/>
              </a:rPr>
              <a:t>FROM SPACEXTABLE </a:t>
            </a:r>
            <a:endParaRPr lang="en-US" sz="2000" dirty="0">
              <a:solidFill>
                <a:schemeClr val="accent3">
                  <a:lumMod val="25000"/>
                </a:schemeClr>
              </a:solidFill>
              <a:latin typeface="Courier New"/>
              <a:ea typeface="+mn-lt"/>
              <a:cs typeface="Courier New"/>
            </a:endParaRPr>
          </a:p>
          <a:p>
            <a:pPr indent="0">
              <a:lnSpc>
                <a:spcPct val="20000"/>
              </a:lnSpc>
              <a:spcBef>
                <a:spcPts val="700"/>
              </a:spcBef>
              <a:buNone/>
            </a:pPr>
            <a:r>
              <a:rPr lang="en-US" sz="2000" dirty="0">
                <a:solidFill>
                  <a:schemeClr val="accent3">
                    <a:lumMod val="25000"/>
                  </a:schemeClr>
                </a:solidFill>
                <a:latin typeface="Courier New"/>
                <a:ea typeface="+mn-lt"/>
                <a:cs typeface="+mn-lt"/>
              </a:rPr>
              <a:t>GROUP BY </a:t>
            </a:r>
            <a:r>
              <a:rPr lang="en-US" sz="2000" dirty="0" err="1">
                <a:solidFill>
                  <a:schemeClr val="accent3">
                    <a:lumMod val="25000"/>
                  </a:schemeClr>
                </a:solidFill>
                <a:latin typeface="Courier New"/>
                <a:ea typeface="+mn-lt"/>
                <a:cs typeface="+mn-lt"/>
              </a:rPr>
              <a:t>Mission_Status</a:t>
            </a:r>
            <a:r>
              <a:rPr lang="en-US" sz="2000" dirty="0">
                <a:solidFill>
                  <a:schemeClr val="accent3">
                    <a:lumMod val="25000"/>
                  </a:schemeClr>
                </a:solidFill>
                <a:latin typeface="Courier New"/>
                <a:ea typeface="+mn-lt"/>
                <a:cs typeface="+mn-lt"/>
              </a:rPr>
              <a:t>;</a:t>
            </a:r>
            <a:endParaRPr lang="en-US" sz="2000">
              <a:solidFill>
                <a:schemeClr val="accent3">
                  <a:lumMod val="25000"/>
                </a:schemeClr>
              </a:solidFill>
              <a:latin typeface="Courier New"/>
              <a:cs typeface="Courier New"/>
            </a:endParaRP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graphicFrame>
        <p:nvGraphicFramePr>
          <p:cNvPr id="6" name="Table 5">
            <a:extLst>
              <a:ext uri="{FF2B5EF4-FFF2-40B4-BE49-F238E27FC236}">
                <a16:creationId xmlns:a16="http://schemas.microsoft.com/office/drawing/2014/main" id="{2C6C581E-BB5E-20FE-DDC0-6C2279F0B397}"/>
              </a:ext>
            </a:extLst>
          </p:cNvPr>
          <p:cNvGraphicFramePr>
            <a:graphicFrameLocks noGrp="1"/>
          </p:cNvGraphicFramePr>
          <p:nvPr>
            <p:extLst>
              <p:ext uri="{D42A27DB-BD31-4B8C-83A1-F6EECF244321}">
                <p14:modId xmlns:p14="http://schemas.microsoft.com/office/powerpoint/2010/main" val="2483181599"/>
              </p:ext>
            </p:extLst>
          </p:nvPr>
        </p:nvGraphicFramePr>
        <p:xfrm>
          <a:off x="1298448" y="2566416"/>
          <a:ext cx="5836918" cy="1139952"/>
        </p:xfrm>
        <a:graphic>
          <a:graphicData uri="http://schemas.openxmlformats.org/drawingml/2006/table">
            <a:tbl>
              <a:tblPr bandRow="1">
                <a:tableStyleId>{5C22544A-7EE6-4342-B048-85BDC9FD1C3A}</a:tableStyleId>
              </a:tblPr>
              <a:tblGrid>
                <a:gridCol w="2918459">
                  <a:extLst>
                    <a:ext uri="{9D8B030D-6E8A-4147-A177-3AD203B41FA5}">
                      <a16:colId xmlns:a16="http://schemas.microsoft.com/office/drawing/2014/main" val="2767736363"/>
                    </a:ext>
                  </a:extLst>
                </a:gridCol>
                <a:gridCol w="2918459">
                  <a:extLst>
                    <a:ext uri="{9D8B030D-6E8A-4147-A177-3AD203B41FA5}">
                      <a16:colId xmlns:a16="http://schemas.microsoft.com/office/drawing/2014/main" val="2674799762"/>
                    </a:ext>
                  </a:extLst>
                </a:gridCol>
              </a:tblGrid>
              <a:tr h="438912">
                <a:tc>
                  <a:txBody>
                    <a:bodyPr/>
                    <a:lstStyle/>
                    <a:p>
                      <a:pPr algn="l" fontAlgn="ctr"/>
                      <a:r>
                        <a:rPr lang="en-US" b="1" dirty="0">
                          <a:solidFill>
                            <a:schemeClr val="bg1"/>
                          </a:solidFill>
                          <a:effectLst/>
                        </a:rPr>
                        <a:t>Mission Status</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l">
                        <a:buNone/>
                      </a:pPr>
                      <a:r>
                        <a:rPr lang="en-US" b="1" dirty="0">
                          <a:solidFill>
                            <a:schemeClr val="bg1"/>
                          </a:solidFill>
                          <a:effectLst/>
                        </a:rPr>
                        <a:t>Count</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2416735874"/>
                  </a:ext>
                </a:extLst>
              </a:tr>
              <a:tr h="0">
                <a:tc>
                  <a:txBody>
                    <a:bodyPr/>
                    <a:lstStyle/>
                    <a:p>
                      <a:pPr algn="l"/>
                      <a:r>
                        <a:rPr lang="en-US" dirty="0">
                          <a:effectLst/>
                        </a:rPr>
                        <a:t>Failure</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dirty="0">
                          <a:effectLst/>
                        </a:rPr>
                        <a:t>1</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37068865"/>
                  </a:ext>
                </a:extLst>
              </a:tr>
              <a:tr h="0">
                <a:tc>
                  <a:txBody>
                    <a:bodyPr/>
                    <a:lstStyle/>
                    <a:p>
                      <a:pPr algn="l"/>
                      <a:r>
                        <a:rPr lang="en-US" dirty="0">
                          <a:effectLst/>
                        </a:rPr>
                        <a:t>Success</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dirty="0">
                          <a:effectLst/>
                        </a:rPr>
                        <a:t>100</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57023955"/>
                  </a:ext>
                </a:extLst>
              </a:tr>
            </a:tbl>
          </a:graphicData>
        </a:graphic>
      </p:graphicFrame>
    </p:spTree>
    <p:extLst>
      <p:ext uri="{BB962C8B-B14F-4D97-AF65-F5344CB8AC3E}">
        <p14:creationId xmlns:p14="http://schemas.microsoft.com/office/powerpoint/2010/main" val="175697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6971909" cy="4351338"/>
          </a:xfrm>
          <a:prstGeom prst="rect">
            <a:avLst/>
          </a:prstGeom>
        </p:spPr>
        <p:txBody>
          <a:bodyPr lIns="91440" tIns="45720" rIns="91440" bIns="45720" anchor="t">
            <a:normAutofit lnSpcReduction="10000"/>
          </a:bodyPr>
          <a:lstStyle/>
          <a:p>
            <a:pPr>
              <a:lnSpc>
                <a:spcPct val="100000"/>
              </a:lnSpc>
              <a:spcBef>
                <a:spcPts val="1400"/>
              </a:spcBef>
            </a:pPr>
            <a:r>
              <a:rPr lang="en-US" sz="2200" dirty="0">
                <a:solidFill>
                  <a:schemeClr val="accent3">
                    <a:lumMod val="25000"/>
                  </a:schemeClr>
                </a:solidFill>
                <a:latin typeface="Abadi"/>
              </a:rPr>
              <a:t>The maximum payload sent was </a:t>
            </a:r>
            <a:r>
              <a:rPr lang="en-US" sz="2200" b="1" dirty="0">
                <a:solidFill>
                  <a:srgbClr val="0948CB"/>
                </a:solidFill>
                <a:latin typeface="Abadi"/>
              </a:rPr>
              <a:t>15,600kg</a:t>
            </a:r>
            <a:r>
              <a:rPr lang="en-US" sz="2200" dirty="0">
                <a:solidFill>
                  <a:schemeClr val="accent3">
                    <a:lumMod val="25000"/>
                  </a:schemeClr>
                </a:solidFill>
                <a:latin typeface="Abadi"/>
              </a:rPr>
              <a:t>.</a:t>
            </a:r>
            <a:endParaRPr lang="en-US" dirty="0">
              <a:solidFill>
                <a:schemeClr val="accent3">
                  <a:lumMod val="25000"/>
                </a:schemeClr>
              </a:solidFill>
              <a:cs typeface="Calibri" panose="020F0502020204030204"/>
            </a:endParaRPr>
          </a:p>
          <a:p>
            <a:pPr>
              <a:lnSpc>
                <a:spcPct val="100000"/>
              </a:lnSpc>
              <a:spcBef>
                <a:spcPts val="1400"/>
              </a:spcBef>
            </a:pPr>
            <a:r>
              <a:rPr lang="en-US" sz="2200" dirty="0">
                <a:solidFill>
                  <a:schemeClr val="accent3">
                    <a:lumMod val="25000"/>
                  </a:schemeClr>
                </a:solidFill>
                <a:latin typeface="Abadi"/>
              </a:rPr>
              <a:t>The boosters that carried the maximum payload are:</a:t>
            </a: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spcBef>
                <a:spcPts val="700"/>
              </a:spcBef>
              <a:buNone/>
            </a:pPr>
            <a:r>
              <a:rPr lang="en-US" sz="1800" dirty="0">
                <a:solidFill>
                  <a:schemeClr val="accent3">
                    <a:lumMod val="25000"/>
                  </a:schemeClr>
                </a:solidFill>
                <a:latin typeface="Courier New"/>
                <a:ea typeface="+mn-lt"/>
                <a:cs typeface="+mn-lt"/>
              </a:rPr>
              <a:t>SELECT </a:t>
            </a:r>
            <a:endParaRPr lang="en-US" sz="1800">
              <a:solidFill>
                <a:schemeClr val="accent3">
                  <a:lumMod val="25000"/>
                </a:schemeClr>
              </a:solidFill>
              <a:latin typeface="Courier New"/>
              <a:ea typeface="+mn-lt"/>
              <a:cs typeface="Courier New"/>
            </a:endParaRPr>
          </a:p>
          <a:p>
            <a:pPr>
              <a:spcBef>
                <a:spcPts val="700"/>
              </a:spcBef>
              <a:buNone/>
            </a:pPr>
            <a:r>
              <a:rPr lang="en-US" sz="1800" dirty="0">
                <a:solidFill>
                  <a:schemeClr val="accent3">
                    <a:lumMod val="25000"/>
                  </a:schemeClr>
                </a:solidFill>
                <a:latin typeface="Courier New"/>
                <a:ea typeface="+mn-lt"/>
                <a:cs typeface="+mn-lt"/>
              </a:rPr>
              <a:t>  DISTINCT </a:t>
            </a:r>
            <a:r>
              <a:rPr lang="en-US" sz="1800" dirty="0" err="1">
                <a:solidFill>
                  <a:schemeClr val="accent3">
                    <a:lumMod val="25000"/>
                  </a:schemeClr>
                </a:solidFill>
                <a:latin typeface="Courier New"/>
                <a:ea typeface="+mn-lt"/>
                <a:cs typeface="+mn-lt"/>
              </a:rPr>
              <a:t>Booster_Version</a:t>
            </a:r>
            <a:r>
              <a:rPr lang="en-US" sz="1800" dirty="0">
                <a:solidFill>
                  <a:schemeClr val="accent3">
                    <a:lumMod val="25000"/>
                  </a:schemeClr>
                </a:solidFill>
                <a:latin typeface="Courier New"/>
                <a:ea typeface="+mn-lt"/>
                <a:cs typeface="+mn-lt"/>
              </a:rPr>
              <a:t>,</a:t>
            </a:r>
            <a:endParaRPr lang="en-US" sz="1800" dirty="0">
              <a:solidFill>
                <a:schemeClr val="accent3">
                  <a:lumMod val="25000"/>
                </a:schemeClr>
              </a:solidFill>
              <a:latin typeface="Courier New"/>
              <a:ea typeface="+mn-lt"/>
              <a:cs typeface="Courier New"/>
            </a:endParaRPr>
          </a:p>
          <a:p>
            <a:pPr>
              <a:spcBef>
                <a:spcPts val="700"/>
              </a:spcBef>
              <a:buNone/>
            </a:pPr>
            <a:r>
              <a:rPr lang="en-US" sz="1800" dirty="0">
                <a:solidFill>
                  <a:schemeClr val="accent3">
                    <a:lumMod val="25000"/>
                  </a:schemeClr>
                </a:solidFill>
                <a:latin typeface="Courier New"/>
                <a:ea typeface="+mn-lt"/>
                <a:cs typeface="+mn-lt"/>
              </a:rPr>
              <a:t>  PAYLOAD_MASS__KG_ </a:t>
            </a:r>
            <a:endParaRPr lang="en-US" sz="1800" dirty="0">
              <a:solidFill>
                <a:schemeClr val="accent3">
                  <a:lumMod val="25000"/>
                </a:schemeClr>
              </a:solidFill>
              <a:latin typeface="Courier New"/>
              <a:ea typeface="+mn-lt"/>
              <a:cs typeface="Courier New"/>
            </a:endParaRPr>
          </a:p>
          <a:p>
            <a:pPr>
              <a:spcBef>
                <a:spcPts val="700"/>
              </a:spcBef>
              <a:buNone/>
            </a:pPr>
            <a:r>
              <a:rPr lang="en-US" sz="1800" dirty="0">
                <a:solidFill>
                  <a:schemeClr val="accent3">
                    <a:lumMod val="25000"/>
                  </a:schemeClr>
                </a:solidFill>
                <a:latin typeface="Courier New"/>
                <a:ea typeface="+mn-lt"/>
                <a:cs typeface="+mn-lt"/>
              </a:rPr>
              <a:t>FROM SPACEXTABLE</a:t>
            </a:r>
            <a:endParaRPr lang="en-US" sz="1800">
              <a:solidFill>
                <a:schemeClr val="accent3">
                  <a:lumMod val="25000"/>
                </a:schemeClr>
              </a:solidFill>
              <a:latin typeface="Courier New"/>
              <a:ea typeface="+mn-lt"/>
              <a:cs typeface="Courier New"/>
            </a:endParaRPr>
          </a:p>
          <a:p>
            <a:pPr>
              <a:spcBef>
                <a:spcPts val="700"/>
              </a:spcBef>
              <a:buNone/>
            </a:pPr>
            <a:r>
              <a:rPr lang="en-US" sz="1800" dirty="0">
                <a:solidFill>
                  <a:schemeClr val="accent3">
                    <a:lumMod val="25000"/>
                  </a:schemeClr>
                </a:solidFill>
                <a:latin typeface="Courier New"/>
                <a:ea typeface="+mn-lt"/>
                <a:cs typeface="+mn-lt"/>
              </a:rPr>
              <a:t>  WHERE PAYLOAD_MASS__KG_ = (</a:t>
            </a:r>
            <a:endParaRPr lang="en-US" sz="1800">
              <a:solidFill>
                <a:schemeClr val="accent3">
                  <a:lumMod val="25000"/>
                </a:schemeClr>
              </a:solidFill>
              <a:latin typeface="Courier New"/>
              <a:ea typeface="+mn-lt"/>
              <a:cs typeface="Courier New"/>
            </a:endParaRPr>
          </a:p>
          <a:p>
            <a:pPr>
              <a:spcBef>
                <a:spcPts val="700"/>
              </a:spcBef>
              <a:buNone/>
            </a:pPr>
            <a:r>
              <a:rPr lang="en-US" sz="1800" dirty="0">
                <a:solidFill>
                  <a:schemeClr val="accent3">
                    <a:lumMod val="25000"/>
                  </a:schemeClr>
                </a:solidFill>
                <a:latin typeface="Courier New"/>
                <a:ea typeface="+mn-lt"/>
                <a:cs typeface="+mn-lt"/>
              </a:rPr>
              <a:t>    SELECT MAX(PAYLOAD_MASS__KG_) FROM SPACEXTABLE</a:t>
            </a:r>
            <a:endParaRPr lang="en-US" sz="1800" dirty="0">
              <a:solidFill>
                <a:schemeClr val="accent3">
                  <a:lumMod val="25000"/>
                </a:schemeClr>
              </a:solidFill>
              <a:latin typeface="Courier New"/>
              <a:ea typeface="+mn-lt"/>
              <a:cs typeface="Courier New"/>
            </a:endParaRPr>
          </a:p>
          <a:p>
            <a:pPr>
              <a:spcBef>
                <a:spcPts val="700"/>
              </a:spcBef>
              <a:buNone/>
            </a:pPr>
            <a:r>
              <a:rPr lang="en-US" sz="1800" dirty="0">
                <a:solidFill>
                  <a:schemeClr val="accent3">
                    <a:lumMod val="25000"/>
                  </a:schemeClr>
                </a:solidFill>
                <a:latin typeface="Courier New"/>
                <a:ea typeface="+mn-lt"/>
                <a:cs typeface="+mn-lt"/>
              </a:rPr>
              <a:t>  )</a:t>
            </a:r>
            <a:endParaRPr lang="en-US" sz="1800">
              <a:solidFill>
                <a:schemeClr val="accent3">
                  <a:lumMod val="25000"/>
                </a:schemeClr>
              </a:solidFill>
              <a:latin typeface="Courier New"/>
              <a:ea typeface="+mn-lt"/>
              <a:cs typeface="Courier New"/>
            </a:endParaRPr>
          </a:p>
          <a:p>
            <a:pPr>
              <a:spcBef>
                <a:spcPts val="700"/>
              </a:spcBef>
              <a:buNone/>
            </a:pPr>
            <a:r>
              <a:rPr lang="en-US" sz="1800" dirty="0">
                <a:solidFill>
                  <a:schemeClr val="accent3">
                    <a:lumMod val="25000"/>
                  </a:schemeClr>
                </a:solidFill>
                <a:latin typeface="Courier New"/>
                <a:ea typeface="+mn-lt"/>
                <a:cs typeface="+mn-lt"/>
              </a:rPr>
              <a:t>ORDER BY </a:t>
            </a:r>
            <a:r>
              <a:rPr lang="en-US" sz="1800" dirty="0" err="1">
                <a:solidFill>
                  <a:schemeClr val="accent3">
                    <a:lumMod val="25000"/>
                  </a:schemeClr>
                </a:solidFill>
                <a:latin typeface="Courier New"/>
                <a:ea typeface="+mn-lt"/>
                <a:cs typeface="+mn-lt"/>
              </a:rPr>
              <a:t>Booster_Version</a:t>
            </a:r>
            <a:r>
              <a:rPr lang="en-US" sz="1800" dirty="0">
                <a:solidFill>
                  <a:schemeClr val="accent3">
                    <a:lumMod val="25000"/>
                  </a:schemeClr>
                </a:solidFill>
                <a:latin typeface="Courier New"/>
                <a:ea typeface="+mn-lt"/>
                <a:cs typeface="+mn-lt"/>
              </a:rPr>
              <a:t>;</a:t>
            </a:r>
            <a:endParaRPr lang="en-US" sz="1800">
              <a:solidFill>
                <a:schemeClr val="accent3">
                  <a:lumMod val="25000"/>
                </a:schemeClr>
              </a:solidFill>
              <a:latin typeface="Courier New"/>
              <a:cs typeface="Courier New"/>
            </a:endParaRP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graphicFrame>
        <p:nvGraphicFramePr>
          <p:cNvPr id="6" name="Table 5">
            <a:extLst>
              <a:ext uri="{FF2B5EF4-FFF2-40B4-BE49-F238E27FC236}">
                <a16:creationId xmlns:a16="http://schemas.microsoft.com/office/drawing/2014/main" id="{C46A4D17-B1FE-3266-9DFE-FC9A986CFF2B}"/>
              </a:ext>
            </a:extLst>
          </p:cNvPr>
          <p:cNvGraphicFramePr>
            <a:graphicFrameLocks noGrp="1"/>
          </p:cNvGraphicFramePr>
          <p:nvPr>
            <p:extLst>
              <p:ext uri="{D42A27DB-BD31-4B8C-83A1-F6EECF244321}">
                <p14:modId xmlns:p14="http://schemas.microsoft.com/office/powerpoint/2010/main" val="2665665524"/>
              </p:ext>
            </p:extLst>
          </p:nvPr>
        </p:nvGraphicFramePr>
        <p:xfrm>
          <a:off x="7760208" y="1610868"/>
          <a:ext cx="2974845" cy="4571671"/>
        </p:xfrm>
        <a:graphic>
          <a:graphicData uri="http://schemas.openxmlformats.org/drawingml/2006/table">
            <a:tbl>
              <a:tblPr bandRow="1">
                <a:tableStyleId>{5C22544A-7EE6-4342-B048-85BDC9FD1C3A}</a:tableStyleId>
              </a:tblPr>
              <a:tblGrid>
                <a:gridCol w="2974845">
                  <a:extLst>
                    <a:ext uri="{9D8B030D-6E8A-4147-A177-3AD203B41FA5}">
                      <a16:colId xmlns:a16="http://schemas.microsoft.com/office/drawing/2014/main" val="2632272180"/>
                    </a:ext>
                  </a:extLst>
                </a:gridCol>
              </a:tblGrid>
              <a:tr h="351667">
                <a:tc>
                  <a:txBody>
                    <a:bodyPr/>
                    <a:lstStyle/>
                    <a:p>
                      <a:pPr algn="l" fontAlgn="ctr"/>
                      <a:r>
                        <a:rPr lang="en-US" sz="1200" dirty="0">
                          <a:effectLst/>
                        </a:rPr>
                        <a:t>Booster Version</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99624062"/>
                  </a:ext>
                </a:extLst>
              </a:tr>
              <a:tr h="351667">
                <a:tc>
                  <a:txBody>
                    <a:bodyPr/>
                    <a:lstStyle/>
                    <a:p>
                      <a:pPr algn="l"/>
                      <a:r>
                        <a:rPr lang="en-US" sz="1200" dirty="0">
                          <a:effectLst/>
                        </a:rPr>
                        <a:t>F9 B5 B1048.4</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007765037"/>
                  </a:ext>
                </a:extLst>
              </a:tr>
              <a:tr h="351667">
                <a:tc>
                  <a:txBody>
                    <a:bodyPr/>
                    <a:lstStyle/>
                    <a:p>
                      <a:pPr algn="l"/>
                      <a:r>
                        <a:rPr lang="en-US" sz="1200" dirty="0">
                          <a:effectLst/>
                        </a:rPr>
                        <a:t>F9 B5 B1048.5</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818508316"/>
                  </a:ext>
                </a:extLst>
              </a:tr>
              <a:tr h="351667">
                <a:tc>
                  <a:txBody>
                    <a:bodyPr/>
                    <a:lstStyle/>
                    <a:p>
                      <a:pPr algn="l"/>
                      <a:r>
                        <a:rPr lang="en-US" sz="1200" dirty="0">
                          <a:effectLst/>
                        </a:rPr>
                        <a:t>F9 B5 B1049.4</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35297996"/>
                  </a:ext>
                </a:extLst>
              </a:tr>
              <a:tr h="351667">
                <a:tc>
                  <a:txBody>
                    <a:bodyPr/>
                    <a:lstStyle/>
                    <a:p>
                      <a:pPr algn="l"/>
                      <a:r>
                        <a:rPr lang="en-US" sz="1200" dirty="0">
                          <a:effectLst/>
                        </a:rPr>
                        <a:t>F9 B5 B1049.5</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542773067"/>
                  </a:ext>
                </a:extLst>
              </a:tr>
              <a:tr h="351667">
                <a:tc>
                  <a:txBody>
                    <a:bodyPr/>
                    <a:lstStyle/>
                    <a:p>
                      <a:pPr algn="l"/>
                      <a:r>
                        <a:rPr lang="en-US" sz="1200" dirty="0">
                          <a:effectLst/>
                        </a:rPr>
                        <a:t>F9 B5 B1049.7</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37359614"/>
                  </a:ext>
                </a:extLst>
              </a:tr>
              <a:tr h="351667">
                <a:tc>
                  <a:txBody>
                    <a:bodyPr/>
                    <a:lstStyle/>
                    <a:p>
                      <a:pPr algn="l"/>
                      <a:r>
                        <a:rPr lang="en-US" sz="1200" dirty="0">
                          <a:effectLst/>
                        </a:rPr>
                        <a:t>F9 B5 B1051.3</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00097640"/>
                  </a:ext>
                </a:extLst>
              </a:tr>
              <a:tr h="351667">
                <a:tc>
                  <a:txBody>
                    <a:bodyPr/>
                    <a:lstStyle/>
                    <a:p>
                      <a:pPr algn="l"/>
                      <a:r>
                        <a:rPr lang="en-US" sz="1200" dirty="0">
                          <a:effectLst/>
                        </a:rPr>
                        <a:t>F9 B5 B1051.4</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64932801"/>
                  </a:ext>
                </a:extLst>
              </a:tr>
              <a:tr h="351667">
                <a:tc>
                  <a:txBody>
                    <a:bodyPr/>
                    <a:lstStyle/>
                    <a:p>
                      <a:pPr algn="l"/>
                      <a:r>
                        <a:rPr lang="en-US" sz="1200" dirty="0">
                          <a:effectLst/>
                        </a:rPr>
                        <a:t>F9 B5 B1051.6</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65816399"/>
                  </a:ext>
                </a:extLst>
              </a:tr>
              <a:tr h="351667">
                <a:tc>
                  <a:txBody>
                    <a:bodyPr/>
                    <a:lstStyle/>
                    <a:p>
                      <a:pPr algn="l"/>
                      <a:r>
                        <a:rPr lang="en-US" sz="1200" dirty="0">
                          <a:effectLst/>
                        </a:rPr>
                        <a:t>F9 B5 B1056.4</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12664911"/>
                  </a:ext>
                </a:extLst>
              </a:tr>
              <a:tr h="351667">
                <a:tc>
                  <a:txBody>
                    <a:bodyPr/>
                    <a:lstStyle/>
                    <a:p>
                      <a:pPr algn="l"/>
                      <a:r>
                        <a:rPr lang="en-US" sz="1200" dirty="0">
                          <a:effectLst/>
                        </a:rPr>
                        <a:t>F9 B5 B1058.3</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22495630"/>
                  </a:ext>
                </a:extLst>
              </a:tr>
              <a:tr h="351667">
                <a:tc>
                  <a:txBody>
                    <a:bodyPr/>
                    <a:lstStyle/>
                    <a:p>
                      <a:pPr algn="l"/>
                      <a:r>
                        <a:rPr lang="en-US" sz="1200" dirty="0">
                          <a:effectLst/>
                        </a:rPr>
                        <a:t>F9 B5 B1060.2</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8475710"/>
                  </a:ext>
                </a:extLst>
              </a:tr>
              <a:tr h="351667">
                <a:tc>
                  <a:txBody>
                    <a:bodyPr/>
                    <a:lstStyle/>
                    <a:p>
                      <a:pPr algn="l"/>
                      <a:r>
                        <a:rPr lang="en-US" sz="1200" dirty="0">
                          <a:effectLst/>
                        </a:rPr>
                        <a:t>F9 B5 B1060.3</a:t>
                      </a:r>
                    </a:p>
                  </a:txBody>
                  <a:tcPr marL="76200" marR="76200" marT="38100" marB="381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26144600"/>
                  </a:ext>
                </a:extLst>
              </a:tr>
            </a:tbl>
          </a:graphicData>
        </a:graphic>
      </p:graphicFrame>
    </p:spTree>
    <p:extLst>
      <p:ext uri="{BB962C8B-B14F-4D97-AF65-F5344CB8AC3E}">
        <p14:creationId xmlns:p14="http://schemas.microsoft.com/office/powerpoint/2010/main" val="356664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lnSpcReduction="10000"/>
          </a:bodyPr>
          <a:lstStyle/>
          <a:p>
            <a:pPr>
              <a:lnSpc>
                <a:spcPct val="100000"/>
              </a:lnSpc>
              <a:spcBef>
                <a:spcPts val="1400"/>
              </a:spcBef>
            </a:pPr>
            <a:r>
              <a:rPr lang="en-US" sz="2200" dirty="0">
                <a:solidFill>
                  <a:schemeClr val="accent3">
                    <a:lumMod val="25000"/>
                  </a:schemeClr>
                </a:solidFill>
                <a:latin typeface="Abadi"/>
              </a:rPr>
              <a:t>List of failed landing outcomes in drone ship, their booster versions, and launch site names for in year 2015:</a:t>
            </a:r>
          </a:p>
          <a:p>
            <a:pPr>
              <a:lnSpc>
                <a:spcPct val="100000"/>
              </a:lnSpc>
              <a:spcBef>
                <a:spcPts val="1400"/>
              </a:spcBef>
            </a:pPr>
            <a:endParaRPr lang="en-US" sz="2200" dirty="0">
              <a:solidFill>
                <a:schemeClr val="accent3">
                  <a:lumMod val="25000"/>
                </a:schemeClr>
              </a:solidFill>
              <a:latin typeface="Abadi"/>
              <a:cs typeface="Courier New"/>
            </a:endParaRPr>
          </a:p>
          <a:p>
            <a:pPr>
              <a:lnSpc>
                <a:spcPct val="100000"/>
              </a:lnSpc>
              <a:spcBef>
                <a:spcPts val="1400"/>
              </a:spcBef>
            </a:pPr>
            <a:endParaRPr lang="en-US" sz="1200" dirty="0">
              <a:solidFill>
                <a:schemeClr val="accent3">
                  <a:lumMod val="25000"/>
                </a:schemeClr>
              </a:solidFill>
              <a:latin typeface="Courier New"/>
              <a:cs typeface="Courier New"/>
            </a:endParaRPr>
          </a:p>
          <a:p>
            <a:pPr>
              <a:lnSpc>
                <a:spcPct val="100000"/>
              </a:lnSpc>
              <a:spcBef>
                <a:spcPts val="1400"/>
              </a:spcBef>
            </a:pPr>
            <a:endParaRPr lang="en-US" sz="1200" dirty="0">
              <a:solidFill>
                <a:srgbClr val="292929"/>
              </a:solidFill>
              <a:latin typeface="Courier New"/>
              <a:cs typeface="Courier New"/>
            </a:endParaRPr>
          </a:p>
          <a:p>
            <a:pPr>
              <a:buNone/>
            </a:pPr>
            <a:endParaRPr lang="en-US" sz="1200" dirty="0">
              <a:solidFill>
                <a:srgbClr val="000000"/>
              </a:solidFill>
              <a:latin typeface="Courier New"/>
              <a:ea typeface="+mn-lt"/>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SELECT </a:t>
            </a:r>
            <a:endParaRPr lang="en-US" sz="1200">
              <a:solidFill>
                <a:schemeClr val="accent3">
                  <a:lumMod val="25000"/>
                </a:schemeClr>
              </a:solidFill>
              <a:latin typeface="Courier New"/>
              <a:ea typeface="+mn-lt"/>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CASE </a:t>
            </a:r>
            <a:r>
              <a:rPr lang="en-US" sz="1200" err="1">
                <a:solidFill>
                  <a:schemeClr val="accent3">
                    <a:lumMod val="25000"/>
                  </a:schemeClr>
                </a:solidFill>
                <a:latin typeface="Courier New"/>
                <a:ea typeface="+mn-lt"/>
                <a:cs typeface="+mn-lt"/>
              </a:rPr>
              <a:t>strftime</a:t>
            </a:r>
            <a:r>
              <a:rPr lang="en-US" sz="1200" dirty="0">
                <a:solidFill>
                  <a:schemeClr val="accent3">
                    <a:lumMod val="25000"/>
                  </a:schemeClr>
                </a:solidFill>
                <a:latin typeface="Courier New"/>
                <a:ea typeface="+mn-lt"/>
                <a:cs typeface="+mn-lt"/>
              </a:rPr>
              <a:t>('%m', Date)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'01' THEN 'January'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'02' THEN 'February'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'03' THEN 'March'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'04' THEN 'April'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'05' THEN 'May'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'06' THEN 'June'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'07' THEN 'July'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'08' THEN 'August'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'09' THEN 'September'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'10' THEN 'October'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'11' THEN 'November'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WHEN '12' THEN 'December'</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END as Month, </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    </a:t>
            </a:r>
            <a:r>
              <a:rPr lang="en-US" sz="1200" err="1">
                <a:solidFill>
                  <a:schemeClr val="accent3">
                    <a:lumMod val="25000"/>
                  </a:schemeClr>
                </a:solidFill>
                <a:latin typeface="Courier New"/>
                <a:ea typeface="+mn-lt"/>
                <a:cs typeface="+mn-lt"/>
              </a:rPr>
              <a:t>Landing_Outcome</a:t>
            </a:r>
            <a:r>
              <a:rPr lang="en-US" sz="1200" dirty="0">
                <a:solidFill>
                  <a:schemeClr val="accent3">
                    <a:lumMod val="25000"/>
                  </a:schemeClr>
                </a:solidFill>
                <a:latin typeface="Courier New"/>
                <a:ea typeface="+mn-lt"/>
                <a:cs typeface="+mn-lt"/>
              </a:rPr>
              <a:t>, </a:t>
            </a:r>
            <a:r>
              <a:rPr lang="en-US" sz="1200" err="1">
                <a:solidFill>
                  <a:schemeClr val="accent3">
                    <a:lumMod val="25000"/>
                  </a:schemeClr>
                </a:solidFill>
                <a:latin typeface="Courier New"/>
                <a:ea typeface="+mn-lt"/>
                <a:cs typeface="+mn-lt"/>
              </a:rPr>
              <a:t>Booster_Version</a:t>
            </a:r>
            <a:r>
              <a:rPr lang="en-US" sz="1200" dirty="0">
                <a:solidFill>
                  <a:schemeClr val="accent3">
                    <a:lumMod val="25000"/>
                  </a:schemeClr>
                </a:solidFill>
                <a:latin typeface="Courier New"/>
                <a:ea typeface="+mn-lt"/>
                <a:cs typeface="+mn-lt"/>
              </a:rPr>
              <a:t>, </a:t>
            </a:r>
            <a:r>
              <a:rPr lang="en-US" sz="1200" err="1">
                <a:solidFill>
                  <a:schemeClr val="accent3">
                    <a:lumMod val="25000"/>
                  </a:schemeClr>
                </a:solidFill>
                <a:latin typeface="Courier New"/>
                <a:ea typeface="+mn-lt"/>
                <a:cs typeface="+mn-lt"/>
              </a:rPr>
              <a:t>Launch_Site</a:t>
            </a:r>
            <a:r>
              <a:rPr lang="en-US" sz="1200" dirty="0">
                <a:solidFill>
                  <a:schemeClr val="accent3">
                    <a:lumMod val="25000"/>
                  </a:schemeClr>
                </a:solidFill>
                <a:latin typeface="Courier New"/>
                <a:ea typeface="+mn-lt"/>
                <a:cs typeface="+mn-lt"/>
              </a:rPr>
              <a:t>, Date</a:t>
            </a:r>
            <a:endParaRPr lang="en-US" sz="1200" dirty="0">
              <a:solidFill>
                <a:schemeClr val="accent3">
                  <a:lumMod val="25000"/>
                </a:schemeClr>
              </a:solidFill>
              <a:latin typeface="Courier New"/>
              <a:cs typeface="Courier New"/>
            </a:endParaRPr>
          </a:p>
          <a:p>
            <a:pPr indent="0">
              <a:lnSpc>
                <a:spcPct val="20000"/>
              </a:lnSpc>
              <a:spcBef>
                <a:spcPts val="700"/>
              </a:spcBef>
              <a:buNone/>
            </a:pPr>
            <a:r>
              <a:rPr lang="en-US" sz="1200" dirty="0">
                <a:solidFill>
                  <a:schemeClr val="accent3">
                    <a:lumMod val="25000"/>
                  </a:schemeClr>
                </a:solidFill>
                <a:latin typeface="Courier New"/>
                <a:ea typeface="+mn-lt"/>
                <a:cs typeface="+mn-lt"/>
              </a:rPr>
              <a:t>FROM SPACEXTABLE</a:t>
            </a:r>
            <a:endParaRPr lang="en-US" sz="1200" dirty="0">
              <a:solidFill>
                <a:schemeClr val="accent3">
                  <a:lumMod val="25000"/>
                </a:schemeClr>
              </a:solidFill>
              <a:latin typeface="Courier New"/>
              <a:cs typeface="Courier New"/>
            </a:endParaRPr>
          </a:p>
          <a:p>
            <a:pPr marL="0" indent="0">
              <a:lnSpc>
                <a:spcPct val="20000"/>
              </a:lnSpc>
              <a:spcBef>
                <a:spcPts val="700"/>
              </a:spcBef>
              <a:buNone/>
            </a:pPr>
            <a:r>
              <a:rPr lang="en-US" sz="1200" dirty="0">
                <a:solidFill>
                  <a:schemeClr val="accent3">
                    <a:lumMod val="25000"/>
                  </a:schemeClr>
                </a:solidFill>
                <a:latin typeface="Courier New"/>
                <a:ea typeface="+mn-lt"/>
                <a:cs typeface="+mn-lt"/>
              </a:rPr>
              <a:t>WHERE </a:t>
            </a:r>
            <a:r>
              <a:rPr lang="en-US" sz="1200" err="1">
                <a:solidFill>
                  <a:schemeClr val="accent3">
                    <a:lumMod val="25000"/>
                  </a:schemeClr>
                </a:solidFill>
                <a:latin typeface="Courier New"/>
                <a:ea typeface="+mn-lt"/>
                <a:cs typeface="+mn-lt"/>
              </a:rPr>
              <a:t>strftime</a:t>
            </a:r>
            <a:r>
              <a:rPr lang="en-US" sz="1200" dirty="0">
                <a:solidFill>
                  <a:schemeClr val="accent3">
                    <a:lumMod val="25000"/>
                  </a:schemeClr>
                </a:solidFill>
                <a:latin typeface="Courier New"/>
                <a:ea typeface="+mn-lt"/>
                <a:cs typeface="+mn-lt"/>
              </a:rPr>
              <a:t>('%Y', Date) = '2015' AND </a:t>
            </a:r>
            <a:r>
              <a:rPr lang="en-US" sz="1200" err="1">
                <a:solidFill>
                  <a:schemeClr val="accent3">
                    <a:lumMod val="25000"/>
                  </a:schemeClr>
                </a:solidFill>
                <a:latin typeface="Courier New"/>
                <a:ea typeface="+mn-lt"/>
                <a:cs typeface="+mn-lt"/>
              </a:rPr>
              <a:t>Landing_Outcome</a:t>
            </a:r>
            <a:r>
              <a:rPr lang="en-US" sz="1200" dirty="0">
                <a:solidFill>
                  <a:schemeClr val="accent3">
                    <a:lumMod val="25000"/>
                  </a:schemeClr>
                </a:solidFill>
                <a:latin typeface="Courier New"/>
                <a:ea typeface="+mn-lt"/>
                <a:cs typeface="+mn-lt"/>
              </a:rPr>
              <a:t> = 'Failure (drone ship)';</a:t>
            </a:r>
            <a:endParaRPr lang="en-US" sz="1200" dirty="0">
              <a:solidFill>
                <a:schemeClr val="accent3">
                  <a:lumMod val="25000"/>
                </a:schemeClr>
              </a:solidFill>
              <a:latin typeface="Courier New"/>
              <a:cs typeface="Courier New"/>
            </a:endParaRPr>
          </a:p>
          <a:p>
            <a:pPr marL="0" indent="0">
              <a:lnSpc>
                <a:spcPct val="100000"/>
              </a:lnSpc>
              <a:spcBef>
                <a:spcPts val="1400"/>
              </a:spcBef>
              <a:buNone/>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graphicFrame>
        <p:nvGraphicFramePr>
          <p:cNvPr id="7" name="Table 6">
            <a:extLst>
              <a:ext uri="{FF2B5EF4-FFF2-40B4-BE49-F238E27FC236}">
                <a16:creationId xmlns:a16="http://schemas.microsoft.com/office/drawing/2014/main" id="{79F08CA9-74BD-B445-101D-FE1868CCC563}"/>
              </a:ext>
            </a:extLst>
          </p:cNvPr>
          <p:cNvGraphicFramePr>
            <a:graphicFrameLocks noGrp="1"/>
          </p:cNvGraphicFramePr>
          <p:nvPr>
            <p:extLst>
              <p:ext uri="{D42A27DB-BD31-4B8C-83A1-F6EECF244321}">
                <p14:modId xmlns:p14="http://schemas.microsoft.com/office/powerpoint/2010/main" val="2229405198"/>
              </p:ext>
            </p:extLst>
          </p:nvPr>
        </p:nvGraphicFramePr>
        <p:xfrm>
          <a:off x="1773936" y="2673130"/>
          <a:ext cx="8510012" cy="1107440"/>
        </p:xfrm>
        <a:graphic>
          <a:graphicData uri="http://schemas.openxmlformats.org/drawingml/2006/table">
            <a:tbl>
              <a:tblPr firstRow="1" bandRow="1">
                <a:tableStyleId>{5C22544A-7EE6-4342-B048-85BDC9FD1C3A}</a:tableStyleId>
              </a:tblPr>
              <a:tblGrid>
                <a:gridCol w="2127503">
                  <a:extLst>
                    <a:ext uri="{9D8B030D-6E8A-4147-A177-3AD203B41FA5}">
                      <a16:colId xmlns:a16="http://schemas.microsoft.com/office/drawing/2014/main" val="2665883230"/>
                    </a:ext>
                  </a:extLst>
                </a:gridCol>
                <a:gridCol w="2127503">
                  <a:extLst>
                    <a:ext uri="{9D8B030D-6E8A-4147-A177-3AD203B41FA5}">
                      <a16:colId xmlns:a16="http://schemas.microsoft.com/office/drawing/2014/main" val="1017239682"/>
                    </a:ext>
                  </a:extLst>
                </a:gridCol>
                <a:gridCol w="2127503">
                  <a:extLst>
                    <a:ext uri="{9D8B030D-6E8A-4147-A177-3AD203B41FA5}">
                      <a16:colId xmlns:a16="http://schemas.microsoft.com/office/drawing/2014/main" val="865439106"/>
                    </a:ext>
                  </a:extLst>
                </a:gridCol>
                <a:gridCol w="2127503">
                  <a:extLst>
                    <a:ext uri="{9D8B030D-6E8A-4147-A177-3AD203B41FA5}">
                      <a16:colId xmlns:a16="http://schemas.microsoft.com/office/drawing/2014/main" val="1125592574"/>
                    </a:ext>
                  </a:extLst>
                </a:gridCol>
              </a:tblGrid>
              <a:tr h="365759">
                <a:tc>
                  <a:txBody>
                    <a:bodyPr/>
                    <a:lstStyle/>
                    <a:p>
                      <a:r>
                        <a:rPr lang="en-US" dirty="0"/>
                        <a:t>Month</a:t>
                      </a:r>
                    </a:p>
                  </a:txBody>
                  <a:tcPr/>
                </a:tc>
                <a:tc>
                  <a:txBody>
                    <a:bodyPr/>
                    <a:lstStyle/>
                    <a:p>
                      <a:r>
                        <a:rPr lang="en-US" dirty="0"/>
                        <a:t>Outcome</a:t>
                      </a:r>
                    </a:p>
                  </a:txBody>
                  <a:tcPr/>
                </a:tc>
                <a:tc>
                  <a:txBody>
                    <a:bodyPr/>
                    <a:lstStyle/>
                    <a:p>
                      <a:r>
                        <a:rPr lang="en-US" dirty="0"/>
                        <a:t>Booster</a:t>
                      </a:r>
                    </a:p>
                  </a:txBody>
                  <a:tcPr/>
                </a:tc>
                <a:tc>
                  <a:txBody>
                    <a:bodyPr/>
                    <a:lstStyle/>
                    <a:p>
                      <a:r>
                        <a:rPr lang="en-US" dirty="0"/>
                        <a:t>Launch Site</a:t>
                      </a:r>
                    </a:p>
                  </a:txBody>
                  <a:tcPr/>
                </a:tc>
                <a:extLst>
                  <a:ext uri="{0D108BD9-81ED-4DB2-BD59-A6C34878D82A}">
                    <a16:rowId xmlns:a16="http://schemas.microsoft.com/office/drawing/2014/main" val="3827599219"/>
                  </a:ext>
                </a:extLst>
              </a:tr>
              <a:tr h="370840">
                <a:tc>
                  <a:txBody>
                    <a:bodyPr/>
                    <a:lstStyle/>
                    <a:p>
                      <a:r>
                        <a:rPr lang="en-US" dirty="0"/>
                        <a:t>January</a:t>
                      </a:r>
                    </a:p>
                  </a:txBody>
                  <a:tcPr/>
                </a:tc>
                <a:tc>
                  <a:txBody>
                    <a:bodyPr/>
                    <a:lstStyle/>
                    <a:p>
                      <a:r>
                        <a:rPr lang="en-US" dirty="0"/>
                        <a:t>Failure (drone ship)</a:t>
                      </a:r>
                    </a:p>
                  </a:txBody>
                  <a:tcPr/>
                </a:tc>
                <a:tc>
                  <a:txBody>
                    <a:bodyPr/>
                    <a:lstStyle/>
                    <a:p>
                      <a:r>
                        <a:rPr lang="en-US" dirty="0"/>
                        <a:t>F9 v1.1 B1012</a:t>
                      </a:r>
                    </a:p>
                  </a:txBody>
                  <a:tcPr/>
                </a:tc>
                <a:tc>
                  <a:txBody>
                    <a:bodyPr/>
                    <a:lstStyle/>
                    <a:p>
                      <a:r>
                        <a:rPr lang="en-US" dirty="0"/>
                        <a:t>CCAFS LC-40</a:t>
                      </a:r>
                    </a:p>
                  </a:txBody>
                  <a:tcPr/>
                </a:tc>
                <a:extLst>
                  <a:ext uri="{0D108BD9-81ED-4DB2-BD59-A6C34878D82A}">
                    <a16:rowId xmlns:a16="http://schemas.microsoft.com/office/drawing/2014/main" val="364076532"/>
                  </a:ext>
                </a:extLst>
              </a:tr>
              <a:tr h="370840">
                <a:tc>
                  <a:txBody>
                    <a:bodyPr/>
                    <a:lstStyle/>
                    <a:p>
                      <a:r>
                        <a:rPr lang="en-US" dirty="0"/>
                        <a:t>April</a:t>
                      </a:r>
                    </a:p>
                  </a:txBody>
                  <a:tcPr/>
                </a:tc>
                <a:tc>
                  <a:txBody>
                    <a:bodyPr/>
                    <a:lstStyle/>
                    <a:p>
                      <a:r>
                        <a:rPr lang="en-US" dirty="0"/>
                        <a:t>Failure (drone ship)</a:t>
                      </a:r>
                    </a:p>
                  </a:txBody>
                  <a:tcPr/>
                </a:tc>
                <a:tc>
                  <a:txBody>
                    <a:bodyPr/>
                    <a:lstStyle/>
                    <a:p>
                      <a:r>
                        <a:rPr lang="en-US" dirty="0"/>
                        <a:t>F9 v1.1 B1015</a:t>
                      </a:r>
                    </a:p>
                  </a:txBody>
                  <a:tcPr/>
                </a:tc>
                <a:tc>
                  <a:txBody>
                    <a:bodyPr/>
                    <a:lstStyle/>
                    <a:p>
                      <a:r>
                        <a:rPr lang="en-US" dirty="0"/>
                        <a:t>CCAFS LC-40</a:t>
                      </a:r>
                    </a:p>
                  </a:txBody>
                  <a:tcPr/>
                </a:tc>
                <a:extLst>
                  <a:ext uri="{0D108BD9-81ED-4DB2-BD59-A6C34878D82A}">
                    <a16:rowId xmlns:a16="http://schemas.microsoft.com/office/drawing/2014/main" val="2974915908"/>
                  </a:ext>
                </a:extLst>
              </a:tr>
            </a:tbl>
          </a:graphicData>
        </a:graphic>
      </p:graphicFrame>
    </p:spTree>
    <p:extLst>
      <p:ext uri="{BB962C8B-B14F-4D97-AF65-F5344CB8AC3E}">
        <p14:creationId xmlns:p14="http://schemas.microsoft.com/office/powerpoint/2010/main" val="139843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34</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6319637" cy="4394010"/>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Rank the count of landing outcomes between the date 2010-06-04 and 2017-03-20, in descending order:</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a typeface="+mn-lt"/>
              <a:cs typeface="+mn-lt"/>
            </a:endParaRPr>
          </a:p>
          <a:p>
            <a:pPr indent="0">
              <a:lnSpc>
                <a:spcPct val="0"/>
              </a:lnSpc>
              <a:buNone/>
            </a:pPr>
            <a:r>
              <a:rPr lang="en-US" sz="2200" dirty="0">
                <a:solidFill>
                  <a:schemeClr val="accent3">
                    <a:lumMod val="25000"/>
                  </a:schemeClr>
                </a:solidFill>
                <a:latin typeface="Courier New"/>
                <a:ea typeface="+mn-lt"/>
                <a:cs typeface="+mn-lt"/>
              </a:rPr>
              <a:t>SELECT </a:t>
            </a:r>
            <a:endParaRPr lang="en-US" dirty="0">
              <a:solidFill>
                <a:schemeClr val="accent3">
                  <a:lumMod val="25000"/>
                </a:schemeClr>
              </a:solidFill>
              <a:latin typeface="Courier New"/>
              <a:ea typeface="+mn-lt"/>
              <a:cs typeface="Courier New"/>
            </a:endParaRPr>
          </a:p>
          <a:p>
            <a:pPr indent="0">
              <a:lnSpc>
                <a:spcPct val="0"/>
              </a:lnSpc>
              <a:buNone/>
            </a:pPr>
            <a:r>
              <a:rPr lang="en-US" sz="2200" dirty="0">
                <a:solidFill>
                  <a:schemeClr val="accent3">
                    <a:lumMod val="25000"/>
                  </a:schemeClr>
                </a:solidFill>
                <a:latin typeface="Courier New"/>
                <a:ea typeface="+mn-lt"/>
                <a:cs typeface="+mn-lt"/>
              </a:rPr>
              <a:t>  </a:t>
            </a:r>
            <a:r>
              <a:rPr lang="en-US" sz="2200" err="1">
                <a:solidFill>
                  <a:schemeClr val="accent3">
                    <a:lumMod val="25000"/>
                  </a:schemeClr>
                </a:solidFill>
                <a:latin typeface="Courier New"/>
                <a:ea typeface="+mn-lt"/>
                <a:cs typeface="+mn-lt"/>
              </a:rPr>
              <a:t>Landing_Outcome</a:t>
            </a:r>
            <a:r>
              <a:rPr lang="en-US" sz="2200">
                <a:solidFill>
                  <a:schemeClr val="accent3">
                    <a:lumMod val="25000"/>
                  </a:schemeClr>
                </a:solidFill>
                <a:latin typeface="Courier New"/>
                <a:ea typeface="+mn-lt"/>
                <a:cs typeface="+mn-lt"/>
              </a:rPr>
              <a:t>,</a:t>
            </a:r>
            <a:endParaRPr lang="en-US">
              <a:solidFill>
                <a:schemeClr val="accent3">
                  <a:lumMod val="25000"/>
                </a:schemeClr>
              </a:solidFill>
              <a:latin typeface="Courier New"/>
              <a:ea typeface="+mn-lt"/>
              <a:cs typeface="Courier New"/>
            </a:endParaRPr>
          </a:p>
          <a:p>
            <a:pPr indent="0">
              <a:lnSpc>
                <a:spcPct val="0"/>
              </a:lnSpc>
              <a:buNone/>
            </a:pPr>
            <a:r>
              <a:rPr lang="en-US" sz="2200">
                <a:solidFill>
                  <a:schemeClr val="accent3">
                    <a:lumMod val="25000"/>
                  </a:schemeClr>
                </a:solidFill>
                <a:latin typeface="Courier New"/>
                <a:ea typeface="+mn-lt"/>
                <a:cs typeface="+mn-lt"/>
              </a:rPr>
              <a:t>  COUNT(*) as Count</a:t>
            </a:r>
            <a:endParaRPr lang="en-US">
              <a:solidFill>
                <a:schemeClr val="accent3">
                  <a:lumMod val="25000"/>
                </a:schemeClr>
              </a:solidFill>
              <a:latin typeface="Courier New"/>
              <a:ea typeface="+mn-lt"/>
              <a:cs typeface="Courier New"/>
            </a:endParaRPr>
          </a:p>
          <a:p>
            <a:pPr indent="0">
              <a:lnSpc>
                <a:spcPct val="0"/>
              </a:lnSpc>
              <a:buNone/>
            </a:pPr>
            <a:r>
              <a:rPr lang="en-US" sz="2200">
                <a:solidFill>
                  <a:schemeClr val="accent3">
                    <a:lumMod val="25000"/>
                  </a:schemeClr>
                </a:solidFill>
                <a:latin typeface="Courier New"/>
                <a:ea typeface="+mn-lt"/>
                <a:cs typeface="+mn-lt"/>
              </a:rPr>
              <a:t>FROM SPACEXTABLE</a:t>
            </a:r>
            <a:endParaRPr lang="en-US" dirty="0">
              <a:solidFill>
                <a:schemeClr val="accent3">
                  <a:lumMod val="25000"/>
                </a:schemeClr>
              </a:solidFill>
              <a:latin typeface="Courier New"/>
              <a:ea typeface="+mn-lt"/>
              <a:cs typeface="Courier New"/>
            </a:endParaRPr>
          </a:p>
          <a:p>
            <a:pPr indent="0">
              <a:lnSpc>
                <a:spcPct val="0"/>
              </a:lnSpc>
              <a:buNone/>
            </a:pPr>
            <a:r>
              <a:rPr lang="en-US" sz="2200" dirty="0">
                <a:solidFill>
                  <a:schemeClr val="accent3">
                    <a:lumMod val="25000"/>
                  </a:schemeClr>
                </a:solidFill>
                <a:latin typeface="Courier New"/>
                <a:ea typeface="+mn-lt"/>
                <a:cs typeface="+mn-lt"/>
              </a:rPr>
              <a:t>WHERE </a:t>
            </a:r>
            <a:endParaRPr lang="en-US" dirty="0">
              <a:solidFill>
                <a:schemeClr val="accent3">
                  <a:lumMod val="25000"/>
                </a:schemeClr>
              </a:solidFill>
              <a:latin typeface="Courier New"/>
              <a:ea typeface="+mn-lt"/>
              <a:cs typeface="Courier New"/>
            </a:endParaRPr>
          </a:p>
          <a:p>
            <a:pPr indent="0">
              <a:lnSpc>
                <a:spcPct val="0"/>
              </a:lnSpc>
              <a:buNone/>
            </a:pPr>
            <a:r>
              <a:rPr lang="en-US" sz="2200" dirty="0">
                <a:solidFill>
                  <a:schemeClr val="accent3">
                    <a:lumMod val="25000"/>
                  </a:schemeClr>
                </a:solidFill>
                <a:latin typeface="Courier New"/>
                <a:ea typeface="+mn-lt"/>
                <a:cs typeface="+mn-lt"/>
              </a:rPr>
              <a:t>  Date BETWEEN </a:t>
            </a:r>
            <a:endParaRPr lang="en-US">
              <a:solidFill>
                <a:schemeClr val="accent3">
                  <a:lumMod val="25000"/>
                </a:schemeClr>
              </a:solidFill>
              <a:latin typeface="Courier New"/>
              <a:ea typeface="+mn-lt"/>
              <a:cs typeface="Courier New"/>
            </a:endParaRPr>
          </a:p>
          <a:p>
            <a:pPr indent="0">
              <a:lnSpc>
                <a:spcPct val="0"/>
              </a:lnSpc>
              <a:buNone/>
            </a:pPr>
            <a:r>
              <a:rPr lang="en-US" sz="2200">
                <a:solidFill>
                  <a:schemeClr val="accent3">
                    <a:lumMod val="25000"/>
                  </a:schemeClr>
                </a:solidFill>
                <a:latin typeface="Courier New"/>
                <a:ea typeface="+mn-lt"/>
                <a:cs typeface="+mn-lt"/>
              </a:rPr>
              <a:t>    '2010-06-04' AND </a:t>
            </a:r>
            <a:r>
              <a:rPr lang="en-US" sz="2200" dirty="0">
                <a:solidFill>
                  <a:schemeClr val="accent3">
                    <a:lumMod val="25000"/>
                  </a:schemeClr>
                </a:solidFill>
                <a:latin typeface="Courier New"/>
                <a:ea typeface="+mn-lt"/>
                <a:cs typeface="+mn-lt"/>
              </a:rPr>
              <a:t>'2017-03-20'</a:t>
            </a:r>
            <a:endParaRPr lang="en-US">
              <a:solidFill>
                <a:schemeClr val="accent3">
                  <a:lumMod val="25000"/>
                </a:schemeClr>
              </a:solidFill>
              <a:latin typeface="Courier New"/>
              <a:cs typeface="Courier New"/>
            </a:endParaRPr>
          </a:p>
          <a:p>
            <a:pPr indent="0">
              <a:lnSpc>
                <a:spcPct val="0"/>
              </a:lnSpc>
              <a:buNone/>
            </a:pPr>
            <a:r>
              <a:rPr lang="en-US" sz="2200">
                <a:solidFill>
                  <a:schemeClr val="accent3">
                    <a:lumMod val="25000"/>
                  </a:schemeClr>
                </a:solidFill>
                <a:latin typeface="Courier New"/>
                <a:ea typeface="+mn-lt"/>
                <a:cs typeface="+mn-lt"/>
              </a:rPr>
              <a:t>GROUP BY </a:t>
            </a:r>
            <a:r>
              <a:rPr lang="en-US" sz="2200" err="1">
                <a:solidFill>
                  <a:schemeClr val="accent3">
                    <a:lumMod val="25000"/>
                  </a:schemeClr>
                </a:solidFill>
                <a:latin typeface="Courier New"/>
                <a:ea typeface="+mn-lt"/>
                <a:cs typeface="+mn-lt"/>
              </a:rPr>
              <a:t>Landing_Outcome</a:t>
            </a:r>
            <a:endParaRPr lang="en-US" err="1">
              <a:solidFill>
                <a:schemeClr val="accent3">
                  <a:lumMod val="25000"/>
                </a:schemeClr>
              </a:solidFill>
              <a:latin typeface="Courier New"/>
              <a:ea typeface="+mn-lt"/>
              <a:cs typeface="Courier New"/>
            </a:endParaRPr>
          </a:p>
          <a:p>
            <a:pPr indent="0">
              <a:lnSpc>
                <a:spcPct val="0"/>
              </a:lnSpc>
              <a:buNone/>
            </a:pPr>
            <a:r>
              <a:rPr lang="en-US" sz="2200">
                <a:solidFill>
                  <a:schemeClr val="accent3">
                    <a:lumMod val="25000"/>
                  </a:schemeClr>
                </a:solidFill>
                <a:latin typeface="Courier New"/>
                <a:ea typeface="+mn-lt"/>
                <a:cs typeface="+mn-lt"/>
              </a:rPr>
              <a:t>ORDER BY Count </a:t>
            </a:r>
            <a:r>
              <a:rPr lang="en-US" sz="2200" dirty="0">
                <a:solidFill>
                  <a:schemeClr val="accent3">
                    <a:lumMod val="25000"/>
                  </a:schemeClr>
                </a:solidFill>
                <a:latin typeface="Courier New"/>
                <a:ea typeface="+mn-lt"/>
                <a:cs typeface="+mn-lt"/>
              </a:rPr>
              <a:t>DESC;</a:t>
            </a:r>
            <a:endParaRPr lang="en-US">
              <a:solidFill>
                <a:schemeClr val="accent3">
                  <a:lumMod val="25000"/>
                </a:schemeClr>
              </a:solidFill>
              <a:latin typeface="Courier New"/>
              <a:cs typeface="Courier New"/>
            </a:endParaRP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graphicFrame>
        <p:nvGraphicFramePr>
          <p:cNvPr id="6" name="Table 5">
            <a:extLst>
              <a:ext uri="{FF2B5EF4-FFF2-40B4-BE49-F238E27FC236}">
                <a16:creationId xmlns:a16="http://schemas.microsoft.com/office/drawing/2014/main" id="{E56BB9AF-ED12-2D1D-5476-AE4F4B63BBAE}"/>
              </a:ext>
            </a:extLst>
          </p:cNvPr>
          <p:cNvGraphicFramePr>
            <a:graphicFrameLocks noGrp="1"/>
          </p:cNvGraphicFramePr>
          <p:nvPr>
            <p:extLst>
              <p:ext uri="{D42A27DB-BD31-4B8C-83A1-F6EECF244321}">
                <p14:modId xmlns:p14="http://schemas.microsoft.com/office/powerpoint/2010/main" val="2249396093"/>
              </p:ext>
            </p:extLst>
          </p:nvPr>
        </p:nvGraphicFramePr>
        <p:xfrm>
          <a:off x="6839712" y="2346960"/>
          <a:ext cx="4133085" cy="3344671"/>
        </p:xfrm>
        <a:graphic>
          <a:graphicData uri="http://schemas.openxmlformats.org/drawingml/2006/table">
            <a:tbl>
              <a:tblPr firstRow="1" bandRow="1">
                <a:tableStyleId>{5C22544A-7EE6-4342-B048-85BDC9FD1C3A}</a:tableStyleId>
              </a:tblPr>
              <a:tblGrid>
                <a:gridCol w="3193334">
                  <a:extLst>
                    <a:ext uri="{9D8B030D-6E8A-4147-A177-3AD203B41FA5}">
                      <a16:colId xmlns:a16="http://schemas.microsoft.com/office/drawing/2014/main" val="3901743440"/>
                    </a:ext>
                  </a:extLst>
                </a:gridCol>
                <a:gridCol w="939751">
                  <a:extLst>
                    <a:ext uri="{9D8B030D-6E8A-4147-A177-3AD203B41FA5}">
                      <a16:colId xmlns:a16="http://schemas.microsoft.com/office/drawing/2014/main" val="3885182590"/>
                    </a:ext>
                  </a:extLst>
                </a:gridCol>
              </a:tblGrid>
              <a:tr h="377952">
                <a:tc>
                  <a:txBody>
                    <a:bodyPr/>
                    <a:lstStyle/>
                    <a:p>
                      <a:r>
                        <a:rPr lang="en-US"/>
                        <a:t>Landing Outcome</a:t>
                      </a:r>
                      <a:endParaRPr lang="en-US" dirty="0"/>
                    </a:p>
                  </a:txBody>
                  <a:tcPr/>
                </a:tc>
                <a:tc>
                  <a:txBody>
                    <a:bodyPr/>
                    <a:lstStyle/>
                    <a:p>
                      <a:r>
                        <a:rPr lang="en-US" dirty="0"/>
                        <a:t>Count</a:t>
                      </a:r>
                    </a:p>
                  </a:txBody>
                  <a:tcPr/>
                </a:tc>
                <a:extLst>
                  <a:ext uri="{0D108BD9-81ED-4DB2-BD59-A6C34878D82A}">
                    <a16:rowId xmlns:a16="http://schemas.microsoft.com/office/drawing/2014/main" val="1846635874"/>
                  </a:ext>
                </a:extLst>
              </a:tr>
              <a:tr h="370840">
                <a:tc>
                  <a:txBody>
                    <a:bodyPr/>
                    <a:lstStyle/>
                    <a:p>
                      <a:r>
                        <a:rPr lang="en-US" dirty="0"/>
                        <a:t>No attempt</a:t>
                      </a:r>
                    </a:p>
                  </a:txBody>
                  <a:tcPr/>
                </a:tc>
                <a:tc>
                  <a:txBody>
                    <a:bodyPr/>
                    <a:lstStyle/>
                    <a:p>
                      <a:r>
                        <a:rPr lang="en-US" dirty="0"/>
                        <a:t>10</a:t>
                      </a:r>
                    </a:p>
                  </a:txBody>
                  <a:tcPr/>
                </a:tc>
                <a:extLst>
                  <a:ext uri="{0D108BD9-81ED-4DB2-BD59-A6C34878D82A}">
                    <a16:rowId xmlns:a16="http://schemas.microsoft.com/office/drawing/2014/main" val="1066734596"/>
                  </a:ext>
                </a:extLst>
              </a:tr>
              <a:tr h="370840">
                <a:tc>
                  <a:txBody>
                    <a:bodyPr/>
                    <a:lstStyle/>
                    <a:p>
                      <a:r>
                        <a:rPr lang="en-US" dirty="0"/>
                        <a:t>Success (drone ship)</a:t>
                      </a:r>
                    </a:p>
                  </a:txBody>
                  <a:tcPr/>
                </a:tc>
                <a:tc>
                  <a:txBody>
                    <a:bodyPr/>
                    <a:lstStyle/>
                    <a:p>
                      <a:r>
                        <a:rPr lang="en-US" dirty="0"/>
                        <a:t>5</a:t>
                      </a:r>
                    </a:p>
                  </a:txBody>
                  <a:tcPr/>
                </a:tc>
                <a:extLst>
                  <a:ext uri="{0D108BD9-81ED-4DB2-BD59-A6C34878D82A}">
                    <a16:rowId xmlns:a16="http://schemas.microsoft.com/office/drawing/2014/main" val="1291403055"/>
                  </a:ext>
                </a:extLst>
              </a:tr>
              <a:tr h="370840">
                <a:tc>
                  <a:txBody>
                    <a:bodyPr/>
                    <a:lstStyle/>
                    <a:p>
                      <a:r>
                        <a:rPr lang="en-US" dirty="0"/>
                        <a:t>Failure (drone ship)</a:t>
                      </a:r>
                    </a:p>
                  </a:txBody>
                  <a:tcPr/>
                </a:tc>
                <a:tc>
                  <a:txBody>
                    <a:bodyPr/>
                    <a:lstStyle/>
                    <a:p>
                      <a:r>
                        <a:rPr lang="en-US" dirty="0"/>
                        <a:t>5</a:t>
                      </a:r>
                    </a:p>
                  </a:txBody>
                  <a:tcPr/>
                </a:tc>
                <a:extLst>
                  <a:ext uri="{0D108BD9-81ED-4DB2-BD59-A6C34878D82A}">
                    <a16:rowId xmlns:a16="http://schemas.microsoft.com/office/drawing/2014/main" val="3820429146"/>
                  </a:ext>
                </a:extLst>
              </a:tr>
              <a:tr h="370840">
                <a:tc>
                  <a:txBody>
                    <a:bodyPr/>
                    <a:lstStyle/>
                    <a:p>
                      <a:r>
                        <a:rPr lang="en-US" dirty="0"/>
                        <a:t>Success (ground pad)</a:t>
                      </a:r>
                    </a:p>
                  </a:txBody>
                  <a:tcPr/>
                </a:tc>
                <a:tc>
                  <a:txBody>
                    <a:bodyPr/>
                    <a:lstStyle/>
                    <a:p>
                      <a:r>
                        <a:rPr lang="en-US" dirty="0"/>
                        <a:t>3</a:t>
                      </a:r>
                    </a:p>
                  </a:txBody>
                  <a:tcPr/>
                </a:tc>
                <a:extLst>
                  <a:ext uri="{0D108BD9-81ED-4DB2-BD59-A6C34878D82A}">
                    <a16:rowId xmlns:a16="http://schemas.microsoft.com/office/drawing/2014/main" val="762432585"/>
                  </a:ext>
                </a:extLst>
              </a:tr>
              <a:tr h="370840">
                <a:tc>
                  <a:txBody>
                    <a:bodyPr/>
                    <a:lstStyle/>
                    <a:p>
                      <a:r>
                        <a:rPr lang="en-US" dirty="0"/>
                        <a:t>Controlled (ocean)</a:t>
                      </a:r>
                    </a:p>
                  </a:txBody>
                  <a:tcPr/>
                </a:tc>
                <a:tc>
                  <a:txBody>
                    <a:bodyPr/>
                    <a:lstStyle/>
                    <a:p>
                      <a:r>
                        <a:rPr lang="en-US" dirty="0"/>
                        <a:t>3</a:t>
                      </a:r>
                    </a:p>
                  </a:txBody>
                  <a:tcPr/>
                </a:tc>
                <a:extLst>
                  <a:ext uri="{0D108BD9-81ED-4DB2-BD59-A6C34878D82A}">
                    <a16:rowId xmlns:a16="http://schemas.microsoft.com/office/drawing/2014/main" val="4170740732"/>
                  </a:ext>
                </a:extLst>
              </a:tr>
              <a:tr h="370840">
                <a:tc>
                  <a:txBody>
                    <a:bodyPr/>
                    <a:lstStyle/>
                    <a:p>
                      <a:r>
                        <a:rPr lang="en-US" dirty="0"/>
                        <a:t>Uncontrolled (ocean)</a:t>
                      </a:r>
                    </a:p>
                  </a:txBody>
                  <a:tcPr/>
                </a:tc>
                <a:tc>
                  <a:txBody>
                    <a:bodyPr/>
                    <a:lstStyle/>
                    <a:p>
                      <a:r>
                        <a:rPr lang="en-US" dirty="0"/>
                        <a:t>2</a:t>
                      </a:r>
                    </a:p>
                  </a:txBody>
                  <a:tcPr/>
                </a:tc>
                <a:extLst>
                  <a:ext uri="{0D108BD9-81ED-4DB2-BD59-A6C34878D82A}">
                    <a16:rowId xmlns:a16="http://schemas.microsoft.com/office/drawing/2014/main" val="4059969218"/>
                  </a:ext>
                </a:extLst>
              </a:tr>
              <a:tr h="370840">
                <a:tc>
                  <a:txBody>
                    <a:bodyPr/>
                    <a:lstStyle/>
                    <a:p>
                      <a:r>
                        <a:rPr lang="en-US" dirty="0"/>
                        <a:t>Failure (parachute)</a:t>
                      </a:r>
                    </a:p>
                  </a:txBody>
                  <a:tcPr/>
                </a:tc>
                <a:tc>
                  <a:txBody>
                    <a:bodyPr/>
                    <a:lstStyle/>
                    <a:p>
                      <a:r>
                        <a:rPr lang="en-US" dirty="0"/>
                        <a:t>2</a:t>
                      </a:r>
                    </a:p>
                  </a:txBody>
                  <a:tcPr/>
                </a:tc>
                <a:extLst>
                  <a:ext uri="{0D108BD9-81ED-4DB2-BD59-A6C34878D82A}">
                    <a16:rowId xmlns:a16="http://schemas.microsoft.com/office/drawing/2014/main" val="495231838"/>
                  </a:ext>
                </a:extLst>
              </a:tr>
              <a:tr h="370839">
                <a:tc>
                  <a:txBody>
                    <a:bodyPr/>
                    <a:lstStyle/>
                    <a:p>
                      <a:pPr lvl="0">
                        <a:buNone/>
                      </a:pPr>
                      <a:r>
                        <a:rPr lang="en-US" dirty="0"/>
                        <a:t>Precluded (drone ship)</a:t>
                      </a:r>
                    </a:p>
                  </a:txBody>
                  <a:tcPr/>
                </a:tc>
                <a:tc>
                  <a:txBody>
                    <a:bodyPr/>
                    <a:lstStyle/>
                    <a:p>
                      <a:pPr lvl="0">
                        <a:buNone/>
                      </a:pPr>
                      <a:r>
                        <a:rPr lang="en-US" dirty="0"/>
                        <a:t>1</a:t>
                      </a:r>
                    </a:p>
                  </a:txBody>
                  <a:tcPr/>
                </a:tc>
                <a:extLst>
                  <a:ext uri="{0D108BD9-81ED-4DB2-BD59-A6C34878D82A}">
                    <a16:rowId xmlns:a16="http://schemas.microsoft.com/office/drawing/2014/main" val="96724076"/>
                  </a:ext>
                </a:extLst>
              </a:tr>
            </a:tbl>
          </a:graphicData>
        </a:graphic>
      </p:graphicFrame>
    </p:spTree>
    <p:extLst>
      <p:ext uri="{BB962C8B-B14F-4D97-AF65-F5344CB8AC3E}">
        <p14:creationId xmlns:p14="http://schemas.microsoft.com/office/powerpoint/2010/main" val="397516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3</a:t>
            </a:r>
          </a:p>
        </p:txBody>
      </p:sp>
    </p:spTree>
    <p:extLst>
      <p:ext uri="{BB962C8B-B14F-4D97-AF65-F5344CB8AC3E}">
        <p14:creationId xmlns:p14="http://schemas.microsoft.com/office/powerpoint/2010/main" val="102335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593977"/>
            <a:ext cx="4856597" cy="4625658"/>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Launch sites are located near coastal regions in Florida and California to reduce risk of catastrophic failures affecting human activities.</a:t>
            </a:r>
            <a:endParaRPr lang="en-US" sz="2200" dirty="0">
              <a:solidFill>
                <a:schemeClr val="accent3">
                  <a:lumMod val="25000"/>
                </a:schemeClr>
              </a:solidFill>
              <a:latin typeface="Abadi"/>
              <a:cs typeface="Calibri" panose="020F0502020204030204"/>
            </a:endParaRPr>
          </a:p>
          <a:p>
            <a:endParaRPr lang="en-US">
              <a:solidFill>
                <a:srgbClr val="000000"/>
              </a:solidFill>
              <a:latin typeface="Calibri" panose="020F0502020204030204"/>
              <a:cs typeface="Calibri" panose="020F0502020204030204"/>
            </a:endParaRPr>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Locations</a:t>
            </a:r>
          </a:p>
        </p:txBody>
      </p:sp>
      <p:pic>
        <p:nvPicPr>
          <p:cNvPr id="4" name="Picture 3" descr="A map of the united states&#10;&#10;Description automatically generated">
            <a:extLst>
              <a:ext uri="{FF2B5EF4-FFF2-40B4-BE49-F238E27FC236}">
                <a16:creationId xmlns:a16="http://schemas.microsoft.com/office/drawing/2014/main" id="{8F454206-2784-7BD0-7AB2-63324F9BAF3E}"/>
              </a:ext>
            </a:extLst>
          </p:cNvPr>
          <p:cNvPicPr>
            <a:picLocks noChangeAspect="1"/>
          </p:cNvPicPr>
          <p:nvPr/>
        </p:nvPicPr>
        <p:blipFill>
          <a:blip r:embed="rId3"/>
          <a:stretch>
            <a:fillRect/>
          </a:stretch>
        </p:blipFill>
        <p:spPr>
          <a:xfrm>
            <a:off x="5644896" y="1605767"/>
            <a:ext cx="6096000" cy="3646466"/>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Outcomes</a:t>
            </a:r>
          </a:p>
        </p:txBody>
      </p:sp>
      <p:pic>
        <p:nvPicPr>
          <p:cNvPr id="4" name="Picture 3" descr="A map of the united states&#10;&#10;Description automatically generated">
            <a:extLst>
              <a:ext uri="{FF2B5EF4-FFF2-40B4-BE49-F238E27FC236}">
                <a16:creationId xmlns:a16="http://schemas.microsoft.com/office/drawing/2014/main" id="{C578738F-2109-33EE-F512-CFA6E3FC5888}"/>
              </a:ext>
            </a:extLst>
          </p:cNvPr>
          <p:cNvPicPr>
            <a:picLocks noChangeAspect="1"/>
          </p:cNvPicPr>
          <p:nvPr/>
        </p:nvPicPr>
        <p:blipFill>
          <a:blip r:embed="rId3"/>
          <a:stretch>
            <a:fillRect/>
          </a:stretch>
        </p:blipFill>
        <p:spPr>
          <a:xfrm>
            <a:off x="768096" y="1468859"/>
            <a:ext cx="7034784" cy="4286042"/>
          </a:xfrm>
          <a:prstGeom prst="roundRect">
            <a:avLst>
              <a:gd name="adj" fmla="val 4167"/>
            </a:avLst>
          </a:prstGeom>
          <a:solidFill>
            <a:srgbClr val="FFFFFF"/>
          </a:solidFill>
          <a:ln w="635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Oval 5">
            <a:extLst>
              <a:ext uri="{FF2B5EF4-FFF2-40B4-BE49-F238E27FC236}">
                <a16:creationId xmlns:a16="http://schemas.microsoft.com/office/drawing/2014/main" id="{30D022E5-230D-0A82-E928-054AC359D9AE}"/>
              </a:ext>
            </a:extLst>
          </p:cNvPr>
          <p:cNvSpPr/>
          <p:nvPr/>
        </p:nvSpPr>
        <p:spPr>
          <a:xfrm>
            <a:off x="5529072" y="4023360"/>
            <a:ext cx="993648" cy="975360"/>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55472BD-7DE4-3A59-B985-70E1F4546733}"/>
              </a:ext>
            </a:extLst>
          </p:cNvPr>
          <p:cNvCxnSpPr/>
          <p:nvPr/>
        </p:nvCxnSpPr>
        <p:spPr>
          <a:xfrm flipV="1">
            <a:off x="6522720" y="3828288"/>
            <a:ext cx="1658111" cy="4998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id="{5BAC7DDB-B2FC-B18F-5B2A-9054CE3ACF42}"/>
              </a:ext>
            </a:extLst>
          </p:cNvPr>
          <p:cNvPicPr>
            <a:picLocks noChangeAspect="1"/>
          </p:cNvPicPr>
          <p:nvPr/>
        </p:nvPicPr>
        <p:blipFill>
          <a:blip r:embed="rId4"/>
          <a:stretch>
            <a:fillRect/>
          </a:stretch>
        </p:blipFill>
        <p:spPr>
          <a:xfrm>
            <a:off x="7150608" y="2398776"/>
            <a:ext cx="4309872" cy="2602992"/>
          </a:xfrm>
          <a:prstGeom prst="ellipse">
            <a:avLst/>
          </a:prstGeom>
          <a:ln w="635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959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520000"/>
            <a:ext cx="3586915" cy="4314825"/>
          </a:xfrm>
          <a:prstGeom prst="rect">
            <a:avLst/>
          </a:prstGeom>
        </p:spPr>
        <p:txBody>
          <a:bodyPr lIns="91440" tIns="45720" rIns="91440" bIns="45720" anchor="t">
            <a:normAutofit/>
          </a:bodyPr>
          <a:lstStyle/>
          <a:p>
            <a:pPr>
              <a:lnSpc>
                <a:spcPct val="100000"/>
              </a:lnSpc>
              <a:spcBef>
                <a:spcPts val="1400"/>
              </a:spcBef>
            </a:pPr>
            <a:r>
              <a:rPr lang="en-US" sz="2000" dirty="0">
                <a:solidFill>
                  <a:schemeClr val="accent3">
                    <a:lumMod val="25000"/>
                  </a:schemeClr>
                </a:solidFill>
                <a:latin typeface="Abadi"/>
              </a:rPr>
              <a:t>Notable locations shown</a:t>
            </a:r>
          </a:p>
          <a:p>
            <a:pPr lvl="1">
              <a:lnSpc>
                <a:spcPct val="100000"/>
              </a:lnSpc>
              <a:spcBef>
                <a:spcPts val="1000"/>
              </a:spcBef>
              <a:buFont typeface="Courier New" panose="020B0604020202020204" pitchFamily="34" charset="0"/>
              <a:buChar char="o"/>
            </a:pPr>
            <a:r>
              <a:rPr lang="en-US" sz="1600" dirty="0">
                <a:solidFill>
                  <a:schemeClr val="accent3">
                    <a:lumMod val="25000"/>
                  </a:schemeClr>
                </a:solidFill>
                <a:latin typeface="Abadi"/>
              </a:rPr>
              <a:t>Railway (1.02KM)</a:t>
            </a:r>
          </a:p>
          <a:p>
            <a:pPr lvl="1">
              <a:lnSpc>
                <a:spcPct val="100000"/>
              </a:lnSpc>
              <a:spcBef>
                <a:spcPts val="1000"/>
              </a:spcBef>
              <a:buFont typeface="Courier New" panose="020B0604020202020204" pitchFamily="34" charset="0"/>
              <a:buChar char="o"/>
            </a:pPr>
            <a:r>
              <a:rPr lang="en-US" sz="1600" dirty="0">
                <a:solidFill>
                  <a:schemeClr val="accent3">
                    <a:lumMod val="25000"/>
                  </a:schemeClr>
                </a:solidFill>
                <a:latin typeface="Abadi"/>
              </a:rPr>
              <a:t>Roadway (0.59KM)</a:t>
            </a:r>
            <a:endParaRPr lang="en-US" sz="1600" dirty="0">
              <a:solidFill>
                <a:schemeClr val="accent3">
                  <a:lumMod val="25000"/>
                </a:schemeClr>
              </a:solidFill>
              <a:latin typeface="Abadi" panose="020B0604020104020204" pitchFamily="34" charset="0"/>
            </a:endParaRPr>
          </a:p>
          <a:p>
            <a:pPr lvl="1">
              <a:lnSpc>
                <a:spcPct val="100000"/>
              </a:lnSpc>
              <a:spcBef>
                <a:spcPts val="1000"/>
              </a:spcBef>
              <a:buFont typeface="Courier New" panose="020B0604020202020204" pitchFamily="34" charset="0"/>
              <a:buChar char="o"/>
            </a:pPr>
            <a:r>
              <a:rPr lang="en-US" sz="1600" dirty="0">
                <a:solidFill>
                  <a:schemeClr val="accent3">
                    <a:lumMod val="25000"/>
                  </a:schemeClr>
                </a:solidFill>
                <a:latin typeface="Abadi"/>
              </a:rPr>
              <a:t>Coast (0.86KM)</a:t>
            </a:r>
            <a:endParaRPr lang="en-US" sz="16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Notable Proximate Locations</a:t>
            </a:r>
          </a:p>
        </p:txBody>
      </p:sp>
      <p:pic>
        <p:nvPicPr>
          <p:cNvPr id="2" name="Picture 1" descr="A line on a pink surface&#10;&#10;Description automatically generated">
            <a:extLst>
              <a:ext uri="{FF2B5EF4-FFF2-40B4-BE49-F238E27FC236}">
                <a16:creationId xmlns:a16="http://schemas.microsoft.com/office/drawing/2014/main" id="{8C818D84-ED72-00CA-47E7-0A6076C504DF}"/>
              </a:ext>
            </a:extLst>
          </p:cNvPr>
          <p:cNvPicPr>
            <a:picLocks noChangeAspect="1"/>
          </p:cNvPicPr>
          <p:nvPr/>
        </p:nvPicPr>
        <p:blipFill>
          <a:blip r:embed="rId3"/>
          <a:stretch>
            <a:fillRect/>
          </a:stretch>
        </p:blipFill>
        <p:spPr>
          <a:xfrm>
            <a:off x="1072896" y="3680802"/>
            <a:ext cx="7912608" cy="2751660"/>
          </a:xfrm>
          <a:prstGeom prst="roundRect">
            <a:avLst>
              <a:gd name="adj" fmla="val 4167"/>
            </a:avLst>
          </a:prstGeom>
          <a:solidFill>
            <a:srgbClr val="FFFFFF"/>
          </a:solidFill>
          <a:ln w="6350" cap="sq">
            <a:solidFill>
              <a:srgbClr val="0070C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descr="A map with a blue line&#10;&#10;Description automatically generated">
            <a:extLst>
              <a:ext uri="{FF2B5EF4-FFF2-40B4-BE49-F238E27FC236}">
                <a16:creationId xmlns:a16="http://schemas.microsoft.com/office/drawing/2014/main" id="{49D749D8-FF55-8523-FB42-9532EEDB4D94}"/>
              </a:ext>
            </a:extLst>
          </p:cNvPr>
          <p:cNvPicPr>
            <a:picLocks noChangeAspect="1"/>
          </p:cNvPicPr>
          <p:nvPr/>
        </p:nvPicPr>
        <p:blipFill>
          <a:blip r:embed="rId4"/>
          <a:stretch>
            <a:fillRect/>
          </a:stretch>
        </p:blipFill>
        <p:spPr>
          <a:xfrm>
            <a:off x="4360164" y="1359750"/>
            <a:ext cx="7022592" cy="3341236"/>
          </a:xfrm>
          <a:prstGeom prst="roundRect">
            <a:avLst>
              <a:gd name="adj" fmla="val 4167"/>
            </a:avLst>
          </a:prstGeom>
          <a:solidFill>
            <a:srgbClr val="FFFFFF"/>
          </a:solidFill>
          <a:ln w="6350" cap="sq">
            <a:solidFill>
              <a:srgbClr val="0070C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249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4</a:t>
            </a:r>
          </a:p>
        </p:txBody>
      </p:sp>
    </p:spTree>
    <p:extLst>
      <p:ext uri="{BB962C8B-B14F-4D97-AF65-F5344CB8AC3E}">
        <p14:creationId xmlns:p14="http://schemas.microsoft.com/office/powerpoint/2010/main" val="7334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1121257" y="1761435"/>
            <a:ext cx="8595725" cy="35976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100" dirty="0">
                <a:solidFill>
                  <a:schemeClr val="accent3">
                    <a:lumMod val="25000"/>
                  </a:schemeClr>
                </a:solidFill>
                <a:latin typeface="Abadi"/>
              </a:rPr>
              <a:t>SpaceX advertises Falcon 9 rocket launches on its website with a cost of 62 million dollars. </a:t>
            </a:r>
            <a:endParaRPr lang="en-US">
              <a:solidFill>
                <a:schemeClr val="accent3">
                  <a:lumMod val="25000"/>
                </a:schemeClr>
              </a:solidFill>
            </a:endParaRPr>
          </a:p>
          <a:p>
            <a:pPr>
              <a:spcBef>
                <a:spcPts val="1400"/>
              </a:spcBef>
            </a:pPr>
            <a:r>
              <a:rPr lang="en-US" sz="2100" dirty="0">
                <a:solidFill>
                  <a:schemeClr val="accent3">
                    <a:lumMod val="25000"/>
                  </a:schemeClr>
                </a:solidFill>
                <a:latin typeface="Abadi"/>
              </a:rPr>
              <a:t>Other providers cost upward of 165 million dollars each. </a:t>
            </a:r>
          </a:p>
          <a:p>
            <a:pPr>
              <a:spcBef>
                <a:spcPts val="1400"/>
              </a:spcBef>
            </a:pPr>
            <a:r>
              <a:rPr lang="en-US" sz="2100" dirty="0">
                <a:solidFill>
                  <a:schemeClr val="accent3">
                    <a:lumMod val="25000"/>
                  </a:schemeClr>
                </a:solidFill>
                <a:latin typeface="Abadi"/>
              </a:rPr>
              <a:t>Much of the savings is due to SpaceX's ability to reuse the first stage. </a:t>
            </a:r>
          </a:p>
          <a:p>
            <a:pPr>
              <a:spcBef>
                <a:spcPts val="1400"/>
              </a:spcBef>
            </a:pPr>
            <a:r>
              <a:rPr lang="en-US" sz="2100" dirty="0">
                <a:solidFill>
                  <a:schemeClr val="accent3">
                    <a:lumMod val="25000"/>
                  </a:schemeClr>
                </a:solidFill>
                <a:latin typeface="Abadi"/>
              </a:rPr>
              <a:t>If we can determine if the first stage will land, we can determine the cost of a launch. </a:t>
            </a:r>
          </a:p>
          <a:p>
            <a:pPr>
              <a:spcBef>
                <a:spcPts val="1400"/>
              </a:spcBef>
            </a:pPr>
            <a:r>
              <a:rPr lang="en-US" sz="2100" dirty="0">
                <a:solidFill>
                  <a:schemeClr val="accent3">
                    <a:lumMod val="25000"/>
                  </a:schemeClr>
                </a:solidFill>
                <a:latin typeface="Abadi"/>
              </a:rPr>
              <a:t>Our company, IBM Developer Skills Network, can use this information to successfully bid against SpaceX for a rocket launch.</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825625"/>
            <a:ext cx="3942197" cy="4375722"/>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KSC LC-39A experienced the highest proportion of successful landings, followed by CCAFS LC-40.</a:t>
            </a:r>
          </a:p>
          <a:p>
            <a:pPr>
              <a:lnSpc>
                <a:spcPct val="100000"/>
              </a:lnSpc>
              <a:spcBef>
                <a:spcPts val="1400"/>
              </a:spcBef>
            </a:pPr>
            <a:r>
              <a:rPr lang="en-US" sz="2200" dirty="0">
                <a:solidFill>
                  <a:schemeClr val="accent3">
                    <a:lumMod val="25000"/>
                  </a:schemeClr>
                </a:solidFill>
                <a:latin typeface="Abadi"/>
              </a:rPr>
              <a:t>VAFB SLC-4E and CCAFS SLC-40 the lowest.</a:t>
            </a: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Successful Landings</a:t>
            </a:r>
          </a:p>
        </p:txBody>
      </p:sp>
      <p:pic>
        <p:nvPicPr>
          <p:cNvPr id="2" name="Picture 1" descr="A pie chart with numbers and a graph&#10;&#10;Description automatically generated">
            <a:extLst>
              <a:ext uri="{FF2B5EF4-FFF2-40B4-BE49-F238E27FC236}">
                <a16:creationId xmlns:a16="http://schemas.microsoft.com/office/drawing/2014/main" id="{0E37E6D9-73F6-C66F-0669-FF7AF3464080}"/>
              </a:ext>
            </a:extLst>
          </p:cNvPr>
          <p:cNvPicPr>
            <a:picLocks noChangeAspect="1"/>
          </p:cNvPicPr>
          <p:nvPr/>
        </p:nvPicPr>
        <p:blipFill>
          <a:blip r:embed="rId3"/>
          <a:stretch>
            <a:fillRect/>
          </a:stretch>
        </p:blipFill>
        <p:spPr>
          <a:xfrm>
            <a:off x="5415436" y="1371600"/>
            <a:ext cx="5482025" cy="4943856"/>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52315" y="1825625"/>
            <a:ext cx="3547279" cy="4375722"/>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KSC LC-39A had the highest ratio of successful landings</a:t>
            </a:r>
            <a:endParaRPr lang="en-US" dirty="0">
              <a:solidFill>
                <a:schemeClr val="accent3">
                  <a:lumMod val="25000"/>
                </a:schemeClr>
              </a:solidFill>
            </a:endParaRPr>
          </a:p>
          <a:p>
            <a:endParaRPr lang="en-US"/>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Per-site Launch Success Ratio: High</a:t>
            </a:r>
          </a:p>
        </p:txBody>
      </p:sp>
      <p:pic>
        <p:nvPicPr>
          <p:cNvPr id="2" name="Picture 1" descr="A pie chart with a red and blue circle&#10;&#10;Description automatically generated">
            <a:extLst>
              <a:ext uri="{FF2B5EF4-FFF2-40B4-BE49-F238E27FC236}">
                <a16:creationId xmlns:a16="http://schemas.microsoft.com/office/drawing/2014/main" id="{71C36AC1-BF7D-C76B-A0E8-69287D7ACF2A}"/>
              </a:ext>
            </a:extLst>
          </p:cNvPr>
          <p:cNvPicPr>
            <a:picLocks noChangeAspect="1"/>
          </p:cNvPicPr>
          <p:nvPr/>
        </p:nvPicPr>
        <p:blipFill>
          <a:blip r:embed="rId3"/>
          <a:stretch>
            <a:fillRect/>
          </a:stretch>
        </p:blipFill>
        <p:spPr>
          <a:xfrm>
            <a:off x="4299568" y="1353312"/>
            <a:ext cx="6665249" cy="5071872"/>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42</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5556377"/>
            <a:ext cx="10146438" cy="797370"/>
          </a:xfrm>
          <a:prstGeom prst="rect">
            <a:avLst/>
          </a:prstGeom>
        </p:spPr>
        <p:txBody>
          <a:bodyPr lIns="91440" tIns="45720" rIns="91440" bIns="45720" anchor="t">
            <a:normAutofit fontScale="85000" lnSpcReduction="10000"/>
          </a:bodyPr>
          <a:lstStyle/>
          <a:p>
            <a:pPr>
              <a:lnSpc>
                <a:spcPct val="100000"/>
              </a:lnSpc>
              <a:spcBef>
                <a:spcPts val="1400"/>
              </a:spcBef>
            </a:pPr>
            <a:r>
              <a:rPr lang="en-US" sz="2200" dirty="0">
                <a:solidFill>
                  <a:schemeClr val="accent3">
                    <a:lumMod val="25000"/>
                  </a:schemeClr>
                </a:solidFill>
                <a:latin typeface="Abadi"/>
              </a:rPr>
              <a:t>With a payload mass between 3,000kg and 5,000kg, v1.1 boosters performed the worst.</a:t>
            </a:r>
            <a:endParaRPr lang="en-US" dirty="0">
              <a:solidFill>
                <a:schemeClr val="accent3">
                  <a:lumMod val="25000"/>
                </a:schemeClr>
              </a:solidFill>
            </a:endParaRPr>
          </a:p>
          <a:p>
            <a:pPr>
              <a:lnSpc>
                <a:spcPct val="100000"/>
              </a:lnSpc>
              <a:spcBef>
                <a:spcPts val="1400"/>
              </a:spcBef>
            </a:pPr>
            <a:r>
              <a:rPr lang="en-US" sz="2200" dirty="0">
                <a:solidFill>
                  <a:schemeClr val="accent3">
                    <a:lumMod val="25000"/>
                  </a:schemeClr>
                </a:solidFill>
                <a:latin typeface="Abadi"/>
              </a:rPr>
              <a:t>In the same payload range, B4 and B5 boosters had the best success rate, followed by FT.</a:t>
            </a: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Range</a:t>
            </a:r>
          </a:p>
        </p:txBody>
      </p:sp>
      <p:pic>
        <p:nvPicPr>
          <p:cNvPr id="2" name="Picture 1">
            <a:extLst>
              <a:ext uri="{FF2B5EF4-FFF2-40B4-BE49-F238E27FC236}">
                <a16:creationId xmlns:a16="http://schemas.microsoft.com/office/drawing/2014/main" id="{8F0D4E22-6EF0-66F0-B16F-EBD69CDD4E3A}"/>
              </a:ext>
            </a:extLst>
          </p:cNvPr>
          <p:cNvPicPr>
            <a:picLocks noChangeAspect="1"/>
          </p:cNvPicPr>
          <p:nvPr/>
        </p:nvPicPr>
        <p:blipFill>
          <a:blip r:embed="rId3"/>
          <a:stretch>
            <a:fillRect/>
          </a:stretch>
        </p:blipFill>
        <p:spPr>
          <a:xfrm>
            <a:off x="768096" y="1410651"/>
            <a:ext cx="10509504" cy="4012314"/>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5</a:t>
            </a:r>
          </a:p>
        </p:txBody>
      </p:sp>
    </p:spTree>
    <p:extLst>
      <p:ext uri="{BB962C8B-B14F-4D97-AF65-F5344CB8AC3E}">
        <p14:creationId xmlns:p14="http://schemas.microsoft.com/office/powerpoint/2010/main" val="12903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910218" y="5404434"/>
            <a:ext cx="9940661" cy="1287844"/>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a:rPr>
              <a:t>Of the algorithms tested, the </a:t>
            </a:r>
            <a:r>
              <a:rPr lang="en-US" sz="2200" dirty="0" err="1">
                <a:solidFill>
                  <a:schemeClr val="accent3">
                    <a:lumMod val="25000"/>
                  </a:schemeClr>
                </a:solidFill>
                <a:latin typeface="Abadi"/>
              </a:rPr>
              <a:t>DecisionTreeClassifier</a:t>
            </a:r>
            <a:r>
              <a:rPr lang="en-US" sz="2200" dirty="0">
                <a:solidFill>
                  <a:schemeClr val="accent3">
                    <a:lumMod val="25000"/>
                  </a:schemeClr>
                </a:solidFill>
                <a:latin typeface="Abadi"/>
              </a:rPr>
              <a:t> was the most accurate. </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2" name="Picture 1" descr="A blue rectangular bars with white text&#10;&#10;Description automatically generated">
            <a:extLst>
              <a:ext uri="{FF2B5EF4-FFF2-40B4-BE49-F238E27FC236}">
                <a16:creationId xmlns:a16="http://schemas.microsoft.com/office/drawing/2014/main" id="{A7957749-A9B4-B6F9-2594-F59CACEEB1F1}"/>
              </a:ext>
            </a:extLst>
          </p:cNvPr>
          <p:cNvPicPr>
            <a:picLocks noChangeAspect="1"/>
          </p:cNvPicPr>
          <p:nvPr/>
        </p:nvPicPr>
        <p:blipFill>
          <a:blip r:embed="rId3"/>
          <a:stretch>
            <a:fillRect/>
          </a:stretch>
        </p:blipFill>
        <p:spPr>
          <a:xfrm>
            <a:off x="798576" y="1382751"/>
            <a:ext cx="10661904" cy="3842561"/>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1606296"/>
            <a:ext cx="5527752" cy="4232212"/>
          </a:xfrm>
          <a:prstGeom prst="rect">
            <a:avLst/>
          </a:prstGeom>
        </p:spPr>
        <p:txBody>
          <a:bodyPr lIns="91440" tIns="45720" rIns="91440" bIns="45720" anchor="t">
            <a:noAutofit/>
          </a:bodyPr>
          <a:lstStyle/>
          <a:p>
            <a:pPr>
              <a:lnSpc>
                <a:spcPct val="100000"/>
              </a:lnSpc>
              <a:spcBef>
                <a:spcPts val="1400"/>
              </a:spcBef>
            </a:pPr>
            <a:r>
              <a:rPr lang="en-US" sz="2000" dirty="0">
                <a:solidFill>
                  <a:schemeClr val="accent3">
                    <a:lumMod val="25000"/>
                  </a:schemeClr>
                </a:solidFill>
                <a:latin typeface="Abadi"/>
              </a:rPr>
              <a:t>14 observations were correctly predicted as successful landings (true positive)</a:t>
            </a:r>
          </a:p>
          <a:p>
            <a:pPr>
              <a:lnSpc>
                <a:spcPct val="100000"/>
              </a:lnSpc>
              <a:spcBef>
                <a:spcPts val="1400"/>
              </a:spcBef>
            </a:pPr>
            <a:r>
              <a:rPr lang="en-US" sz="2000" dirty="0">
                <a:latin typeface="Abadi"/>
                <a:ea typeface="Calibri"/>
                <a:cs typeface="Calibri"/>
              </a:rPr>
              <a:t>3 observations were correctly predicted as failed landings (true negative)</a:t>
            </a:r>
          </a:p>
          <a:p>
            <a:pPr>
              <a:lnSpc>
                <a:spcPct val="100000"/>
              </a:lnSpc>
              <a:spcBef>
                <a:spcPts val="1400"/>
              </a:spcBef>
            </a:pPr>
            <a:r>
              <a:rPr lang="en-US" sz="2000" dirty="0">
                <a:latin typeface="Abadi"/>
                <a:ea typeface="Calibri"/>
                <a:cs typeface="Calibri"/>
              </a:rPr>
              <a:t>1 observation was incorrectly predicted as a successful landing (false positive)</a:t>
            </a:r>
          </a:p>
          <a:p>
            <a:pPr>
              <a:lnSpc>
                <a:spcPct val="100000"/>
              </a:lnSpc>
              <a:spcBef>
                <a:spcPts val="1400"/>
              </a:spcBef>
            </a:pPr>
            <a:r>
              <a:rPr lang="en-US" sz="2000" dirty="0">
                <a:latin typeface="Abadi"/>
                <a:ea typeface="Calibri"/>
                <a:cs typeface="Calibri"/>
              </a:rPr>
              <a:t>No observations were incorrectly predicted as a failed landing (false negative)</a:t>
            </a:r>
          </a:p>
          <a:p>
            <a:pPr>
              <a:lnSpc>
                <a:spcPct val="100000"/>
              </a:lnSpc>
              <a:spcBef>
                <a:spcPts val="1400"/>
              </a:spcBef>
            </a:pPr>
            <a:endParaRPr lang="en-US" dirty="0">
              <a:ea typeface="Calibri"/>
              <a:cs typeface="Calibri"/>
            </a:endParaRP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2" name="Picture 1">
            <a:extLst>
              <a:ext uri="{FF2B5EF4-FFF2-40B4-BE49-F238E27FC236}">
                <a16:creationId xmlns:a16="http://schemas.microsoft.com/office/drawing/2014/main" id="{C80FDD07-9946-F04D-A40E-0E7A35F55456}"/>
              </a:ext>
            </a:extLst>
          </p:cNvPr>
          <p:cNvPicPr>
            <a:picLocks noChangeAspect="1"/>
          </p:cNvPicPr>
          <p:nvPr/>
        </p:nvPicPr>
        <p:blipFill>
          <a:blip r:embed="rId3"/>
          <a:stretch>
            <a:fillRect/>
          </a:stretch>
        </p:blipFill>
        <p:spPr>
          <a:xfrm>
            <a:off x="6296364" y="1444752"/>
            <a:ext cx="4988136" cy="4248912"/>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46</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10524681"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ea typeface="+mn-lt"/>
                <a:cs typeface="+mn-lt"/>
              </a:rPr>
              <a:t>Success rates increase over time, across all factors, which indicates continuous and incremental operational improvements and technological advancements.</a:t>
            </a:r>
            <a:endParaRPr lang="en-US">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Different orbits have varying success rates, with ES-L1, SSO, HEO, and GEO showing consistently successful outcomes. </a:t>
            </a:r>
          </a:p>
          <a:p>
            <a:pPr>
              <a:lnSpc>
                <a:spcPct val="100000"/>
              </a:lnSpc>
              <a:spcBef>
                <a:spcPts val="1400"/>
              </a:spcBef>
            </a:pPr>
            <a:r>
              <a:rPr lang="en-US" sz="2200" dirty="0">
                <a:solidFill>
                  <a:schemeClr val="accent3">
                    <a:lumMod val="25000"/>
                  </a:schemeClr>
                </a:solidFill>
                <a:ea typeface="+mn-lt"/>
                <a:cs typeface="+mn-lt"/>
              </a:rPr>
              <a:t>Launch site was a highly predictive factor, with KSC LC-39A being a top performer, closely followed by CCAFS LC-40. </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Many of the predictive models evaluated were able to predict landing outcome with an acceptable level of accuracy. In the testing performed, </a:t>
            </a:r>
            <a:r>
              <a:rPr lang="en-US" sz="2200" dirty="0" err="1">
                <a:solidFill>
                  <a:schemeClr val="accent3">
                    <a:lumMod val="25000"/>
                  </a:schemeClr>
                </a:solidFill>
                <a:latin typeface="Abadi"/>
              </a:rPr>
              <a:t>DecisionTreeClassifier</a:t>
            </a:r>
            <a:r>
              <a:rPr lang="en-US" sz="2200" dirty="0">
                <a:solidFill>
                  <a:schemeClr val="accent3">
                    <a:lumMod val="25000"/>
                  </a:schemeClr>
                </a:solidFill>
                <a:latin typeface="Abadi"/>
              </a:rPr>
              <a:t> produced best results with high accuracy, precision, and recall. </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47</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Data Sources</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hlinkClick r:id="rId4">
                  <a:extLst>
                    <a:ext uri="{A12FA001-AC4F-418D-AE19-62706E023703}">
                      <ahyp:hlinkClr xmlns:ahyp="http://schemas.microsoft.com/office/drawing/2018/hyperlinkcolor" val="tx"/>
                    </a:ext>
                  </a:extLst>
                </a:hlinkClick>
              </a:rPr>
              <a:t>SpaceX API</a:t>
            </a:r>
          </a:p>
          <a:p>
            <a:pPr lvl="2">
              <a:lnSpc>
                <a:spcPct val="100000"/>
              </a:lnSpc>
              <a:spcBef>
                <a:spcPts val="1400"/>
              </a:spcBef>
              <a:buFont typeface="Wingdings" panose="020B0604020202020204" pitchFamily="34" charset="0"/>
              <a:buChar char="§"/>
            </a:pPr>
            <a:r>
              <a:rPr lang="en-US" sz="1400" dirty="0">
                <a:solidFill>
                  <a:schemeClr val="accent3">
                    <a:lumMod val="25000"/>
                  </a:schemeClr>
                </a:solidFill>
                <a:latin typeface="Abadi"/>
              </a:rPr>
              <a:t>Collected Data: </a:t>
            </a:r>
            <a:r>
              <a:rPr lang="en-US" sz="1400" dirty="0">
                <a:solidFill>
                  <a:schemeClr val="accent3">
                    <a:lumMod val="25000"/>
                  </a:schemeClr>
                </a:solidFill>
                <a:latin typeface="Abadi"/>
                <a:hlinkClick r:id="rId5">
                  <a:extLst>
                    <a:ext uri="{A12FA001-AC4F-418D-AE19-62706E023703}">
                      <ahyp:hlinkClr xmlns:ahyp="http://schemas.microsoft.com/office/drawing/2018/hyperlinkcolor" val="tx"/>
                    </a:ext>
                  </a:extLst>
                </a:hlinkClick>
              </a:rPr>
              <a:t>dataset_part_1.csv</a:t>
            </a:r>
            <a:endParaRPr lang="en-US" sz="1400" dirty="0">
              <a:solidFill>
                <a:schemeClr val="accent3">
                  <a:lumMod val="25000"/>
                </a:schemeClr>
              </a:solidFill>
              <a:latin typeface="Abadi"/>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hlinkClick r:id="rId6">
                  <a:extLst>
                    <a:ext uri="{A12FA001-AC4F-418D-AE19-62706E023703}">
                      <ahyp:hlinkClr xmlns:ahyp="http://schemas.microsoft.com/office/drawing/2018/hyperlinkcolor" val="tx"/>
                    </a:ext>
                  </a:extLst>
                </a:hlinkClick>
              </a:rPr>
              <a:t>Wikipedia: List of Falcon 9 and Falcon Heavy launches (June 2021)</a:t>
            </a: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Data after wrangling: </a:t>
            </a:r>
            <a:r>
              <a:rPr lang="en-US" sz="1800" dirty="0">
                <a:solidFill>
                  <a:schemeClr val="accent3">
                    <a:lumMod val="25000"/>
                  </a:schemeClr>
                </a:solidFill>
                <a:latin typeface="Abadi"/>
                <a:hlinkClick r:id="rId7">
                  <a:extLst>
                    <a:ext uri="{A12FA001-AC4F-418D-AE19-62706E023703}">
                      <ahyp:hlinkClr xmlns:ahyp="http://schemas.microsoft.com/office/drawing/2018/hyperlinkcolor" val="tx"/>
                    </a:ext>
                  </a:extLst>
                </a:hlinkClick>
              </a:rPr>
              <a:t>dataset_part_2.csv</a:t>
            </a:r>
            <a:endParaRPr lang="en-US" sz="1800" dirty="0">
              <a:solidFill>
                <a:schemeClr val="accent3">
                  <a:lumMod val="25000"/>
                </a:schemeClr>
              </a:solidFill>
              <a:latin typeface="Abadi"/>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Geographical data: </a:t>
            </a:r>
            <a:r>
              <a:rPr lang="en-US" sz="1800" dirty="0">
                <a:solidFill>
                  <a:schemeClr val="accent3">
                    <a:lumMod val="25000"/>
                  </a:schemeClr>
                </a:solidFill>
                <a:latin typeface="Abadi"/>
                <a:hlinkClick r:id="rId8">
                  <a:extLst>
                    <a:ext uri="{A12FA001-AC4F-418D-AE19-62706E023703}">
                      <ahyp:hlinkClr xmlns:ahyp="http://schemas.microsoft.com/office/drawing/2018/hyperlinkcolor" val="tx"/>
                    </a:ext>
                  </a:extLst>
                </a:hlinkClick>
              </a:rPr>
              <a:t>spacex_launch_geo.csv</a:t>
            </a:r>
            <a:endParaRPr lang="en-US" sz="1800" dirty="0">
              <a:solidFill>
                <a:schemeClr val="accent3">
                  <a:lumMod val="25000"/>
                </a:schemeClr>
              </a:solidFill>
              <a:latin typeface="Abadi"/>
            </a:endParaRPr>
          </a:p>
          <a:p>
            <a:pPr lvl="1">
              <a:lnSpc>
                <a:spcPct val="100000"/>
              </a:lnSpc>
              <a:spcBef>
                <a:spcPts val="1400"/>
              </a:spcBef>
              <a:buFont typeface="Courier New" panose="020B0604020202020204" pitchFamily="34" charset="0"/>
              <a:buChar char="o"/>
            </a:pPr>
            <a:r>
              <a:rPr lang="en-US" sz="1800" dirty="0">
                <a:solidFill>
                  <a:schemeClr val="accent3">
                    <a:lumMod val="25000"/>
                  </a:schemeClr>
                </a:solidFill>
                <a:latin typeface="Abadi"/>
              </a:rPr>
              <a:t>Interactive data source: </a:t>
            </a:r>
            <a:r>
              <a:rPr lang="en-US" sz="1800" dirty="0">
                <a:solidFill>
                  <a:schemeClr val="accent3">
                    <a:lumMod val="25000"/>
                  </a:schemeClr>
                </a:solidFill>
                <a:latin typeface="Abadi"/>
                <a:hlinkClick r:id="rId9">
                  <a:extLst>
                    <a:ext uri="{A12FA001-AC4F-418D-AE19-62706E023703}">
                      <ahyp:hlinkClr xmlns:ahyp="http://schemas.microsoft.com/office/drawing/2018/hyperlinkcolor" val="tx"/>
                    </a:ext>
                  </a:extLst>
                </a:hlinkClick>
              </a:rPr>
              <a:t>spacex_launch_dash.csv</a:t>
            </a:r>
            <a:endParaRPr lang="en-US" sz="1800" dirty="0">
              <a:solidFill>
                <a:schemeClr val="accent3">
                  <a:lumMod val="25000"/>
                </a:schemeClr>
              </a:solidFill>
              <a:latin typeface="Abadi"/>
            </a:endParaRPr>
          </a:p>
          <a:p>
            <a:pPr lvl="1">
              <a:lnSpc>
                <a:spcPct val="100000"/>
              </a:lnSpc>
              <a:spcBef>
                <a:spcPts val="1400"/>
              </a:spcBef>
              <a:buFont typeface="Courier New" panose="020B0604020202020204" pitchFamily="34" charset="0"/>
              <a:buChar char="o"/>
            </a:pPr>
            <a:endParaRPr lang="en-US" sz="1800" dirty="0">
              <a:solidFill>
                <a:schemeClr val="accent3">
                  <a:lumMod val="25000"/>
                </a:schemeClr>
              </a:solidFill>
              <a:latin typeface="Abadi"/>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40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5</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689570" y="1563879"/>
            <a:ext cx="5511149" cy="476038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spcBef>
                <a:spcPts val="1400"/>
              </a:spcBef>
              <a:buNone/>
            </a:pPr>
            <a:r>
              <a:rPr lang="en-US" sz="1700" dirty="0">
                <a:solidFill>
                  <a:schemeClr val="accent3">
                    <a:lumMod val="25000"/>
                  </a:schemeClr>
                </a:solidFill>
                <a:latin typeface="Abadi"/>
                <a:cs typeface="Arial"/>
              </a:rPr>
              <a:t>SpaceX advertises Falcon 9 rocket launches on its website with a cost of 62 million dollars. Other providers cost upward of 165 million dollars each. Much of the savings is due to SpaceX's ability to reuse the first stage. If we can determine if the first stage will land, we can determine the cost of a launch. Our company, IBM Developer Skills Network, can use this information to successfully bid against SpaceX for a rocket launch.</a:t>
            </a:r>
            <a:endParaRPr lang="en-US" sz="1700">
              <a:solidFill>
                <a:schemeClr val="accent3">
                  <a:lumMod val="25000"/>
                </a:schemeClr>
              </a:solidFill>
              <a:latin typeface="Abadi"/>
            </a:endParaRPr>
          </a:p>
          <a:p>
            <a:pPr marL="0" indent="0">
              <a:spcBef>
                <a:spcPts val="1400"/>
              </a:spcBef>
              <a:buNone/>
            </a:pPr>
            <a:r>
              <a:rPr lang="en-US" sz="2000" b="1" i="1" dirty="0">
                <a:solidFill>
                  <a:schemeClr val="accent3">
                    <a:lumMod val="25000"/>
                  </a:schemeClr>
                </a:solidFill>
                <a:latin typeface="Abadi"/>
              </a:rPr>
              <a:t>The project endeavors to...</a:t>
            </a:r>
          </a:p>
          <a:p>
            <a:pPr>
              <a:spcBef>
                <a:spcPts val="700"/>
              </a:spcBef>
            </a:pPr>
            <a:r>
              <a:rPr lang="en-US" sz="1700" dirty="0">
                <a:solidFill>
                  <a:schemeClr val="accent3">
                    <a:lumMod val="25000"/>
                  </a:schemeClr>
                </a:solidFill>
                <a:latin typeface="Abadi"/>
              </a:rPr>
              <a:t>Collect as much publicly available data as possible.</a:t>
            </a:r>
          </a:p>
          <a:p>
            <a:pPr>
              <a:spcBef>
                <a:spcPts val="700"/>
              </a:spcBef>
            </a:pPr>
            <a:r>
              <a:rPr lang="en-US" sz="1700" dirty="0">
                <a:solidFill>
                  <a:schemeClr val="accent3">
                    <a:lumMod val="25000"/>
                  </a:schemeClr>
                </a:solidFill>
                <a:latin typeface="Abadi"/>
              </a:rPr>
              <a:t>Wrangle the data to improve its quality and prepare it for analysis.</a:t>
            </a:r>
          </a:p>
          <a:p>
            <a:pPr>
              <a:spcBef>
                <a:spcPts val="700"/>
              </a:spcBef>
            </a:pPr>
            <a:r>
              <a:rPr lang="en-US" sz="1700" dirty="0">
                <a:solidFill>
                  <a:schemeClr val="accent3">
                    <a:lumMod val="25000"/>
                  </a:schemeClr>
                </a:solidFill>
                <a:latin typeface="Abadi"/>
              </a:rPr>
              <a:t>Explore the processed data with SQL and various visualizations.</a:t>
            </a:r>
          </a:p>
          <a:p>
            <a:pPr>
              <a:spcBef>
                <a:spcPts val="700"/>
              </a:spcBef>
            </a:pPr>
            <a:r>
              <a:rPr lang="en-US" sz="1700" dirty="0">
                <a:solidFill>
                  <a:schemeClr val="accent3">
                    <a:lumMod val="25000"/>
                  </a:schemeClr>
                </a:solidFill>
                <a:latin typeface="Abadi"/>
              </a:rPr>
              <a:t>Drill down into finer levels of detail by splitting the data into groups defined by categorical variables.</a:t>
            </a:r>
          </a:p>
          <a:p>
            <a:pPr>
              <a:spcBef>
                <a:spcPts val="700"/>
              </a:spcBef>
            </a:pPr>
            <a:r>
              <a:rPr lang="en-US" sz="1700" dirty="0">
                <a:solidFill>
                  <a:schemeClr val="accent3">
                    <a:lumMod val="25000"/>
                  </a:schemeClr>
                </a:solidFill>
                <a:latin typeface="Abadi"/>
              </a:rPr>
              <a:t>Build, evaluate, and refine predictive models for discovering additional insights.</a:t>
            </a:r>
          </a:p>
        </p:txBody>
      </p:sp>
      <p:sp>
        <p:nvSpPr>
          <p:cNvPr id="3" name="Content Placeholder 2">
            <a:extLst>
              <a:ext uri="{FF2B5EF4-FFF2-40B4-BE49-F238E27FC236}">
                <a16:creationId xmlns:a16="http://schemas.microsoft.com/office/drawing/2014/main" id="{108AB0D3-EBBC-3AD7-6686-41E02F506F19}"/>
              </a:ext>
            </a:extLst>
          </p:cNvPr>
          <p:cNvSpPr txBox="1">
            <a:spLocks/>
          </p:cNvSpPr>
          <p:nvPr/>
        </p:nvSpPr>
        <p:spPr>
          <a:xfrm>
            <a:off x="6200354" y="1569974"/>
            <a:ext cx="5157581" cy="4754288"/>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sz="2400" b="1" i="1" dirty="0">
                <a:solidFill>
                  <a:schemeClr val="accent3">
                    <a:lumMod val="25000"/>
                  </a:schemeClr>
                </a:solidFill>
                <a:latin typeface="Abadi"/>
              </a:rPr>
              <a:t>Problem Statement</a:t>
            </a:r>
          </a:p>
          <a:p>
            <a:pPr>
              <a:spcBef>
                <a:spcPts val="1400"/>
              </a:spcBef>
            </a:pPr>
            <a:r>
              <a:rPr lang="en-US" sz="2000" dirty="0">
                <a:solidFill>
                  <a:schemeClr val="accent3">
                    <a:lumMod val="25000"/>
                  </a:schemeClr>
                </a:solidFill>
                <a:latin typeface="Abadi"/>
              </a:rPr>
              <a:t>Predict the successful landing of SpaceX's Falcon 9 first stage, a critical factor in determining the cost-efficiency of reusable rocket launches. </a:t>
            </a:r>
          </a:p>
          <a:p>
            <a:pPr marL="0" indent="0">
              <a:spcBef>
                <a:spcPts val="1400"/>
              </a:spcBef>
              <a:buNone/>
            </a:pPr>
            <a:r>
              <a:rPr lang="en-US" sz="2400" b="1" i="1" dirty="0">
                <a:solidFill>
                  <a:schemeClr val="accent3">
                    <a:lumMod val="25000"/>
                  </a:schemeClr>
                </a:solidFill>
                <a:latin typeface="Abadi"/>
              </a:rPr>
              <a:t>Why we should solve this problem?</a:t>
            </a:r>
            <a:endParaRPr lang="en-US" dirty="0">
              <a:solidFill>
                <a:schemeClr val="accent3">
                  <a:lumMod val="25000"/>
                </a:schemeClr>
              </a:solidFill>
            </a:endParaRPr>
          </a:p>
          <a:p>
            <a:pPr>
              <a:spcBef>
                <a:spcPts val="1400"/>
              </a:spcBef>
            </a:pPr>
            <a:r>
              <a:rPr lang="en-US" sz="2000" dirty="0">
                <a:solidFill>
                  <a:schemeClr val="accent3">
                    <a:lumMod val="25000"/>
                  </a:schemeClr>
                </a:solidFill>
                <a:latin typeface="Abadi"/>
                <a:cs typeface="Arial"/>
              </a:rPr>
              <a:t>Solving this problem allows companies like IBM Developer Skills Network to make competitive bids against SpaceX by accurately estimating launch costs.</a:t>
            </a:r>
          </a:p>
          <a:p>
            <a:pPr marL="0" indent="0">
              <a:spcBef>
                <a:spcPts val="1400"/>
              </a:spcBef>
              <a:buNone/>
            </a:pPr>
            <a:r>
              <a:rPr lang="en-US" sz="2400" b="1" i="1" dirty="0">
                <a:solidFill>
                  <a:schemeClr val="accent3">
                    <a:lumMod val="25000"/>
                  </a:schemeClr>
                </a:solidFill>
                <a:latin typeface="Abadi"/>
              </a:rPr>
              <a:t>Questions</a:t>
            </a:r>
            <a:endParaRPr lang="en-US" b="1" i="1">
              <a:solidFill>
                <a:schemeClr val="accent3">
                  <a:lumMod val="25000"/>
                </a:schemeClr>
              </a:solidFill>
              <a:latin typeface="Abadi"/>
            </a:endParaRPr>
          </a:p>
          <a:p>
            <a:pPr>
              <a:spcBef>
                <a:spcPts val="1400"/>
              </a:spcBef>
            </a:pPr>
            <a:r>
              <a:rPr lang="en-US" sz="2000" dirty="0">
                <a:solidFill>
                  <a:schemeClr val="accent3">
                    <a:lumMod val="25000"/>
                  </a:schemeClr>
                </a:solidFill>
                <a:latin typeface="Abadi"/>
              </a:rPr>
              <a:t>What is the historical success rate of Falcon 9 first stage landings?</a:t>
            </a:r>
          </a:p>
          <a:p>
            <a:pPr>
              <a:spcBef>
                <a:spcPts val="1400"/>
              </a:spcBef>
            </a:pPr>
            <a:r>
              <a:rPr lang="en-US" sz="2000" dirty="0">
                <a:solidFill>
                  <a:schemeClr val="accent3">
                    <a:lumMod val="25000"/>
                  </a:schemeClr>
                </a:solidFill>
                <a:latin typeface="Abadi"/>
              </a:rPr>
              <a:t>What factors most significantly influence the success or failure of a landing?</a:t>
            </a:r>
          </a:p>
          <a:p>
            <a:pPr>
              <a:spcBef>
                <a:spcPts val="1400"/>
              </a:spcBef>
            </a:pPr>
            <a:r>
              <a:rPr lang="en-US" sz="2000" dirty="0">
                <a:solidFill>
                  <a:schemeClr val="accent3">
                    <a:lumMod val="25000"/>
                  </a:schemeClr>
                </a:solidFill>
                <a:latin typeface="Abadi"/>
              </a:rPr>
              <a:t>Can we develop a predictive model that accurately forecasts the outcome of a landing?</a:t>
            </a:r>
          </a:p>
        </p:txBody>
      </p:sp>
    </p:spTree>
    <p:extLst>
      <p:ext uri="{BB962C8B-B14F-4D97-AF65-F5344CB8AC3E}">
        <p14:creationId xmlns:p14="http://schemas.microsoft.com/office/powerpoint/2010/main" val="346642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6</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765313" y="2812774"/>
            <a:ext cx="1058303" cy="369332"/>
          </a:xfrm>
          <a:prstGeom prst="rect">
            <a:avLst/>
          </a:prstGeom>
          <a:solidFill>
            <a:srgbClr val="0948CB"/>
          </a:solidFill>
        </p:spPr>
        <p:txBody>
          <a:bodyPr wrap="none" rtlCol="0">
            <a:spAutoFit/>
          </a:bodyPr>
          <a:lstStyle/>
          <a:p>
            <a:r>
              <a:rPr lang="en-US" dirty="0">
                <a:solidFill>
                  <a:schemeClr val="bg1"/>
                </a:solidFill>
              </a:rPr>
              <a:t>Section 1</a:t>
            </a:r>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7</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408088"/>
            <a:ext cx="10104817" cy="5137146"/>
          </a:xfrm>
          <a:prstGeom prst="rect">
            <a:avLst/>
          </a:prstGeom>
        </p:spPr>
        <p:txBody>
          <a:bodyPr lIns="91440" tIns="45720" rIns="91440" bIns="45720" anchor="t">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700"/>
              </a:spcBef>
              <a:buNone/>
            </a:pPr>
            <a:r>
              <a:rPr lang="en-US" sz="2400" dirty="0">
                <a:solidFill>
                  <a:srgbClr val="0B49CB"/>
                </a:solidFill>
                <a:latin typeface="Abadi"/>
              </a:rPr>
              <a:t>Executive Summary</a:t>
            </a:r>
            <a:endParaRPr lang="en-US" sz="2400">
              <a:solidFill>
                <a:srgbClr val="0B49CB"/>
              </a:solidFill>
              <a:latin typeface="Abadi"/>
            </a:endParaRPr>
          </a:p>
          <a:p>
            <a:pPr indent="0">
              <a:lnSpc>
                <a:spcPct val="120000"/>
              </a:lnSpc>
              <a:spcBef>
                <a:spcPts val="700"/>
              </a:spcBef>
            </a:pPr>
            <a:r>
              <a:rPr lang="en-US" sz="2000" dirty="0">
                <a:solidFill>
                  <a:schemeClr val="accent3">
                    <a:lumMod val="25000"/>
                  </a:schemeClr>
                </a:solidFill>
                <a:latin typeface="Abadi"/>
              </a:rPr>
              <a:t> Data collection methodology</a:t>
            </a:r>
          </a:p>
          <a:p>
            <a:pPr lvl="1" indent="0">
              <a:lnSpc>
                <a:spcPct val="120000"/>
              </a:lnSpc>
              <a:spcBef>
                <a:spcPts val="700"/>
              </a:spcBef>
            </a:pPr>
            <a:r>
              <a:rPr lang="en-US" sz="1600" dirty="0">
                <a:solidFill>
                  <a:schemeClr val="bg2">
                    <a:lumMod val="50000"/>
                  </a:schemeClr>
                </a:solidFill>
                <a:latin typeface="Abadi"/>
              </a:rPr>
              <a:t> Retrieval and consolidation from multiple </a:t>
            </a:r>
            <a:r>
              <a:rPr lang="en-US" sz="1600" dirty="0">
                <a:solidFill>
                  <a:schemeClr val="bg2">
                    <a:lumMod val="50000"/>
                  </a:schemeClr>
                </a:solidFill>
                <a:latin typeface="Abadi"/>
                <a:hlinkClick r:id="rId4">
                  <a:extLst>
                    <a:ext uri="{A12FA001-AC4F-418D-AE19-62706E023703}">
                      <ahyp:hlinkClr xmlns:ahyp="http://schemas.microsoft.com/office/drawing/2018/hyperlinkcolor" val="tx"/>
                    </a:ext>
                  </a:extLst>
                </a:hlinkClick>
              </a:rPr>
              <a:t>SpaceX API</a:t>
            </a:r>
            <a:r>
              <a:rPr lang="en-US" sz="1600" dirty="0">
                <a:solidFill>
                  <a:schemeClr val="bg2">
                    <a:lumMod val="50000"/>
                  </a:schemeClr>
                </a:solidFill>
                <a:latin typeface="Abadi"/>
              </a:rPr>
              <a:t> endpoints</a:t>
            </a:r>
          </a:p>
          <a:p>
            <a:pPr lvl="1" indent="0">
              <a:lnSpc>
                <a:spcPct val="120000"/>
              </a:lnSpc>
              <a:spcBef>
                <a:spcPts val="700"/>
              </a:spcBef>
            </a:pPr>
            <a:r>
              <a:rPr lang="en-US" sz="1600" dirty="0">
                <a:solidFill>
                  <a:schemeClr val="bg2">
                    <a:lumMod val="50000"/>
                  </a:schemeClr>
                </a:solidFill>
                <a:latin typeface="Abadi"/>
              </a:rPr>
              <a:t> Web scaping tabular data from </a:t>
            </a:r>
            <a:r>
              <a:rPr lang="en-US" sz="1600" dirty="0">
                <a:solidFill>
                  <a:schemeClr val="bg2">
                    <a:lumMod val="50000"/>
                  </a:schemeClr>
                </a:solidFill>
                <a:latin typeface="Abadi"/>
                <a:hlinkClick r:id="rId5">
                  <a:extLst>
                    <a:ext uri="{A12FA001-AC4F-418D-AE19-62706E023703}">
                      <ahyp:hlinkClr xmlns:ahyp="http://schemas.microsoft.com/office/drawing/2018/hyperlinkcolor" val="tx"/>
                    </a:ext>
                  </a:extLst>
                </a:hlinkClick>
              </a:rPr>
              <a:t>Wikipedia</a:t>
            </a:r>
            <a:endParaRPr lang="en-US" sz="1600">
              <a:solidFill>
                <a:schemeClr val="bg2">
                  <a:lumMod val="50000"/>
                </a:schemeClr>
              </a:solidFill>
              <a:latin typeface="Abadi"/>
            </a:endParaRPr>
          </a:p>
          <a:p>
            <a:pPr indent="0">
              <a:lnSpc>
                <a:spcPct val="120000"/>
              </a:lnSpc>
              <a:spcBef>
                <a:spcPts val="700"/>
              </a:spcBef>
            </a:pPr>
            <a:r>
              <a:rPr lang="en-US" sz="2000" dirty="0">
                <a:solidFill>
                  <a:schemeClr val="accent3">
                    <a:lumMod val="25000"/>
                  </a:schemeClr>
                </a:solidFill>
                <a:latin typeface="Abadi"/>
              </a:rPr>
              <a:t> Perform data wrangling</a:t>
            </a:r>
          </a:p>
          <a:p>
            <a:pPr lvl="1" indent="0">
              <a:lnSpc>
                <a:spcPct val="120000"/>
              </a:lnSpc>
              <a:spcBef>
                <a:spcPts val="700"/>
              </a:spcBef>
            </a:pPr>
            <a:r>
              <a:rPr lang="en-US" sz="1600" dirty="0">
                <a:solidFill>
                  <a:schemeClr val="bg2">
                    <a:lumMod val="50000"/>
                  </a:schemeClr>
                </a:solidFill>
                <a:latin typeface="Abadi"/>
              </a:rPr>
              <a:t> Extracted relevant records</a:t>
            </a:r>
          </a:p>
          <a:p>
            <a:pPr lvl="1" indent="0">
              <a:lnSpc>
                <a:spcPct val="120000"/>
              </a:lnSpc>
              <a:spcBef>
                <a:spcPts val="700"/>
              </a:spcBef>
            </a:pPr>
            <a:r>
              <a:rPr lang="en-US" sz="1600" dirty="0">
                <a:solidFill>
                  <a:schemeClr val="bg2">
                    <a:lumMod val="50000"/>
                  </a:schemeClr>
                </a:solidFill>
                <a:latin typeface="Abadi"/>
              </a:rPr>
              <a:t> Flattened fields and resolved missing values</a:t>
            </a:r>
          </a:p>
          <a:p>
            <a:pPr indent="0">
              <a:lnSpc>
                <a:spcPct val="120000"/>
              </a:lnSpc>
              <a:spcBef>
                <a:spcPts val="700"/>
              </a:spcBef>
            </a:pPr>
            <a:r>
              <a:rPr lang="en-US" sz="2000" dirty="0">
                <a:solidFill>
                  <a:schemeClr val="accent3">
                    <a:lumMod val="25000"/>
                  </a:schemeClr>
                </a:solidFill>
                <a:latin typeface="Abadi"/>
              </a:rPr>
              <a:t> Perform exploratory data analysis (EDA) using visualization and SQL</a:t>
            </a:r>
          </a:p>
          <a:p>
            <a:pPr lvl="1" indent="0">
              <a:lnSpc>
                <a:spcPct val="120000"/>
              </a:lnSpc>
              <a:spcBef>
                <a:spcPts val="700"/>
              </a:spcBef>
            </a:pPr>
            <a:r>
              <a:rPr lang="en-US" sz="1600" dirty="0">
                <a:solidFill>
                  <a:schemeClr val="bg2">
                    <a:lumMod val="50000"/>
                  </a:schemeClr>
                </a:solidFill>
                <a:latin typeface="Abadi"/>
              </a:rPr>
              <a:t> Visualize variable relationships</a:t>
            </a:r>
          </a:p>
          <a:p>
            <a:pPr lvl="1" indent="0">
              <a:lnSpc>
                <a:spcPct val="120000"/>
              </a:lnSpc>
              <a:spcBef>
                <a:spcPts val="700"/>
              </a:spcBef>
            </a:pPr>
            <a:r>
              <a:rPr lang="en-US" sz="1600" dirty="0">
                <a:solidFill>
                  <a:schemeClr val="bg2">
                    <a:lumMod val="50000"/>
                  </a:schemeClr>
                </a:solidFill>
                <a:latin typeface="Abadi"/>
              </a:rPr>
              <a:t> Look at the data in aggregate</a:t>
            </a:r>
          </a:p>
          <a:p>
            <a:pPr indent="0">
              <a:lnSpc>
                <a:spcPct val="120000"/>
              </a:lnSpc>
              <a:spcBef>
                <a:spcPts val="700"/>
              </a:spcBef>
            </a:pPr>
            <a:r>
              <a:rPr lang="en-US" sz="2000" dirty="0">
                <a:solidFill>
                  <a:schemeClr val="accent3">
                    <a:lumMod val="25000"/>
                  </a:schemeClr>
                </a:solidFill>
                <a:latin typeface="Abadi"/>
              </a:rPr>
              <a:t> Perform interactive visual analytics using Folium and </a:t>
            </a:r>
            <a:r>
              <a:rPr lang="en-US" sz="2000" dirty="0" err="1">
                <a:solidFill>
                  <a:schemeClr val="accent3">
                    <a:lumMod val="25000"/>
                  </a:schemeClr>
                </a:solidFill>
                <a:latin typeface="Abadi"/>
              </a:rPr>
              <a:t>Plotly</a:t>
            </a:r>
            <a:r>
              <a:rPr lang="en-US" sz="2000" dirty="0">
                <a:solidFill>
                  <a:schemeClr val="accent3">
                    <a:lumMod val="25000"/>
                  </a:schemeClr>
                </a:solidFill>
                <a:latin typeface="Abadi"/>
              </a:rPr>
              <a:t> Dash</a:t>
            </a:r>
          </a:p>
          <a:p>
            <a:pPr lvl="1" indent="0">
              <a:lnSpc>
                <a:spcPct val="120000"/>
              </a:lnSpc>
              <a:spcBef>
                <a:spcPts val="700"/>
              </a:spcBef>
            </a:pPr>
            <a:r>
              <a:rPr lang="en-US" sz="1600" dirty="0">
                <a:solidFill>
                  <a:schemeClr val="bg2">
                    <a:lumMod val="50000"/>
                  </a:schemeClr>
                </a:solidFill>
                <a:latin typeface="Abadi"/>
              </a:rPr>
              <a:t> Mark all launch sites on a map</a:t>
            </a:r>
          </a:p>
          <a:p>
            <a:pPr lvl="1" indent="0">
              <a:lnSpc>
                <a:spcPct val="120000"/>
              </a:lnSpc>
              <a:spcBef>
                <a:spcPts val="700"/>
              </a:spcBef>
            </a:pPr>
            <a:r>
              <a:rPr lang="en-US" sz="1600" dirty="0">
                <a:solidFill>
                  <a:schemeClr val="bg2">
                    <a:lumMod val="50000"/>
                  </a:schemeClr>
                </a:solidFill>
                <a:latin typeface="Abadi"/>
              </a:rPr>
              <a:t> Mark successful and failed launches</a:t>
            </a:r>
          </a:p>
          <a:p>
            <a:pPr lvl="1" indent="0">
              <a:lnSpc>
                <a:spcPct val="120000"/>
              </a:lnSpc>
              <a:spcBef>
                <a:spcPts val="700"/>
              </a:spcBef>
            </a:pPr>
            <a:r>
              <a:rPr lang="en-US" sz="1600" dirty="0">
                <a:solidFill>
                  <a:schemeClr val="bg2">
                    <a:lumMod val="50000"/>
                  </a:schemeClr>
                </a:solidFill>
                <a:latin typeface="Abadi"/>
              </a:rPr>
              <a:t> Calculate distances to proximate locations</a:t>
            </a:r>
          </a:p>
          <a:p>
            <a:pPr lvl="1" indent="0">
              <a:lnSpc>
                <a:spcPct val="120000"/>
              </a:lnSpc>
              <a:spcBef>
                <a:spcPts val="700"/>
              </a:spcBef>
            </a:pPr>
            <a:r>
              <a:rPr lang="en-US" sz="1600" dirty="0">
                <a:solidFill>
                  <a:schemeClr val="bg2">
                    <a:lumMod val="50000"/>
                  </a:schemeClr>
                </a:solidFill>
                <a:latin typeface="Abadi"/>
              </a:rPr>
              <a:t> Provide for interactive exploration of the data</a:t>
            </a:r>
          </a:p>
          <a:p>
            <a:pPr indent="0">
              <a:lnSpc>
                <a:spcPct val="120000"/>
              </a:lnSpc>
              <a:spcBef>
                <a:spcPts val="700"/>
              </a:spcBef>
            </a:pPr>
            <a:r>
              <a:rPr lang="en-US" sz="2000" dirty="0">
                <a:solidFill>
                  <a:schemeClr val="accent3">
                    <a:lumMod val="25000"/>
                  </a:schemeClr>
                </a:solidFill>
                <a:latin typeface="Abadi"/>
              </a:rPr>
              <a:t> Perform predictive analysis using classification models</a:t>
            </a:r>
          </a:p>
          <a:p>
            <a:pPr lvl="1" indent="0">
              <a:lnSpc>
                <a:spcPct val="120000"/>
              </a:lnSpc>
              <a:spcBef>
                <a:spcPts val="700"/>
              </a:spcBef>
            </a:pPr>
            <a:r>
              <a:rPr lang="en-US" sz="1500" dirty="0">
                <a:solidFill>
                  <a:schemeClr val="bg2">
                    <a:lumMod val="50000"/>
                  </a:schemeClr>
                </a:solidFill>
                <a:latin typeface="IBM Plex Mono Text"/>
                <a:cs typeface="Arial"/>
              </a:rPr>
              <a:t> Build, evaluate, and compare several predictive classification models</a:t>
            </a:r>
            <a:endParaRPr lang="en-US" sz="1500" dirty="0">
              <a:solidFill>
                <a:schemeClr val="bg2">
                  <a:lumMod val="50000"/>
                </a:schemeClr>
              </a:solidFill>
              <a:latin typeface="Abadi"/>
              <a:cs typeface="Arial"/>
            </a:endParaRPr>
          </a:p>
          <a:p>
            <a:pPr lvl="1" indent="-285750">
              <a:lnSpc>
                <a:spcPct val="120000"/>
              </a:lnSpc>
              <a:spcBef>
                <a:spcPts val="700"/>
              </a:spcBef>
            </a:pPr>
            <a:endParaRPr lang="en-US" sz="1600" dirty="0">
              <a:solidFill>
                <a:srgbClr val="292929"/>
              </a:solidFill>
              <a:latin typeface="Abadi"/>
              <a:cs typeface="Arial"/>
            </a:endParaRPr>
          </a:p>
          <a:p>
            <a:pPr>
              <a:lnSpc>
                <a:spcPct val="120000"/>
              </a:lnSpc>
              <a:spcBef>
                <a:spcPts val="1400"/>
              </a:spcBef>
            </a:pPr>
            <a:endParaRPr lang="en-US" sz="88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lIns="91440" tIns="45720" rIns="91440" bIns="45720" anchor="t"/>
          <a:lstStyle/>
          <a:p>
            <a:pPr>
              <a:lnSpc>
                <a:spcPct val="100000"/>
              </a:lnSpc>
              <a:spcBef>
                <a:spcPts val="700"/>
              </a:spcBef>
            </a:pPr>
            <a:r>
              <a:rPr lang="en-US" sz="2200" dirty="0">
                <a:solidFill>
                  <a:schemeClr val="accent3">
                    <a:lumMod val="25000"/>
                  </a:schemeClr>
                </a:solidFill>
                <a:latin typeface="Abadi"/>
              </a:rPr>
              <a:t>Data was collected using a combination of retrieval techniques:</a:t>
            </a:r>
            <a:endParaRPr lang="en-US" sz="2200" dirty="0">
              <a:solidFill>
                <a:schemeClr val="accent3">
                  <a:lumMod val="25000"/>
                </a:schemeClr>
              </a:solidFill>
              <a:latin typeface="Abadi" panose="020B0604020104020204" pitchFamily="34" charset="0"/>
            </a:endParaRPr>
          </a:p>
          <a:p>
            <a:pPr lvl="1">
              <a:lnSpc>
                <a:spcPct val="100000"/>
              </a:lnSpc>
              <a:spcBef>
                <a:spcPts val="700"/>
              </a:spcBef>
              <a:buFont typeface="Courier New" panose="020B0604020202020204" pitchFamily="34" charset="0"/>
              <a:buChar char="o"/>
            </a:pPr>
            <a:r>
              <a:rPr lang="en-US" sz="2000" dirty="0">
                <a:solidFill>
                  <a:schemeClr val="accent3">
                    <a:lumMod val="25000"/>
                  </a:schemeClr>
                </a:solidFill>
                <a:latin typeface="Abadi"/>
              </a:rPr>
              <a:t>HTTP requests against various </a:t>
            </a:r>
            <a:r>
              <a:rPr lang="en-US" sz="2000" dirty="0">
                <a:latin typeface="Abadi"/>
                <a:cs typeface="Courier New"/>
                <a:hlinkClick r:id="rId3">
                  <a:extLst>
                    <a:ext uri="{A12FA001-AC4F-418D-AE19-62706E023703}">
                      <ahyp:hlinkClr xmlns:ahyp="http://schemas.microsoft.com/office/drawing/2018/hyperlinkcolor" val="tx"/>
                    </a:ext>
                  </a:extLst>
                </a:hlinkClick>
              </a:rPr>
              <a:t>SpaceX API</a:t>
            </a:r>
            <a:r>
              <a:rPr lang="en-US" sz="2000" dirty="0">
                <a:latin typeface="Abadi"/>
                <a:cs typeface="Courier New"/>
              </a:rPr>
              <a:t> </a:t>
            </a:r>
            <a:r>
              <a:rPr lang="en-US" sz="2000" dirty="0">
                <a:solidFill>
                  <a:schemeClr val="accent3">
                    <a:lumMod val="25000"/>
                  </a:schemeClr>
                </a:solidFill>
                <a:latin typeface="Abadi"/>
              </a:rPr>
              <a:t>endpoints:</a:t>
            </a:r>
          </a:p>
          <a:p>
            <a:pPr lvl="2">
              <a:lnSpc>
                <a:spcPct val="100000"/>
              </a:lnSpc>
              <a:spcBef>
                <a:spcPts val="700"/>
              </a:spcBef>
              <a:buFont typeface="Wingdings" panose="020B0604020202020204" pitchFamily="34" charset="0"/>
              <a:buChar char="§"/>
            </a:pPr>
            <a:r>
              <a:rPr lang="en-US" sz="1800" dirty="0">
                <a:latin typeface="Abadi"/>
                <a:cs typeface="Courier New"/>
              </a:rPr>
              <a:t>Initial launch data was obtained from: </a:t>
            </a:r>
            <a:r>
              <a:rPr lang="en-US" sz="1800" b="1" dirty="0">
                <a:latin typeface="Courier New"/>
                <a:cs typeface="Courier New"/>
              </a:rPr>
              <a:t>/v4/launches/past </a:t>
            </a:r>
          </a:p>
          <a:p>
            <a:pPr lvl="2">
              <a:lnSpc>
                <a:spcPct val="100000"/>
              </a:lnSpc>
              <a:spcBef>
                <a:spcPts val="700"/>
              </a:spcBef>
              <a:buFont typeface="Wingdings" panose="020B0604020202020204" pitchFamily="34" charset="0"/>
              <a:buChar char="§"/>
            </a:pPr>
            <a:r>
              <a:rPr lang="en-US" sz="1800" dirty="0">
                <a:latin typeface="Abadi"/>
                <a:cs typeface="Courier New"/>
              </a:rPr>
              <a:t>Additional data was backfilled from:</a:t>
            </a:r>
          </a:p>
          <a:p>
            <a:pPr lvl="3">
              <a:lnSpc>
                <a:spcPct val="100000"/>
              </a:lnSpc>
              <a:spcBef>
                <a:spcPts val="700"/>
              </a:spcBef>
            </a:pPr>
            <a:r>
              <a:rPr lang="en-US" sz="1600" b="1" dirty="0">
                <a:solidFill>
                  <a:schemeClr val="accent3">
                    <a:lumMod val="25000"/>
                  </a:schemeClr>
                </a:solidFill>
                <a:latin typeface="Courier New"/>
                <a:cs typeface="Courier New"/>
              </a:rPr>
              <a:t>/v4/rockets </a:t>
            </a:r>
          </a:p>
          <a:p>
            <a:pPr lvl="3">
              <a:lnSpc>
                <a:spcPct val="100000"/>
              </a:lnSpc>
              <a:spcBef>
                <a:spcPts val="700"/>
              </a:spcBef>
            </a:pPr>
            <a:r>
              <a:rPr lang="en-US" sz="1600" b="1" dirty="0">
                <a:solidFill>
                  <a:schemeClr val="accent3">
                    <a:lumMod val="25000"/>
                  </a:schemeClr>
                </a:solidFill>
                <a:latin typeface="Courier New"/>
                <a:cs typeface="Courier New"/>
              </a:rPr>
              <a:t>/v4/launchpads</a:t>
            </a:r>
          </a:p>
          <a:p>
            <a:pPr lvl="3">
              <a:lnSpc>
                <a:spcPct val="100000"/>
              </a:lnSpc>
              <a:spcBef>
                <a:spcPts val="700"/>
              </a:spcBef>
            </a:pPr>
            <a:r>
              <a:rPr lang="en-US" sz="1600" b="1" dirty="0">
                <a:solidFill>
                  <a:schemeClr val="accent3">
                    <a:lumMod val="25000"/>
                  </a:schemeClr>
                </a:solidFill>
                <a:latin typeface="Courier New"/>
                <a:cs typeface="Courier New"/>
              </a:rPr>
              <a:t>/v4/payloads</a:t>
            </a:r>
          </a:p>
          <a:p>
            <a:pPr lvl="3">
              <a:lnSpc>
                <a:spcPct val="100000"/>
              </a:lnSpc>
              <a:spcBef>
                <a:spcPts val="700"/>
              </a:spcBef>
            </a:pPr>
            <a:r>
              <a:rPr lang="en-US" sz="1600" b="1" dirty="0">
                <a:solidFill>
                  <a:schemeClr val="accent3">
                    <a:lumMod val="25000"/>
                  </a:schemeClr>
                </a:solidFill>
                <a:latin typeface="Courier New"/>
                <a:cs typeface="Courier New"/>
              </a:rPr>
              <a:t>/v4/cores</a:t>
            </a:r>
          </a:p>
          <a:p>
            <a:pPr lvl="1">
              <a:lnSpc>
                <a:spcPct val="100000"/>
              </a:lnSpc>
              <a:spcBef>
                <a:spcPts val="700"/>
              </a:spcBef>
              <a:buFont typeface="Courier New" panose="020B0604020202020204" pitchFamily="34" charset="0"/>
              <a:buChar char="o"/>
            </a:pPr>
            <a:r>
              <a:rPr lang="en-US" sz="2000" dirty="0">
                <a:solidFill>
                  <a:schemeClr val="accent3">
                    <a:lumMod val="25000"/>
                  </a:schemeClr>
                </a:solidFill>
                <a:latin typeface="Abadi"/>
                <a:cs typeface="Courier New"/>
              </a:rPr>
              <a:t>Tabular data </a:t>
            </a:r>
            <a:r>
              <a:rPr lang="en-US" sz="2000" dirty="0">
                <a:latin typeface="Abadi"/>
                <a:cs typeface="Courier New"/>
              </a:rPr>
              <a:t>from </a:t>
            </a:r>
            <a:r>
              <a:rPr lang="en-US" sz="2000" dirty="0">
                <a:solidFill>
                  <a:schemeClr val="accent3">
                    <a:lumMod val="25000"/>
                  </a:schemeClr>
                </a:solidFill>
                <a:latin typeface="Abadi"/>
                <a:cs typeface="Courier New"/>
              </a:rPr>
              <a:t>the </a:t>
            </a:r>
            <a:r>
              <a:rPr lang="en-US" sz="2000" dirty="0">
                <a:latin typeface="Abadi"/>
                <a:cs typeface="Courier New"/>
                <a:hlinkClick r:id="rId4">
                  <a:extLst>
                    <a:ext uri="{A12FA001-AC4F-418D-AE19-62706E023703}">
                      <ahyp:hlinkClr xmlns:ahyp="http://schemas.microsoft.com/office/drawing/2018/hyperlinkcolor" val="tx"/>
                    </a:ext>
                  </a:extLst>
                </a:hlinkClick>
              </a:rPr>
              <a:t>List of Falcon 9 and Falcon Heavy launches</a:t>
            </a:r>
            <a:r>
              <a:rPr lang="en-US" sz="2000" dirty="0">
                <a:latin typeface="Abadi"/>
                <a:cs typeface="Courier New"/>
              </a:rPr>
              <a:t> Wikipedia page.</a:t>
            </a:r>
          </a:p>
          <a:p>
            <a:pPr lvl="1">
              <a:lnSpc>
                <a:spcPct val="100000"/>
              </a:lnSpc>
              <a:spcBef>
                <a:spcPts val="700"/>
              </a:spcBef>
              <a:buFont typeface="Courier New" panose="020B0604020202020204" pitchFamily="34" charset="0"/>
              <a:buChar char="o"/>
            </a:pPr>
            <a:endParaRPr lang="en-US" sz="1800" dirty="0">
              <a:solidFill>
                <a:schemeClr val="accent3">
                  <a:lumMod val="25000"/>
                </a:schemeClr>
              </a:solidFill>
              <a:latin typeface="Courier New"/>
              <a:cs typeface="Courier New"/>
            </a:endParaRPr>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778066" y="1800225"/>
            <a:ext cx="4756087" cy="4225925"/>
          </a:xfrm>
          <a:prstGeom prst="rect">
            <a:avLst/>
          </a:prstGeom>
        </p:spPr>
        <p:txBody>
          <a:bodyPr vert="horz" lIns="91440" tIns="45720" rIns="91440" bIns="45720" rtlCol="0" anchor="t">
            <a:normAutofit/>
          </a:bodyPr>
          <a:lstStyle/>
          <a:p>
            <a:pPr>
              <a:lnSpc>
                <a:spcPct val="100000"/>
              </a:lnSpc>
              <a:spcBef>
                <a:spcPts val="1400"/>
              </a:spcBef>
            </a:pPr>
            <a:r>
              <a:rPr lang="en-US" sz="2000" dirty="0">
                <a:solidFill>
                  <a:schemeClr val="accent3">
                    <a:lumMod val="25000"/>
                  </a:schemeClr>
                </a:solidFill>
                <a:latin typeface="Abadi"/>
              </a:rPr>
              <a:t>The initial data was obtained from the `/v4/launches/past` API endpoint. </a:t>
            </a:r>
          </a:p>
          <a:p>
            <a:pPr>
              <a:lnSpc>
                <a:spcPct val="100000"/>
              </a:lnSpc>
              <a:spcBef>
                <a:spcPts val="1400"/>
              </a:spcBef>
            </a:pPr>
            <a:r>
              <a:rPr lang="en-US" sz="2000" dirty="0">
                <a:solidFill>
                  <a:schemeClr val="accent3">
                    <a:lumMod val="25000"/>
                  </a:schemeClr>
                </a:solidFill>
                <a:latin typeface="Abadi"/>
              </a:rPr>
              <a:t>Additional data was backfilled from the `rocket`, `launchpad`, `payloads`, and `cores` API endpoints, for records with extant corresponding IDs. </a:t>
            </a: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r>
              <a:rPr lang="en-US" sz="2000" dirty="0">
                <a:solidFill>
                  <a:schemeClr val="accent3">
                    <a:lumMod val="25000"/>
                  </a:schemeClr>
                </a:solidFill>
                <a:latin typeface="Abadi"/>
                <a:hlinkClick r:id="rId3">
                  <a:extLst>
                    <a:ext uri="{A12FA001-AC4F-418D-AE19-62706E023703}">
                      <ahyp:hlinkClr xmlns:ahyp="http://schemas.microsoft.com/office/drawing/2018/hyperlinkcolor" val="tx"/>
                    </a:ext>
                  </a:extLst>
                </a:hlinkClick>
              </a:rPr>
              <a:t>Notebook (GitHub URL)</a:t>
            </a:r>
            <a:endParaRPr lang="en-US" sz="2000">
              <a:solidFill>
                <a:schemeClr val="accent3">
                  <a:lumMod val="25000"/>
                </a:schemeClr>
              </a:solidFill>
              <a:latin typeface="Abadi" panose="020B0604020104020204" pitchFamily="34" charset="0"/>
            </a:endParaRPr>
          </a:p>
          <a:p>
            <a:endParaRPr lang="en-US"/>
          </a:p>
          <a:p>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2" name="Picture 1" descr="A screenshot of a computer&#10;&#10;Description automatically generated">
            <a:extLst>
              <a:ext uri="{FF2B5EF4-FFF2-40B4-BE49-F238E27FC236}">
                <a16:creationId xmlns:a16="http://schemas.microsoft.com/office/drawing/2014/main" id="{77B2C730-4968-4BFA-8888-2F9F3A296495}"/>
              </a:ext>
            </a:extLst>
          </p:cNvPr>
          <p:cNvPicPr>
            <a:picLocks noChangeAspect="1"/>
          </p:cNvPicPr>
          <p:nvPr/>
        </p:nvPicPr>
        <p:blipFill>
          <a:blip r:embed="rId4"/>
          <a:stretch>
            <a:fillRect/>
          </a:stretch>
        </p:blipFill>
        <p:spPr>
          <a:xfrm>
            <a:off x="5919376" y="1316736"/>
            <a:ext cx="5540944" cy="5108448"/>
          </a:xfrm>
          <a:prstGeom prst="rect">
            <a:avLst/>
          </a:prstGeom>
        </p:spPr>
      </p:pic>
    </p:spTree>
    <p:extLst>
      <p:ext uri="{BB962C8B-B14F-4D97-AF65-F5344CB8AC3E}">
        <p14:creationId xmlns:p14="http://schemas.microsoft.com/office/powerpoint/2010/main" val="2803160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84</TotalTime>
  <Words>1346</Words>
  <Application>Microsoft Office PowerPoint</Application>
  <PresentationFormat>Widescreen</PresentationFormat>
  <Paragraphs>234</Paragraphs>
  <Slides>48</Slides>
  <Notes>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YAN Luo</cp:lastModifiedBy>
  <cp:revision>1872</cp:revision>
  <dcterms:created xsi:type="dcterms:W3CDTF">2021-04-29T18:58:34Z</dcterms:created>
  <dcterms:modified xsi:type="dcterms:W3CDTF">2024-04-25T11:52:36Z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