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73" r:id="rId6"/>
    <p:sldId id="267" r:id="rId7"/>
    <p:sldId id="259" r:id="rId8"/>
    <p:sldId id="260" r:id="rId9"/>
    <p:sldId id="261" r:id="rId10"/>
    <p:sldId id="270" r:id="rId11"/>
    <p:sldId id="262" r:id="rId12"/>
    <p:sldId id="263" r:id="rId13"/>
    <p:sldId id="264" r:id="rId14"/>
    <p:sldId id="265" r:id="rId15"/>
    <p:sldId id="271" r:id="rId16"/>
    <p:sldId id="268" r:id="rId17"/>
    <p:sldId id="26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5" autoAdjust="0"/>
    <p:restoredTop sz="95020" autoAdjust="0"/>
  </p:normalViewPr>
  <p:slideViewPr>
    <p:cSldViewPr snapToGrid="0">
      <p:cViewPr varScale="1">
        <p:scale>
          <a:sx n="51" d="100"/>
          <a:sy n="51" d="100"/>
        </p:scale>
        <p:origin x="10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ISM55400.2022.00036" TargetMode="External" /><Relationship Id="rId2" Type="http://schemas.openxmlformats.org/officeDocument/2006/relationships/hyperlink" Target="https://doi.org/10.1016/j.asej.2022.101945" TargetMode="External" /><Relationship Id="rId1" Type="http://schemas.openxmlformats.org/officeDocument/2006/relationships/slideLayout" Target="../slideLayouts/slideLayout2.xml" /><Relationship Id="rId4" Type="http://schemas.openxmlformats.org/officeDocument/2006/relationships/hyperlink" Target="https://www.mdpi.com/1999-4893/16/6/304" TargetMode="External" /></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8570515" TargetMode="External" /><Relationship Id="rId2" Type="http://schemas.openxmlformats.org/officeDocument/2006/relationships/hyperlink" Target="https://www.degruyter.com/document/doi/10.1515/nleng-2021-0019/html" TargetMode="External" /><Relationship Id="rId1" Type="http://schemas.openxmlformats.org/officeDocument/2006/relationships/slideLayout" Target="../slideLayouts/slideLayout2.xml" /><Relationship Id="rId4" Type="http://schemas.openxmlformats.org/officeDocument/2006/relationships/hyperlink" Target="https://doi.org/10.1155/2017/5067651"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364775"/>
            <a:ext cx="10363200" cy="1221263"/>
          </a:xfrm>
        </p:spPr>
        <p:txBody>
          <a:bodyPr>
            <a:normAutofit fontScale="90000"/>
          </a:bodyPr>
          <a:lstStyle/>
          <a:p>
            <a:r>
              <a:rPr lang="en-GB" sz="2800" b="1" dirty="0">
                <a:latin typeface="Verdana" panose="020B0604030504040204" pitchFamily="34" charset="0"/>
                <a:ea typeface="Verdana" panose="020B0604030504040204" pitchFamily="34" charset="0"/>
              </a:rPr>
              <a:t>PROJECT TITLE</a:t>
            </a:r>
            <a:r>
              <a:rPr lang="en-GB" sz="3200" b="1" dirty="0">
                <a:latin typeface="Verdana" panose="020B0604030504040204" pitchFamily="34" charset="0"/>
                <a:ea typeface="Verdana" panose="020B0604030504040204" pitchFamily="34" charset="0"/>
              </a:rPr>
              <a:t>:- </a:t>
            </a:r>
            <a:r>
              <a:rPr lang="en-US" sz="3200" b="1" dirty="0">
                <a:latin typeface="Verdana" panose="020B0604030504040204" pitchFamily="34" charset="0"/>
                <a:ea typeface="Verdana" panose="020B0604030504040204" pitchFamily="34" charset="0"/>
              </a:rPr>
              <a:t>Fault Diagnosis in Drive End Bearings using CNN-based Machine Learning</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CAI-G32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82996184"/>
              </p:ext>
            </p:extLst>
          </p:nvPr>
        </p:nvGraphicFramePr>
        <p:xfrm>
          <a:off x="630904" y="3274141"/>
          <a:ext cx="5418666" cy="23876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sz="2000" dirty="0">
                          <a:solidFill>
                            <a:schemeClr val="tx1"/>
                          </a:solidFill>
                        </a:rPr>
                        <a:t>20201CAI0168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err="1">
                          <a:solidFill>
                            <a:schemeClr val="tx1"/>
                          </a:solidFill>
                        </a:rPr>
                        <a:t>Sinchana</a:t>
                      </a:r>
                      <a:r>
                        <a:rPr lang="en-GB" sz="2000" dirty="0">
                          <a:solidFill>
                            <a:schemeClr val="tx1"/>
                          </a:solidFill>
                        </a:rPr>
                        <a:t> N Raj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sz="2000" dirty="0">
                          <a:solidFill>
                            <a:schemeClr val="tx1"/>
                          </a:solidFill>
                        </a:rPr>
                        <a:t>20201CAI0171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solidFill>
                            <a:schemeClr val="tx1"/>
                          </a:solidFill>
                        </a:rPr>
                        <a:t>Vinutha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sz="2000" dirty="0">
                          <a:solidFill>
                            <a:schemeClr val="tx1"/>
                          </a:solidFill>
                        </a:rPr>
                        <a:t>20201CAI0186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err="1">
                          <a:solidFill>
                            <a:schemeClr val="tx1"/>
                          </a:solidFill>
                        </a:rPr>
                        <a:t>Geethanjali</a:t>
                      </a:r>
                      <a:r>
                        <a:rPr lang="en-GB" sz="2000" dirty="0">
                          <a:solidFill>
                            <a:schemeClr val="tx1"/>
                          </a:solidFill>
                        </a:rPr>
                        <a:t> TS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700" dirty="0" err="1">
                <a:solidFill>
                  <a:schemeClr val="tx1"/>
                </a:solidFill>
              </a:rPr>
              <a:t>Alamelu</a:t>
            </a:r>
            <a:r>
              <a:rPr lang="en-GB" sz="1700" dirty="0">
                <a:solidFill>
                  <a:schemeClr val="tx1"/>
                </a:solidFill>
              </a:rPr>
              <a:t> Mangai </a:t>
            </a:r>
            <a:r>
              <a:rPr lang="en-GB" sz="1700" dirty="0" err="1">
                <a:solidFill>
                  <a:schemeClr val="tx1"/>
                </a:solidFill>
              </a:rPr>
              <a:t>Jothidurai</a:t>
            </a:r>
            <a:endParaRPr lang="en-GB" sz="1700" dirty="0">
              <a:solidFill>
                <a:schemeClr val="tx1"/>
              </a:solidFill>
            </a:endParaRPr>
          </a:p>
          <a:p>
            <a:pPr algn="l"/>
            <a:r>
              <a:rPr lang="en-GB" sz="1700" dirty="0">
                <a:solidFill>
                  <a:schemeClr val="tx1"/>
                </a:solidFill>
              </a:rPr>
              <a:t>Associate Professor</a:t>
            </a:r>
          </a:p>
          <a:p>
            <a:pPr algn="l"/>
            <a:r>
              <a:rPr lang="en-GB" sz="1700" dirty="0">
                <a:solidFill>
                  <a:schemeClr val="tx1"/>
                </a:solidFill>
              </a:rPr>
              <a:t>School of Computer Science &amp; Engineering 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25877"/>
            <a:ext cx="10515600" cy="1325563"/>
          </a:xfrm>
        </p:spPr>
        <p:txBody>
          <a:bodyPr/>
          <a:lstStyle/>
          <a:p>
            <a:r>
              <a:rPr lang="en-US" b="1" dirty="0"/>
              <a:t>System Design &amp; Implementation</a:t>
            </a:r>
            <a:endParaRPr lang="en-GB" b="1" dirty="0"/>
          </a:p>
        </p:txBody>
      </p:sp>
      <p:sp>
        <p:nvSpPr>
          <p:cNvPr id="9" name="Content Placeholder 8">
            <a:extLst>
              <a:ext uri="{FF2B5EF4-FFF2-40B4-BE49-F238E27FC236}">
                <a16:creationId xmlns:a16="http://schemas.microsoft.com/office/drawing/2014/main" id="{8A7903D8-8D3C-DDD6-A7E9-287EECB87790}"/>
              </a:ext>
            </a:extLst>
          </p:cNvPr>
          <p:cNvSpPr>
            <a:spLocks noGrp="1"/>
          </p:cNvSpPr>
          <p:nvPr>
            <p:ph idx="1"/>
          </p:nvPr>
        </p:nvSpPr>
        <p:spPr>
          <a:xfrm>
            <a:off x="701040" y="1120402"/>
            <a:ext cx="10515600" cy="4351338"/>
          </a:xfrm>
        </p:spPr>
        <p:txBody>
          <a:bodyPr>
            <a:normAutofit fontScale="85000" lnSpcReduction="20000"/>
          </a:bodyPr>
          <a:lstStyle/>
          <a:p>
            <a:pPr marL="0" indent="0">
              <a:buNone/>
            </a:pPr>
            <a:r>
              <a:rPr lang="en-US" dirty="0"/>
              <a:t>Code 1: Data exploration, Processing, and Visualization</a:t>
            </a:r>
          </a:p>
          <a:p>
            <a:r>
              <a:rPr lang="en-US" sz="1500" dirty="0"/>
              <a:t>Data Prep
File Handling
Visualization 
Batch Processing</a:t>
            </a:r>
          </a:p>
          <a:p>
            <a:r>
              <a:rPr lang="en-US" sz="1500" dirty="0"/>
              <a:t>Concatenation and Saving</a:t>
            </a:r>
          </a:p>
          <a:p>
            <a:endParaRPr lang="en-US" sz="1500" dirty="0"/>
          </a:p>
          <a:p>
            <a:pPr marL="0" indent="0">
              <a:buNone/>
            </a:pPr>
            <a:r>
              <a:rPr lang="en-US" dirty="0"/>
              <a:t>Code 2: CNN-based Fault Diagnosis Model</a:t>
            </a:r>
          </a:p>
          <a:p>
            <a:r>
              <a:rPr lang="en-US" sz="1500" dirty="0"/>
              <a:t>Machine Learning Model (CNN)
Data Loading and Processing
Model Building
Training the Model</a:t>
            </a:r>
          </a:p>
          <a:p>
            <a:r>
              <a:rPr lang="en-US" sz="1500" dirty="0"/>
              <a:t>Predictions
Evaluation Metrics
Suggestions and Customization:</a:t>
            </a:r>
          </a:p>
        </p:txBody>
      </p:sp>
    </p:spTree>
    <p:extLst>
      <p:ext uri="{BB962C8B-B14F-4D97-AF65-F5344CB8AC3E}">
        <p14:creationId xmlns:p14="http://schemas.microsoft.com/office/powerpoint/2010/main" val="312621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Timeline of Project</a:t>
            </a:r>
          </a:p>
        </p:txBody>
      </p:sp>
      <p:pic>
        <p:nvPicPr>
          <p:cNvPr id="5" name="Content Placeholder 4">
            <a:extLst>
              <a:ext uri="{FF2B5EF4-FFF2-40B4-BE49-F238E27FC236}">
                <a16:creationId xmlns:a16="http://schemas.microsoft.com/office/drawing/2014/main" id="{61F1E658-A512-AA31-477E-8DDDB5D49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960" y="975360"/>
            <a:ext cx="9494520" cy="4953000"/>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Outcomes / Results Obtained</a:t>
            </a:r>
          </a:p>
        </p:txBody>
      </p:sp>
      <p:sp>
        <p:nvSpPr>
          <p:cNvPr id="9" name="Content Placeholder 8">
            <a:extLst>
              <a:ext uri="{FF2B5EF4-FFF2-40B4-BE49-F238E27FC236}">
                <a16:creationId xmlns:a16="http://schemas.microsoft.com/office/drawing/2014/main" id="{F72DEFE2-2194-09F6-0C08-D53F8ACBA8CE}"/>
              </a:ext>
            </a:extLst>
          </p:cNvPr>
          <p:cNvSpPr>
            <a:spLocks noGrp="1"/>
          </p:cNvSpPr>
          <p:nvPr>
            <p:ph idx="1"/>
          </p:nvPr>
        </p:nvSpPr>
        <p:spPr>
          <a:xfrm>
            <a:off x="838200" y="1253331"/>
            <a:ext cx="10515600" cy="4351338"/>
          </a:xfrm>
        </p:spPr>
        <p:txBody>
          <a:bodyPr>
            <a:normAutofit/>
          </a:bodyPr>
          <a:lstStyle/>
          <a:p>
            <a:pPr marL="0" indent="0">
              <a:buNone/>
            </a:pPr>
            <a:r>
              <a:rPr lang="en-US" sz="2400" dirty="0"/>
              <a:t>A smart system, based on Convolutional Neural Networks (CNN), has been implemented for diagnosing faults in machinery, specifically using the CWRU 48k Drive End Bearing Fault Dataset</a:t>
            </a:r>
            <a:r>
              <a:rPr lang="en-US" sz="2000" dirty="0"/>
              <a:t>.</a:t>
            </a:r>
          </a:p>
          <a:p>
            <a:r>
              <a:rPr lang="en-US" sz="2000" dirty="0"/>
              <a:t>Revolutionizing Fault Diagnosis
Reducing Incidents and Improving Health
Real-time Insights</a:t>
            </a:r>
          </a:p>
          <a:p>
            <a:r>
              <a:rPr lang="en-US" sz="2000" dirty="0"/>
              <a:t>Optimizing Maintenance Strategies
Lowering Associated Costs
Educational Tool</a:t>
            </a:r>
          </a:p>
          <a:p>
            <a:r>
              <a:rPr lang="en-US" sz="2000" dirty="0"/>
              <a:t>Empowering Communities
Reducing Unplanned Downtime</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59865"/>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conclusion, this project achieved its objective of developing a fault diagnosis system for drive end bearings using CNN-based machine learning techniques, focusing on the CWRU dataset. The two main phases encompassed effective data preprocessing, including organization and visualization, and the successful implementation of a CNN architecture for fault classification. Results and performance metrics, such as accuracy, precision, recall, and F1 score, highlighted the model's promising performance in differentiating between various fault types. Visualization of results enhanced the model's interpretability, while the project's impact lies in contributing to predictive maintenance. Future work may involve model refinement, exploration of alternative architectures, and collaboration with domain experts for broader applicability. Overall, the project advances the goal of enhancing machinery reliability through intelligent fault detection.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892"/>
            <a:ext cx="10515600" cy="1325563"/>
          </a:xfrm>
        </p:spPr>
        <p:txBody>
          <a:bodyPr/>
          <a:lstStyle/>
          <a:p>
            <a:r>
              <a:rPr lang="en-GB" b="1" dirty="0"/>
              <a:t>References</a:t>
            </a:r>
          </a:p>
        </p:txBody>
      </p:sp>
      <p:sp>
        <p:nvSpPr>
          <p:cNvPr id="3" name="Content Placeholder 2"/>
          <p:cNvSpPr>
            <a:spLocks noGrp="1"/>
          </p:cNvSpPr>
          <p:nvPr>
            <p:ph idx="1"/>
          </p:nvPr>
        </p:nvSpPr>
        <p:spPr>
          <a:xfrm>
            <a:off x="838200" y="1167260"/>
            <a:ext cx="10515600" cy="5196840"/>
          </a:xfrm>
        </p:spPr>
        <p:txBody>
          <a:bodyPr>
            <a:noAutofit/>
          </a:bodyPr>
          <a:lstStyle/>
          <a:p>
            <a:pPr marL="0" indent="0" algn="just">
              <a:lnSpc>
                <a:spcPct val="150000"/>
              </a:lnSpc>
              <a:buNone/>
            </a:pPr>
            <a:r>
              <a:rPr lang="en-GB" sz="1600" dirty="0">
                <a:effectLst/>
                <a:latin typeface="Times New Roman" panose="02020603050405020304" pitchFamily="18" charset="0"/>
                <a:ea typeface="Times New Roman" panose="02020603050405020304" pitchFamily="18" charset="0"/>
              </a:rPr>
              <a:t>[1] Mohammed Hakim, </a:t>
            </a:r>
            <a:r>
              <a:rPr lang="en-GB" sz="1600" dirty="0" err="1">
                <a:effectLst/>
                <a:latin typeface="Times New Roman" panose="02020603050405020304" pitchFamily="18" charset="0"/>
                <a:ea typeface="Times New Roman" panose="02020603050405020304" pitchFamily="18" charset="0"/>
              </a:rPr>
              <a:t>Abdoulhdi</a:t>
            </a:r>
            <a:r>
              <a:rPr lang="en-GB" sz="1600" dirty="0">
                <a:effectLst/>
                <a:latin typeface="Times New Roman" panose="02020603050405020304" pitchFamily="18" charset="0"/>
                <a:ea typeface="Times New Roman" panose="02020603050405020304" pitchFamily="18" charset="0"/>
              </a:rPr>
              <a:t> </a:t>
            </a:r>
            <a:r>
              <a:rPr lang="en-GB" sz="1600" dirty="0" err="1">
                <a:effectLst/>
                <a:latin typeface="Times New Roman" panose="02020603050405020304" pitchFamily="18" charset="0"/>
                <a:ea typeface="Times New Roman" panose="02020603050405020304" pitchFamily="18" charset="0"/>
              </a:rPr>
              <a:t>A.Borhana</a:t>
            </a:r>
            <a:r>
              <a:rPr lang="en-GB" sz="1600" dirty="0">
                <a:effectLst/>
                <a:latin typeface="Times New Roman" panose="02020603050405020304" pitchFamily="18" charset="0"/>
                <a:ea typeface="Times New Roman" panose="02020603050405020304" pitchFamily="18" charset="0"/>
              </a:rPr>
              <a:t> </a:t>
            </a:r>
            <a:r>
              <a:rPr lang="en-GB" sz="1600" dirty="0" err="1">
                <a:effectLst/>
                <a:latin typeface="Times New Roman" panose="02020603050405020304" pitchFamily="18" charset="0"/>
                <a:ea typeface="Times New Roman" panose="02020603050405020304" pitchFamily="18" charset="0"/>
              </a:rPr>
              <a:t>Omran</a:t>
            </a:r>
            <a:r>
              <a:rPr lang="en-GB" sz="1600" dirty="0">
                <a:effectLst/>
                <a:latin typeface="Times New Roman" panose="02020603050405020304" pitchFamily="18" charset="0"/>
                <a:ea typeface="Times New Roman" panose="02020603050405020304" pitchFamily="18" charset="0"/>
              </a:rPr>
              <a:t>, Ali Najah Ahmed, </a:t>
            </a:r>
            <a:r>
              <a:rPr lang="en-GB" sz="1600" dirty="0" err="1">
                <a:effectLst/>
                <a:latin typeface="Times New Roman" panose="02020603050405020304" pitchFamily="18" charset="0"/>
                <a:ea typeface="Times New Roman" panose="02020603050405020304" pitchFamily="18" charset="0"/>
              </a:rPr>
              <a:t>Muhannad</a:t>
            </a:r>
            <a:r>
              <a:rPr lang="en-GB" sz="1600" dirty="0">
                <a:effectLst/>
                <a:latin typeface="Times New Roman" panose="02020603050405020304" pitchFamily="18" charset="0"/>
                <a:ea typeface="Times New Roman" panose="02020603050405020304" pitchFamily="18" charset="0"/>
              </a:rPr>
              <a:t> Al-</a:t>
            </a:r>
            <a:r>
              <a:rPr lang="en-GB" sz="1600" dirty="0" err="1">
                <a:effectLst/>
                <a:latin typeface="Times New Roman" panose="02020603050405020304" pitchFamily="18" charset="0"/>
                <a:ea typeface="Times New Roman" panose="02020603050405020304" pitchFamily="18" charset="0"/>
              </a:rPr>
              <a:t>Waily</a:t>
            </a:r>
            <a:r>
              <a:rPr lang="en-GB" sz="1600" dirty="0">
                <a:effectLst/>
                <a:latin typeface="Times New Roman" panose="02020603050405020304" pitchFamily="18" charset="0"/>
                <a:ea typeface="Times New Roman" panose="02020603050405020304" pitchFamily="18" charset="0"/>
              </a:rPr>
              <a:t>, Abdallah </a:t>
            </a:r>
            <a:r>
              <a:rPr lang="en-GB" sz="1600" dirty="0" err="1">
                <a:effectLst/>
                <a:latin typeface="Times New Roman" panose="02020603050405020304" pitchFamily="18" charset="0"/>
                <a:ea typeface="Times New Roman" panose="02020603050405020304" pitchFamily="18" charset="0"/>
              </a:rPr>
              <a:t>Abdellatif</a:t>
            </a:r>
            <a:r>
              <a:rPr lang="en-GB" sz="1600" dirty="0">
                <a:effectLst/>
                <a:latin typeface="Times New Roman" panose="02020603050405020304" pitchFamily="18" charset="0"/>
                <a:ea typeface="Times New Roman" panose="02020603050405020304" pitchFamily="18" charset="0"/>
              </a:rPr>
              <a:t>(2023) .A systematic review of rolling bearing fault diagnoses based on deep learning and transfer learning: Taxonomy, overview, application, open challenges weaknesses and recommendations. Ain Shams Engineering Journal, volume 14, Issue 4.</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600" u="sng" dirty="0">
                <a:solidFill>
                  <a:srgbClr val="0000FF"/>
                </a:solidFill>
                <a:effectLst/>
                <a:latin typeface="Times New Roman" panose="02020603050405020304" pitchFamily="18" charset="0"/>
                <a:ea typeface="Times New Roman" panose="02020603050405020304" pitchFamily="18" charset="0"/>
                <a:hlinkClick r:id="rId2"/>
              </a:rPr>
              <a:t>https://doi.org/10.1016/j.asej.2022.101945</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600" dirty="0">
                <a:effectLst/>
                <a:latin typeface="Times New Roman" panose="02020603050405020304" pitchFamily="18" charset="0"/>
                <a:ea typeface="Times New Roman" panose="02020603050405020304" pitchFamily="18" charset="0"/>
              </a:rPr>
              <a:t>[2] Thanh Tran, Sebastian Bader, and Jan Lundgren(2022). An artificial neural network-based system for detecting machine failures using a tiny sound dataset: A case study. IEEE International Symposium on Multimedia (ISM)</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600" u="sng" dirty="0">
                <a:solidFill>
                  <a:srgbClr val="0000FF"/>
                </a:solidFill>
                <a:effectLst/>
                <a:latin typeface="Times New Roman" panose="02020603050405020304" pitchFamily="18" charset="0"/>
                <a:ea typeface="Times New Roman" panose="02020603050405020304" pitchFamily="18" charset="0"/>
                <a:hlinkClick r:id="rId3"/>
              </a:rPr>
              <a:t>https://doi.org/10.1109/ISM55400.2022.00036</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600" dirty="0">
                <a:effectLst/>
                <a:latin typeface="Times New Roman" panose="02020603050405020304" pitchFamily="18" charset="0"/>
                <a:ea typeface="Times New Roman" panose="02020603050405020304" pitchFamily="18" charset="0"/>
              </a:rPr>
              <a:t> [3] Lijun Zhang, </a:t>
            </a:r>
            <a:r>
              <a:rPr lang="en-GB" sz="1600" dirty="0" err="1">
                <a:effectLst/>
                <a:latin typeface="Times New Roman" panose="02020603050405020304" pitchFamily="18" charset="0"/>
                <a:ea typeface="Times New Roman" panose="02020603050405020304" pitchFamily="18" charset="0"/>
              </a:rPr>
              <a:t>Yuejian</a:t>
            </a:r>
            <a:r>
              <a:rPr lang="en-GB" sz="1600" dirty="0">
                <a:effectLst/>
                <a:latin typeface="Times New Roman" panose="02020603050405020304" pitchFamily="18" charset="0"/>
                <a:ea typeface="Times New Roman" panose="02020603050405020304" pitchFamily="18" charset="0"/>
              </a:rPr>
              <a:t> Zhang, </a:t>
            </a:r>
            <a:r>
              <a:rPr lang="en-GB" sz="1600" dirty="0" err="1">
                <a:effectLst/>
                <a:latin typeface="Times New Roman" panose="02020603050405020304" pitchFamily="18" charset="0"/>
                <a:ea typeface="Times New Roman" panose="02020603050405020304" pitchFamily="18" charset="0"/>
              </a:rPr>
              <a:t>Guangfeng</a:t>
            </a:r>
            <a:r>
              <a:rPr lang="en-GB" sz="1600" dirty="0">
                <a:effectLst/>
                <a:latin typeface="Times New Roman" panose="02020603050405020304" pitchFamily="18" charset="0"/>
                <a:ea typeface="Times New Roman" panose="02020603050405020304" pitchFamily="18" charset="0"/>
              </a:rPr>
              <a:t> Li (2023). Fault-Diagnosis Method for Rotating Machinery Based on SVMD Entropy and Machine Learning.  MDIP, 16(6), 304.</a:t>
            </a: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600" u="sng" dirty="0">
                <a:solidFill>
                  <a:srgbClr val="0000FF"/>
                </a:solidFill>
                <a:effectLst/>
                <a:latin typeface="Times New Roman" panose="02020603050405020304" pitchFamily="18" charset="0"/>
                <a:ea typeface="Times New Roman" panose="02020603050405020304" pitchFamily="18" charset="0"/>
                <a:hlinkClick r:id="rId4"/>
              </a:rPr>
              <a:t>https://www.mdpi.com/1999-4893/16/6/304</a:t>
            </a:r>
            <a:endParaRPr lang="en-IN" sz="1600" dirty="0">
              <a:effectLst/>
              <a:latin typeface="Times New Roman" panose="02020603050405020304" pitchFamily="18" charset="0"/>
              <a:ea typeface="Times New Roman" panose="02020603050405020304" pitchFamily="18" charset="0"/>
            </a:endParaRPr>
          </a:p>
          <a:p>
            <a:pPr marL="0" indent="0">
              <a:buNone/>
            </a:pPr>
            <a:endParaRPr lang="en-GB" sz="1600"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21"/>
            <a:ext cx="10515600" cy="1325563"/>
          </a:xfrm>
        </p:spPr>
        <p:txBody>
          <a:bodyPr/>
          <a:lstStyle/>
          <a:p>
            <a:r>
              <a:rPr lang="en-GB" b="1" dirty="0"/>
              <a:t>References</a:t>
            </a:r>
          </a:p>
        </p:txBody>
      </p:sp>
      <p:sp>
        <p:nvSpPr>
          <p:cNvPr id="3" name="Content Placeholder 2"/>
          <p:cNvSpPr>
            <a:spLocks noGrp="1"/>
          </p:cNvSpPr>
          <p:nvPr>
            <p:ph idx="1"/>
          </p:nvPr>
        </p:nvSpPr>
        <p:spPr>
          <a:xfrm>
            <a:off x="838200" y="1011078"/>
            <a:ext cx="10515600" cy="4835843"/>
          </a:xfrm>
        </p:spPr>
        <p:txBody>
          <a:bodyPr>
            <a:normAutofit fontScale="92500" lnSpcReduction="20000"/>
          </a:bodyPr>
          <a:lstStyle/>
          <a:p>
            <a:pPr marL="0" indent="0" algn="just">
              <a:lnSpc>
                <a:spcPct val="150000"/>
              </a:lnSpc>
              <a:buNone/>
            </a:pPr>
            <a:r>
              <a:rPr lang="en-GB" sz="1800" dirty="0">
                <a:effectLst/>
                <a:latin typeface="Times New Roman" panose="02020603050405020304" pitchFamily="18" charset="0"/>
                <a:ea typeface="Times New Roman" panose="02020603050405020304" pitchFamily="18" charset="0"/>
              </a:rPr>
              <a:t>[4] </a:t>
            </a:r>
            <a:r>
              <a:rPr lang="en-GB" sz="1800" dirty="0" err="1">
                <a:effectLst/>
                <a:latin typeface="Times New Roman" panose="02020603050405020304" pitchFamily="18" charset="0"/>
                <a:ea typeface="Times New Roman" panose="02020603050405020304" pitchFamily="18" charset="0"/>
              </a:rPr>
              <a:t>Xiaoran</a:t>
            </a:r>
            <a:r>
              <a:rPr lang="en-GB" sz="1800" dirty="0">
                <a:effectLst/>
                <a:latin typeface="Times New Roman" panose="02020603050405020304" pitchFamily="18" charset="0"/>
                <a:ea typeface="Times New Roman" panose="02020603050405020304" pitchFamily="18" charset="0"/>
              </a:rPr>
              <a:t> Zhang, </a:t>
            </a:r>
            <a:r>
              <a:rPr lang="en-GB" sz="1800" dirty="0" err="1">
                <a:effectLst/>
                <a:latin typeface="Times New Roman" panose="02020603050405020304" pitchFamily="18" charset="0"/>
                <a:ea typeface="Times New Roman" panose="02020603050405020304" pitchFamily="18" charset="0"/>
              </a:rPr>
              <a:t>Kantilal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Pitambar</a:t>
            </a:r>
            <a:r>
              <a:rPr lang="en-GB" sz="1800" dirty="0">
                <a:effectLst/>
                <a:latin typeface="Times New Roman" panose="02020603050405020304" pitchFamily="18" charset="0"/>
                <a:ea typeface="Times New Roman" panose="02020603050405020304" pitchFamily="18" charset="0"/>
              </a:rPr>
              <a:t> Rane, Ismail </a:t>
            </a:r>
            <a:r>
              <a:rPr lang="en-GB" sz="1800" dirty="0" err="1">
                <a:effectLst/>
                <a:latin typeface="Times New Roman" panose="02020603050405020304" pitchFamily="18" charset="0"/>
                <a:ea typeface="Times New Roman" panose="02020603050405020304" pitchFamily="18" charset="0"/>
              </a:rPr>
              <a:t>Kakaravada</a:t>
            </a:r>
            <a:r>
              <a:rPr lang="en-GB" sz="1800" dirty="0">
                <a:effectLst/>
                <a:latin typeface="Times New Roman" panose="02020603050405020304" pitchFamily="18" charset="0"/>
                <a:ea typeface="Times New Roman" panose="02020603050405020304" pitchFamily="18" charset="0"/>
              </a:rPr>
              <a:t>, and Mohammad </a:t>
            </a:r>
            <a:r>
              <a:rPr lang="en-GB" sz="1800" dirty="0" err="1">
                <a:effectLst/>
                <a:latin typeface="Times New Roman" panose="02020603050405020304" pitchFamily="18" charset="0"/>
                <a:ea typeface="Times New Roman" panose="02020603050405020304" pitchFamily="18" charset="0"/>
              </a:rPr>
              <a:t>Shabaz</a:t>
            </a:r>
            <a:r>
              <a:rPr lang="en-GB" sz="1800" dirty="0">
                <a:effectLst/>
                <a:latin typeface="Times New Roman" panose="02020603050405020304" pitchFamily="18" charset="0"/>
                <a:ea typeface="Times New Roman" panose="02020603050405020304" pitchFamily="18" charset="0"/>
              </a:rPr>
              <a:t>(2021). Research on vibration monitoring and fault diagnosis of rotating machinery based on internet of things technology. Nonlinear Engineering ,10(1):245-254.</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800" u="sng" dirty="0">
                <a:solidFill>
                  <a:srgbClr val="0000FF"/>
                </a:solidFill>
                <a:effectLst/>
                <a:latin typeface="Times New Roman" panose="02020603050405020304" pitchFamily="18" charset="0"/>
                <a:ea typeface="Times New Roman" panose="02020603050405020304" pitchFamily="18" charset="0"/>
                <a:hlinkClick r:id="rId2"/>
              </a:rPr>
              <a:t>https://www.degruyter.com/document/doi/10.1515/nleng-2021-0019/html</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800" dirty="0">
                <a:effectLst/>
                <a:latin typeface="Times New Roman" panose="02020603050405020304" pitchFamily="18" charset="0"/>
                <a:ea typeface="Times New Roman" panose="02020603050405020304" pitchFamily="18" charset="0"/>
              </a:rPr>
              <a:t> [5] Jing Zhang, </a:t>
            </a:r>
            <a:r>
              <a:rPr lang="en-GB" sz="1800" dirty="0" err="1">
                <a:effectLst/>
                <a:latin typeface="Times New Roman" panose="02020603050405020304" pitchFamily="18" charset="0"/>
                <a:ea typeface="Times New Roman" panose="02020603050405020304" pitchFamily="18" charset="0"/>
              </a:rPr>
              <a:t>Deqing</a:t>
            </a:r>
            <a:r>
              <a:rPr lang="en-GB" sz="1800" dirty="0">
                <a:effectLst/>
                <a:latin typeface="Times New Roman" panose="02020603050405020304" pitchFamily="18" charset="0"/>
                <a:ea typeface="Times New Roman" panose="02020603050405020304" pitchFamily="18" charset="0"/>
              </a:rPr>
              <a:t> Zhang, </a:t>
            </a:r>
            <a:r>
              <a:rPr lang="en-GB" sz="1800" dirty="0" err="1">
                <a:effectLst/>
                <a:latin typeface="Times New Roman" panose="02020603050405020304" pitchFamily="18" charset="0"/>
                <a:ea typeface="Times New Roman" panose="02020603050405020304" pitchFamily="18" charset="0"/>
              </a:rPr>
              <a:t>Mingyue</a:t>
            </a:r>
            <a:r>
              <a:rPr lang="en-GB" sz="1800" dirty="0">
                <a:effectLst/>
                <a:latin typeface="Times New Roman" panose="02020603050405020304" pitchFamily="18" charset="0"/>
                <a:ea typeface="Times New Roman" panose="02020603050405020304" pitchFamily="18" charset="0"/>
              </a:rPr>
              <a:t> Yang, </a:t>
            </a:r>
            <a:r>
              <a:rPr lang="en-GB" sz="1800" dirty="0" err="1">
                <a:effectLst/>
                <a:latin typeface="Times New Roman" panose="02020603050405020304" pitchFamily="18" charset="0"/>
                <a:ea typeface="Times New Roman" panose="02020603050405020304" pitchFamily="18" charset="0"/>
              </a:rPr>
              <a:t>Xiaobin</a:t>
            </a:r>
            <a:r>
              <a:rPr lang="en-GB" sz="1800" dirty="0">
                <a:effectLst/>
                <a:latin typeface="Times New Roman" panose="02020603050405020304" pitchFamily="18" charset="0"/>
                <a:ea typeface="Times New Roman" panose="02020603050405020304" pitchFamily="18" charset="0"/>
              </a:rPr>
              <a:t> Xu, </a:t>
            </a:r>
            <a:r>
              <a:rPr lang="en-GB" sz="1800" dirty="0" err="1">
                <a:effectLst/>
                <a:latin typeface="Times New Roman" panose="02020603050405020304" pitchFamily="18" charset="0"/>
                <a:ea typeface="Times New Roman" panose="02020603050405020304" pitchFamily="18" charset="0"/>
              </a:rPr>
              <a:t>Weifeng</a:t>
            </a:r>
            <a:r>
              <a:rPr lang="en-GB" sz="1800" dirty="0">
                <a:effectLst/>
                <a:latin typeface="Times New Roman" panose="02020603050405020304" pitchFamily="18" charset="0"/>
                <a:ea typeface="Times New Roman" panose="02020603050405020304" pitchFamily="18" charset="0"/>
              </a:rPr>
              <a:t> Liu, </a:t>
            </a:r>
            <a:r>
              <a:rPr lang="en-GB" sz="1800" dirty="0" err="1">
                <a:effectLst/>
                <a:latin typeface="Times New Roman" panose="02020603050405020304" pitchFamily="18" charset="0"/>
                <a:ea typeface="Times New Roman" panose="02020603050405020304" pitchFamily="18" charset="0"/>
              </a:rPr>
              <a:t>Chenglin</a:t>
            </a:r>
            <a:r>
              <a:rPr lang="en-GB" sz="1800" dirty="0">
                <a:effectLst/>
                <a:latin typeface="Times New Roman" panose="02020603050405020304" pitchFamily="18" charset="0"/>
                <a:ea typeface="Times New Roman" panose="02020603050405020304" pitchFamily="18" charset="0"/>
              </a:rPr>
              <a:t> Wen(2018). Fault Diagnosis for Rotating Machinery with Scarce Labelled Samples: A Deep CNN Method Based on Knowledge-Transferring from Shallow Models. IEEE International Conference on Control, Automation and Information Sciences (ICCAIS).</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800" u="sng" dirty="0">
                <a:solidFill>
                  <a:srgbClr val="0000FF"/>
                </a:solidFill>
                <a:effectLst/>
                <a:latin typeface="Times New Roman" panose="02020603050405020304" pitchFamily="18" charset="0"/>
                <a:ea typeface="Times New Roman" panose="02020603050405020304" pitchFamily="18" charset="0"/>
                <a:hlinkClick r:id="rId3"/>
              </a:rPr>
              <a:t>https://ieeexplore.ieee.org/document/8570515</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GB" sz="1800" dirty="0">
                <a:effectLst/>
                <a:latin typeface="Times New Roman" panose="02020603050405020304" pitchFamily="18" charset="0"/>
                <a:ea typeface="Times New Roman" panose="02020603050405020304" pitchFamily="18" charset="0"/>
              </a:rPr>
              <a:t> [6] David </a:t>
            </a:r>
            <a:r>
              <a:rPr lang="en-GB" sz="1800" dirty="0" err="1">
                <a:effectLst/>
                <a:latin typeface="Times New Roman" panose="02020603050405020304" pitchFamily="18" charset="0"/>
                <a:ea typeface="Times New Roman" panose="02020603050405020304" pitchFamily="18" charset="0"/>
              </a:rPr>
              <a:t>Verstraete</a:t>
            </a:r>
            <a:r>
              <a:rPr lang="en-GB" sz="1800" dirty="0">
                <a:effectLst/>
                <a:latin typeface="Times New Roman" panose="02020603050405020304" pitchFamily="18" charset="0"/>
                <a:ea typeface="Times New Roman" panose="02020603050405020304" pitchFamily="18" charset="0"/>
              </a:rPr>
              <a:t>, Andrés </a:t>
            </a:r>
            <a:r>
              <a:rPr lang="en-GB" sz="1800" dirty="0" err="1">
                <a:effectLst/>
                <a:latin typeface="Times New Roman" panose="02020603050405020304" pitchFamily="18" charset="0"/>
                <a:ea typeface="Times New Roman" panose="02020603050405020304" pitchFamily="18" charset="0"/>
              </a:rPr>
              <a:t>Ferrada</a:t>
            </a:r>
            <a:r>
              <a:rPr lang="en-GB" sz="1800" dirty="0">
                <a:effectLst/>
                <a:latin typeface="Times New Roman" panose="02020603050405020304" pitchFamily="18" charset="0"/>
                <a:ea typeface="Times New Roman" panose="02020603050405020304" pitchFamily="18" charset="0"/>
              </a:rPr>
              <a:t>, Enrique López </a:t>
            </a:r>
            <a:r>
              <a:rPr lang="en-GB" sz="1800" dirty="0" err="1">
                <a:effectLst/>
                <a:latin typeface="Times New Roman" panose="02020603050405020304" pitchFamily="18" charset="0"/>
                <a:ea typeface="Times New Roman" panose="02020603050405020304" pitchFamily="18" charset="0"/>
              </a:rPr>
              <a:t>Droguett</a:t>
            </a:r>
            <a:r>
              <a:rPr lang="en-GB" sz="1800" dirty="0">
                <a:effectLst/>
                <a:latin typeface="Times New Roman" panose="02020603050405020304" pitchFamily="18" charset="0"/>
                <a:ea typeface="Times New Roman" panose="02020603050405020304" pitchFamily="18" charset="0"/>
              </a:rPr>
              <a:t>, Viviana </a:t>
            </a:r>
            <a:r>
              <a:rPr lang="en-GB" sz="1800" dirty="0" err="1">
                <a:effectLst/>
                <a:latin typeface="Times New Roman" panose="02020603050405020304" pitchFamily="18" charset="0"/>
                <a:ea typeface="Times New Roman" panose="02020603050405020304" pitchFamily="18" charset="0"/>
              </a:rPr>
              <a:t>Meruane</a:t>
            </a:r>
            <a:r>
              <a:rPr lang="en-GB" sz="1800" dirty="0">
                <a:effectLst/>
                <a:latin typeface="Times New Roman" panose="02020603050405020304" pitchFamily="18" charset="0"/>
                <a:ea typeface="Times New Roman" panose="02020603050405020304" pitchFamily="18" charset="0"/>
              </a:rPr>
              <a:t>, and Mohammad Modarres (2017). Deep Learning Enabled Fault Diagnosis Using Time-Frequency Image Analysis of Rolling Element Bearings. Shock and Vibration, volume 2017.</a:t>
            </a:r>
            <a:endParaRPr lang="en-IN" sz="1800" dirty="0">
              <a:effectLst/>
              <a:latin typeface="Times New Roman" panose="02020603050405020304" pitchFamily="18" charset="0"/>
              <a:ea typeface="Times New Roman" panose="02020603050405020304" pitchFamily="18" charset="0"/>
            </a:endParaRPr>
          </a:p>
          <a:p>
            <a:pPr marL="0" indent="0">
              <a:buNone/>
            </a:pPr>
            <a:r>
              <a:rPr lang="en-GB" sz="1800" u="sng" dirty="0">
                <a:solidFill>
                  <a:srgbClr val="0000FF"/>
                </a:solidFill>
                <a:effectLst/>
                <a:latin typeface="Times New Roman" panose="02020603050405020304" pitchFamily="18" charset="0"/>
                <a:ea typeface="Times New Roman" panose="02020603050405020304" pitchFamily="18" charset="0"/>
                <a:hlinkClick r:id="rId4"/>
              </a:rPr>
              <a:t>https://doi.org/10.1155/2017/5067651</a:t>
            </a:r>
            <a:endParaRPr lang="en-GB" dirty="0"/>
          </a:p>
        </p:txBody>
      </p:sp>
    </p:spTree>
    <p:extLst>
      <p:ext uri="{BB962C8B-B14F-4D97-AF65-F5344CB8AC3E}">
        <p14:creationId xmlns:p14="http://schemas.microsoft.com/office/powerpoint/2010/main" val="377211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2545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b="1" dirty="0"/>
              <a:t>Introduction</a:t>
            </a:r>
          </a:p>
        </p:txBody>
      </p:sp>
      <p:sp>
        <p:nvSpPr>
          <p:cNvPr id="3" name="Content Placeholder 2"/>
          <p:cNvSpPr>
            <a:spLocks noGrp="1"/>
          </p:cNvSpPr>
          <p:nvPr>
            <p:ph idx="1"/>
          </p:nvPr>
        </p:nvSpPr>
        <p:spPr>
          <a:xfrm>
            <a:off x="838200" y="1253331"/>
            <a:ext cx="10515600" cy="4351338"/>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 introduction underscores the critical issue of machinery failure in various sectors, highlighting the economic and operational implications. It emphasizes the importance of early detection of faults, particularly in rotating machines where roller bearings play a vital role. The discussion introduces components in rotating machines, with a specific focus on anomaly detection as a method to predict and prevent machinery failures. Traditional methods for identifying bearing faults are acknowledged, but their limitations in accuracy and adaptability are noted. The narrative transitions to the role of deep learning, particularly Convolutional Neural Networks (CNNs) and Recurrent Neural Networks (RNNs), in fault detection, leveraging spectrogram data for comprehensive visualization of signal frequency distribution. The project's objective is framed as an exploration of fault diagnosis methodologies using sensor data from rotating machinery, specifically sourced from the Case Western Reserve University (CWRU) Bearing Data Center.</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290195"/>
            <a:ext cx="10515600" cy="1325563"/>
          </a:xfrm>
        </p:spPr>
        <p:txBody>
          <a:bodyPr/>
          <a:lstStyle/>
          <a:p>
            <a:r>
              <a:rPr lang="en-GB" b="1" dirty="0"/>
              <a:t>Literature Review</a:t>
            </a:r>
          </a:p>
        </p:txBody>
      </p:sp>
      <p:pic>
        <p:nvPicPr>
          <p:cNvPr id="5" name="Content Placeholder 4">
            <a:extLst>
              <a:ext uri="{FF2B5EF4-FFF2-40B4-BE49-F238E27FC236}">
                <a16:creationId xmlns:a16="http://schemas.microsoft.com/office/drawing/2014/main" id="{2267DE80-21BB-2432-91FB-9103F4EEBDAA}"/>
              </a:ext>
            </a:extLst>
          </p:cNvPr>
          <p:cNvPicPr>
            <a:picLocks noGrp="1" noChangeAspect="1"/>
          </p:cNvPicPr>
          <p:nvPr>
            <p:ph idx="1"/>
          </p:nvPr>
        </p:nvPicPr>
        <p:blipFill>
          <a:blip r:embed="rId2"/>
          <a:stretch>
            <a:fillRect/>
          </a:stretch>
        </p:blipFill>
        <p:spPr>
          <a:xfrm>
            <a:off x="563880" y="685801"/>
            <a:ext cx="10789920" cy="5196840"/>
          </a:xfr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290195"/>
            <a:ext cx="10515600" cy="1325563"/>
          </a:xfrm>
        </p:spPr>
        <p:txBody>
          <a:bodyPr/>
          <a:lstStyle/>
          <a:p>
            <a:r>
              <a:rPr lang="en-GB" b="1" dirty="0"/>
              <a:t>Literature Review</a:t>
            </a:r>
          </a:p>
        </p:txBody>
      </p:sp>
      <p:pic>
        <p:nvPicPr>
          <p:cNvPr id="4" name="Picture 3">
            <a:extLst>
              <a:ext uri="{FF2B5EF4-FFF2-40B4-BE49-F238E27FC236}">
                <a16:creationId xmlns:a16="http://schemas.microsoft.com/office/drawing/2014/main" id="{52C8E469-96BC-21EB-8499-7B640C8C68D0}"/>
              </a:ext>
            </a:extLst>
          </p:cNvPr>
          <p:cNvPicPr>
            <a:picLocks noChangeAspect="1"/>
          </p:cNvPicPr>
          <p:nvPr/>
        </p:nvPicPr>
        <p:blipFill>
          <a:blip r:embed="rId2"/>
          <a:stretch>
            <a:fillRect/>
          </a:stretch>
        </p:blipFill>
        <p:spPr>
          <a:xfrm>
            <a:off x="350520" y="681037"/>
            <a:ext cx="11551920" cy="5354003"/>
          </a:xfrm>
          <a:prstGeom prst="rect">
            <a:avLst/>
          </a:prstGeom>
        </p:spPr>
      </p:pic>
    </p:spTree>
    <p:extLst>
      <p:ext uri="{BB962C8B-B14F-4D97-AF65-F5344CB8AC3E}">
        <p14:creationId xmlns:p14="http://schemas.microsoft.com/office/powerpoint/2010/main" val="423733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290195"/>
            <a:ext cx="10515600" cy="1325563"/>
          </a:xfrm>
        </p:spPr>
        <p:txBody>
          <a:bodyPr/>
          <a:lstStyle/>
          <a:p>
            <a:r>
              <a:rPr lang="en-GB" b="1" dirty="0"/>
              <a:t>Literature Review</a:t>
            </a:r>
          </a:p>
        </p:txBody>
      </p:sp>
      <p:pic>
        <p:nvPicPr>
          <p:cNvPr id="4" name="Picture 3">
            <a:extLst>
              <a:ext uri="{FF2B5EF4-FFF2-40B4-BE49-F238E27FC236}">
                <a16:creationId xmlns:a16="http://schemas.microsoft.com/office/drawing/2014/main" id="{4C34DF08-2931-4053-8C78-23A80B8302D7}"/>
              </a:ext>
            </a:extLst>
          </p:cNvPr>
          <p:cNvPicPr>
            <a:picLocks noChangeAspect="1"/>
          </p:cNvPicPr>
          <p:nvPr/>
        </p:nvPicPr>
        <p:blipFill>
          <a:blip r:embed="rId2"/>
          <a:stretch>
            <a:fillRect/>
          </a:stretch>
        </p:blipFill>
        <p:spPr>
          <a:xfrm>
            <a:off x="472440" y="685800"/>
            <a:ext cx="10866120" cy="5105400"/>
          </a:xfrm>
          <a:prstGeom prst="rect">
            <a:avLst/>
          </a:prstGeom>
        </p:spPr>
      </p:pic>
    </p:spTree>
    <p:extLst>
      <p:ext uri="{BB962C8B-B14F-4D97-AF65-F5344CB8AC3E}">
        <p14:creationId xmlns:p14="http://schemas.microsoft.com/office/powerpoint/2010/main" val="48805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Research Gaps Identified</a:t>
            </a:r>
          </a:p>
        </p:txBody>
      </p:sp>
      <p:sp>
        <p:nvSpPr>
          <p:cNvPr id="3" name="Content Placeholder 2"/>
          <p:cNvSpPr>
            <a:spLocks noGrp="1"/>
          </p:cNvSpPr>
          <p:nvPr>
            <p:ph idx="1"/>
          </p:nvPr>
        </p:nvSpPr>
        <p:spPr>
          <a:xfrm>
            <a:off x="838200" y="1325563"/>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research identified critical gaps in fault diagnosis within industrial systems, emphasizing the need for comprehensive solutions to challenges such as limited labeled data, complex fault patterns, interpretability issues in deep learning models, and integration hurdles with maintenance practices. Notably, the study highlighted promising approaches like data augmentation, hybrid models, explainable AI techniques, continuous learning strategies, and context-aware fault diagnosis. Leveraging the Case Western Reserve University (CWRU) Bearing Dataset, the research emphasized the significance of exploring fault detection capabilities under various motor power conditions, contributing to predictive maintenance. Understanding fault types in rotating machinery is crucial, and the utilization of vibration data from datasets like CWRU aids in developing machine learning models for proactive fault recognition and classification, facilitating effective predictive maintenance strategies.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718" y="0"/>
            <a:ext cx="10515600" cy="1325563"/>
          </a:xfrm>
        </p:spPr>
        <p:txBody>
          <a:bodyPr/>
          <a:lstStyle/>
          <a:p>
            <a:r>
              <a:rPr lang="en-GB" b="1" dirty="0"/>
              <a:t>Proposed Methodology</a:t>
            </a:r>
          </a:p>
        </p:txBody>
      </p:sp>
      <p:sp>
        <p:nvSpPr>
          <p:cNvPr id="5" name="Content Placeholder 4">
            <a:extLst>
              <a:ext uri="{FF2B5EF4-FFF2-40B4-BE49-F238E27FC236}">
                <a16:creationId xmlns:a16="http://schemas.microsoft.com/office/drawing/2014/main" id="{F254A3A6-C8A1-7EFB-E284-D830AFC345C7}"/>
              </a:ext>
            </a:extLst>
          </p:cNvPr>
          <p:cNvSpPr>
            <a:spLocks noGrp="1"/>
          </p:cNvSpPr>
          <p:nvPr>
            <p:ph idx="1"/>
          </p:nvPr>
        </p:nvSpPr>
        <p:spPr>
          <a:xfrm>
            <a:off x="599141" y="1062948"/>
            <a:ext cx="10515600" cy="4445234"/>
          </a:xfrm>
        </p:spPr>
        <p:txBody>
          <a:bodyPr>
            <a:noAutofit/>
          </a:bodyPr>
          <a:lstStyle/>
          <a:p>
            <a:pPr marL="0" indent="0">
              <a:buNone/>
            </a:pPr>
            <a:r>
              <a:rPr lang="en-US" dirty="0"/>
              <a:t>This methodology is a step-by-step process for detecting faults in roller bearings using vibration data.</a:t>
            </a:r>
            <a:endParaRPr lang="en-US" u="sng" dirty="0"/>
          </a:p>
          <a:p>
            <a:r>
              <a:rPr lang="en-US" dirty="0"/>
              <a:t>Explore Data
Load and Prepare Data
Understand the Data
Save and Normalize Data</a:t>
            </a:r>
          </a:p>
          <a:p>
            <a:r>
              <a:rPr lang="en-US" dirty="0"/>
              <a:t>Build a Specialized Model (CNN)
Train and Test the Model
Evaluate Performance
Document and Improve</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Objectives</a:t>
            </a:r>
          </a:p>
        </p:txBody>
      </p:sp>
      <p:sp>
        <p:nvSpPr>
          <p:cNvPr id="3" name="Content Placeholder 2"/>
          <p:cNvSpPr>
            <a:spLocks noGrp="1"/>
          </p:cNvSpPr>
          <p:nvPr>
            <p:ph idx="1"/>
          </p:nvPr>
        </p:nvSpPr>
        <p:spPr>
          <a:xfrm>
            <a:off x="838200" y="1127022"/>
            <a:ext cx="10515600" cy="4603956"/>
          </a:xfrm>
        </p:spPr>
        <p:txBody>
          <a:bodyPr>
            <a:normAutofit/>
          </a:bodyPr>
          <a:lstStyle/>
          <a:p>
            <a:pPr marL="0" indent="0">
              <a:buNone/>
            </a:pPr>
            <a:r>
              <a:rPr lang="en-US" dirty="0">
                <a:cs typeface="Times New Roman" panose="02020603050405020304" pitchFamily="18" charset="0"/>
              </a:rPr>
              <a:t>The project’s goal is to create a smart system that can detect problems in roller bearings early on by analyzing vibration data. </a:t>
            </a:r>
            <a:endParaRPr lang="en-US" u="sng" dirty="0">
              <a:cs typeface="Times New Roman" panose="02020603050405020304" pitchFamily="18" charset="0"/>
            </a:endParaRPr>
          </a:p>
          <a:p>
            <a:r>
              <a:rPr lang="en-US" dirty="0">
                <a:cs typeface="Times New Roman" panose="02020603050405020304" pitchFamily="18" charset="0"/>
              </a:rPr>
              <a:t>Understand the Data
Get the Data Ready
Spot Patterns
Build a Special Computer Model (CNN)</a:t>
            </a:r>
          </a:p>
          <a:p>
            <a:r>
              <a:rPr lang="en-US" dirty="0">
                <a:cs typeface="Times New Roman" panose="02020603050405020304" pitchFamily="18" charset="0"/>
              </a:rPr>
              <a:t>Teach the Model
Check How Well It Work
Keep Records and Show Results</a:t>
            </a:r>
            <a:endParaRPr lang="en-GB" dirty="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System Design &amp; Implementation</a:t>
            </a:r>
            <a:endParaRPr lang="en-GB" b="1" dirty="0"/>
          </a:p>
        </p:txBody>
      </p:sp>
      <p:pic>
        <p:nvPicPr>
          <p:cNvPr id="4" name="Content Placeholder 3">
            <a:extLst>
              <a:ext uri="{FF2B5EF4-FFF2-40B4-BE49-F238E27FC236}">
                <a16:creationId xmlns:a16="http://schemas.microsoft.com/office/drawing/2014/main" id="{7360D571-D781-5577-55BA-A90750AA8133}"/>
              </a:ext>
            </a:extLst>
          </p:cNvPr>
          <p:cNvPicPr>
            <a:picLocks noGrp="1" noChangeAspect="1"/>
          </p:cNvPicPr>
          <p:nvPr>
            <p:ph idx="1"/>
          </p:nvPr>
        </p:nvPicPr>
        <p:blipFill>
          <a:blip r:embed="rId2"/>
          <a:stretch>
            <a:fillRect/>
          </a:stretch>
        </p:blipFill>
        <p:spPr>
          <a:xfrm>
            <a:off x="1158240" y="1122996"/>
            <a:ext cx="8397240" cy="4683443"/>
          </a:xfrm>
          <a:prstGeom prst="rect">
            <a:avLst/>
          </a:prstGeom>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213</TotalTime>
  <Words>1398</Words>
  <Application>Microsoft Office PowerPoint</Application>
  <PresentationFormat>Widescreen</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Presidency University 45 Yrs</vt:lpstr>
      <vt:lpstr>PROJECT TITLE:- Fault Diagnosis in Drive End Bearings using CNN-based Machine Learning</vt:lpstr>
      <vt:lpstr>Introduction</vt:lpstr>
      <vt:lpstr>Literature Review</vt:lpstr>
      <vt:lpstr>Literature Review</vt:lpstr>
      <vt:lpstr>Literature Review</vt:lpstr>
      <vt:lpstr>Research Gaps Identified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SINCHANA N RAJ</cp:lastModifiedBy>
  <cp:revision>26</cp:revision>
  <dcterms:created xsi:type="dcterms:W3CDTF">2023-03-16T03:26:27Z</dcterms:created>
  <dcterms:modified xsi:type="dcterms:W3CDTF">2024-01-11T03:09:17Z</dcterms:modified>
</cp:coreProperties>
</file>