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tha.d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data.xlsx]Q14!PivotTable36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'Q14'!$B$3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'Q14'!$A$4:$A$15</c:f>
              <c:strCache>
                <c:ptCount val="11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Science &amp; Technology</c:v>
                </c:pt>
                <c:pt idx="8">
                  <c:v>Sports</c:v>
                </c:pt>
                <c:pt idx="9">
                  <c:v>#N/A</c:v>
                </c:pt>
                <c:pt idx="10">
                  <c:v>(blank)</c:v>
                </c:pt>
              </c:strCache>
            </c:strRef>
          </c:cat>
          <c:val>
            <c:numRef>
              <c:f>'Q14'!$B$4:$B$15</c:f>
              <c:numCache>
                <c:formatCode>General</c:formatCode>
                <c:ptCount val="11"/>
                <c:pt idx="0">
                  <c:v>2469731</c:v>
                </c:pt>
                <c:pt idx="1">
                  <c:v>644690</c:v>
                </c:pt>
                <c:pt idx="2">
                  <c:v>25491443</c:v>
                </c:pt>
                <c:pt idx="3">
                  <c:v>18019534</c:v>
                </c:pt>
                <c:pt idx="4">
                  <c:v>2221635</c:v>
                </c:pt>
                <c:pt idx="5">
                  <c:v>8208243</c:v>
                </c:pt>
                <c:pt idx="6">
                  <c:v>52077491</c:v>
                </c:pt>
                <c:pt idx="7">
                  <c:v>2014907</c:v>
                </c:pt>
                <c:pt idx="8">
                  <c:v>19734250</c:v>
                </c:pt>
                <c:pt idx="9">
                  <c:v>208203212</c:v>
                </c:pt>
                <c:pt idx="10">
                  <c:v>10807232088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E4-419A-8F09-B53986826612}"/>
            </c:ext>
          </c:extLst>
        </c:ser>
        <c:ser>
          <c:idx val="1"/>
          <c:order val="1"/>
          <c:tx>
            <c:strRef>
              <c:f>'Q14'!$C$3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'Q14'!$A$4:$A$15</c:f>
              <c:strCache>
                <c:ptCount val="11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Science &amp; Technology</c:v>
                </c:pt>
                <c:pt idx="8">
                  <c:v>Sports</c:v>
                </c:pt>
                <c:pt idx="9">
                  <c:v>#N/A</c:v>
                </c:pt>
                <c:pt idx="10">
                  <c:v>(blank)</c:v>
                </c:pt>
              </c:strCache>
            </c:strRef>
          </c:cat>
          <c:val>
            <c:numRef>
              <c:f>'Q14'!$C$4:$C$15</c:f>
              <c:numCache>
                <c:formatCode>General</c:formatCode>
                <c:ptCount val="11"/>
                <c:pt idx="0">
                  <c:v>66823</c:v>
                </c:pt>
                <c:pt idx="1">
                  <c:v>27878</c:v>
                </c:pt>
                <c:pt idx="2">
                  <c:v>200477</c:v>
                </c:pt>
                <c:pt idx="3">
                  <c:v>286499</c:v>
                </c:pt>
                <c:pt idx="4">
                  <c:v>58689</c:v>
                </c:pt>
                <c:pt idx="5">
                  <c:v>55765</c:v>
                </c:pt>
                <c:pt idx="6">
                  <c:v>1272151</c:v>
                </c:pt>
                <c:pt idx="7">
                  <c:v>189135</c:v>
                </c:pt>
                <c:pt idx="8">
                  <c:v>190578</c:v>
                </c:pt>
                <c:pt idx="9">
                  <c:v>1182609</c:v>
                </c:pt>
                <c:pt idx="10">
                  <c:v>231943222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E4-419A-8F09-B53986826612}"/>
            </c:ext>
          </c:extLst>
        </c:ser>
        <c:ser>
          <c:idx val="2"/>
          <c:order val="2"/>
          <c:tx>
            <c:strRef>
              <c:f>'Q14'!$D$3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'Q14'!$A$4:$A$15</c:f>
              <c:strCache>
                <c:ptCount val="11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Science &amp; Technology</c:v>
                </c:pt>
                <c:pt idx="8">
                  <c:v>Sports</c:v>
                </c:pt>
                <c:pt idx="9">
                  <c:v>#N/A</c:v>
                </c:pt>
                <c:pt idx="10">
                  <c:v>(blank)</c:v>
                </c:pt>
              </c:strCache>
            </c:strRef>
          </c:cat>
          <c:val>
            <c:numRef>
              <c:f>'Q14'!$D$4:$D$15</c:f>
              <c:numCache>
                <c:formatCode>General</c:formatCode>
                <c:ptCount val="11"/>
                <c:pt idx="0">
                  <c:v>2136</c:v>
                </c:pt>
                <c:pt idx="1">
                  <c:v>788</c:v>
                </c:pt>
                <c:pt idx="2">
                  <c:v>24656</c:v>
                </c:pt>
                <c:pt idx="3">
                  <c:v>19217</c:v>
                </c:pt>
                <c:pt idx="4">
                  <c:v>5693</c:v>
                </c:pt>
                <c:pt idx="5">
                  <c:v>8979</c:v>
                </c:pt>
                <c:pt idx="6">
                  <c:v>56411</c:v>
                </c:pt>
                <c:pt idx="7">
                  <c:v>7009</c:v>
                </c:pt>
                <c:pt idx="8">
                  <c:v>13632</c:v>
                </c:pt>
                <c:pt idx="9">
                  <c:v>259824</c:v>
                </c:pt>
                <c:pt idx="10">
                  <c:v>15210441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E4-419A-8F09-B53986826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702928"/>
        <c:axId val="1740372991"/>
      </c:lineChart>
      <c:catAx>
        <c:axId val="46670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372991"/>
        <c:crosses val="autoZero"/>
        <c:auto val="1"/>
        <c:lblAlgn val="ctr"/>
        <c:lblOffset val="100"/>
        <c:noMultiLvlLbl val="0"/>
      </c:catAx>
      <c:valAx>
        <c:axId val="174037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0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86193C16-08A4-E3C7-D7A2-351FF0BE43B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3826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C3769DC7-DDDF-CC53-1D36-AE711A6DBA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91548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D352855D-0786-AB19-C3E6-8FA993F5069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01316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680D40E7-F0B6-13C1-E4D7-738E9C425F4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85026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439A2D50-0FC8-CE03-E60D-24EF5B77041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969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6C245030-12C2-CC79-DC36-F66E7CF29D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7768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A96D4245-C2EF-6EB1-6491-792FA97E7E1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1901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4C7773B9-B272-4512-A09D-2AF134A31C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25509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B11F295-45E0-8AD7-63AF-2356CC40614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5495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29BDE411-7233-2F1B-115B-C81F711A45F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90139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FC7C721-3BFE-430E-7B78-A5A26EC7D39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1735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D92F331-B53D-4502-9E5C-2DF268A7E86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09D5C6-FBC1-419B-AEFE-E9D36FB1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91B7-BE9A-2543-70D1-C503DB87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2853-BC31-929F-A772-39319773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0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F0CE-E9B9-1927-8E16-EAD0D19B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4EDD-44EB-0804-2AE8-847DF9B0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1FB3-832F-1D1E-D9B7-1A7EC199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Filtering: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6D161-FD85-35AD-9A9E-46D3F83B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16" y="1508113"/>
            <a:ext cx="817482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CFC9-DE9F-CF0E-A07A-3903FF41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00AA-E5C1-AF90-CE3E-D391300F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E7FF-66A6-7CC2-8C98-6BDFFC6A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Analysed the comment count by category.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26FF4-78A0-EB8D-2C27-66257978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1" y="2195334"/>
            <a:ext cx="7913241" cy="36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0AC1-55DC-31D3-6C6B-27D379144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A533-71DF-B171-8559-4100F72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2294-EB1C-9FDB-C48E-B5DCE214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07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D31C-8E3A-5D36-B425-407B8C74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2EBB-52FA-AB02-6373-72EECE5A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0A6B-C484-FF61-5F53-531D884C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Grouped videos by category and compared between the metrices.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21F625-2325-46C5-D49A-40B9B819F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920108"/>
              </p:ext>
            </p:extLst>
          </p:nvPr>
        </p:nvGraphicFramePr>
        <p:xfrm>
          <a:off x="2326640" y="1915160"/>
          <a:ext cx="6150864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30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D651-DFF7-7D03-6434-7ABCAB0C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3BA6-21CA-6638-4613-3CABE09E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13157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Q16-20-dashboard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BA18-114E-FBCC-B3AF-53700636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98C6-044E-D27C-E0FD-82301904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3" y="1471448"/>
            <a:ext cx="10621977" cy="43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A52F-E735-B80F-1D03-63995623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2306-8247-9331-B77C-74E579FF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DATA CLEANING</a:t>
            </a:r>
          </a:p>
          <a:p>
            <a:r>
              <a:rPr lang="en-IN" b="1" dirty="0"/>
              <a:t>Insights:</a:t>
            </a:r>
          </a:p>
          <a:p>
            <a:r>
              <a:rPr lang="en-IN" dirty="0"/>
              <a:t>Removed duplicate elements</a:t>
            </a:r>
          </a:p>
          <a:p>
            <a:r>
              <a:rPr lang="en-IN" dirty="0"/>
              <a:t>Removed all null values and replace it with the median.</a:t>
            </a:r>
          </a:p>
          <a:p>
            <a:r>
              <a:rPr lang="en-IN" b="1" dirty="0"/>
              <a:t>Formulas used:</a:t>
            </a:r>
          </a:p>
          <a:p>
            <a:r>
              <a:rPr lang="en-IN" dirty="0"/>
              <a:t>      COUNTBLANK(A:P)</a:t>
            </a:r>
          </a:p>
          <a:p>
            <a:r>
              <a:rPr lang="en-IN" dirty="0"/>
              <a:t>        AVERAGE(</a:t>
            </a:r>
            <a:r>
              <a:rPr lang="en-IN" dirty="0" err="1"/>
              <a:t>l:l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0C2BE-B8FA-5E56-A1E9-4A17980D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DE56-E5D1-D0F1-F724-1693129F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E208-1A95-84E2-7742-A2116814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209548"/>
            <a:ext cx="8904224" cy="5242560"/>
          </a:xfrm>
        </p:spPr>
        <p:txBody>
          <a:bodyPr/>
          <a:lstStyle/>
          <a:p>
            <a:r>
              <a:rPr lang="en-IN" dirty="0"/>
              <a:t>Time Analysis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8418-FC39-8DFA-3610-F3404812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82" y="2523998"/>
            <a:ext cx="312463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A897-3477-849F-FD5C-2BF343E2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AE63-B1D5-67FA-B913-7820C75A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6DA3-62F9-C41C-2DB8-A1D01336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 err="1"/>
              <a:t>Insights:calculated</a:t>
            </a:r>
            <a:r>
              <a:rPr lang="en-IN" dirty="0"/>
              <a:t> the average and engagement rate</a:t>
            </a:r>
          </a:p>
          <a:p>
            <a:r>
              <a:rPr lang="en-IN" dirty="0"/>
              <a:t>Formulas used:</a:t>
            </a:r>
          </a:p>
          <a:p>
            <a:r>
              <a:rPr lang="en-IN" dirty="0"/>
              <a:t>(C4+D3)/E5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423E5-3E4B-9562-5519-6132F7DB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00" y="2908705"/>
            <a:ext cx="903096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6AD25-C050-61EB-CB10-8AE79008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2145-1A70-9532-82A8-8D34CC74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274C-8F6E-F2DD-4345-D8380DE6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b="1" dirty="0"/>
              <a:t>Filter and </a:t>
            </a:r>
            <a:r>
              <a:rPr lang="en-IN" b="1" dirty="0" err="1"/>
              <a:t>xlookup</a:t>
            </a:r>
            <a:endParaRPr lang="en-IN" b="1" dirty="0"/>
          </a:p>
          <a:p>
            <a:r>
              <a:rPr lang="en-IN" dirty="0"/>
              <a:t>Used </a:t>
            </a:r>
            <a:r>
              <a:rPr lang="en-IN" dirty="0" err="1"/>
              <a:t>xlookup</a:t>
            </a:r>
            <a:r>
              <a:rPr lang="en-IN" dirty="0"/>
              <a:t> to find category and id</a:t>
            </a:r>
          </a:p>
          <a:p>
            <a:r>
              <a:rPr lang="en-IN" dirty="0"/>
              <a:t>Used filter and count for getting </a:t>
            </a:r>
            <a:r>
              <a:rPr lang="en-IN" dirty="0" err="1"/>
              <a:t>vedios</a:t>
            </a:r>
            <a:endParaRPr lang="en-IN" dirty="0"/>
          </a:p>
          <a:p>
            <a:r>
              <a:rPr lang="en-IN" b="1" dirty="0"/>
              <a:t>Formulas used:</a:t>
            </a:r>
          </a:p>
          <a:p>
            <a:r>
              <a:rPr lang="en-IN" dirty="0"/>
              <a:t>XLOOKUP(XLOOKUP(U5,'YouTube </a:t>
            </a:r>
            <a:r>
              <a:rPr lang="en-IN" dirty="0" err="1"/>
              <a:t>data'!D:D,'YouTube</a:t>
            </a:r>
            <a:r>
              <a:rPr lang="en-IN" dirty="0"/>
              <a:t> </a:t>
            </a:r>
            <a:r>
              <a:rPr lang="en-IN" dirty="0" err="1"/>
              <a:t>data'!E:E</a:t>
            </a:r>
            <a:r>
              <a:rPr lang="en-IN" dirty="0"/>
              <a:t>),'YouTube </a:t>
            </a:r>
            <a:r>
              <a:rPr lang="en-IN" dirty="0" err="1"/>
              <a:t>data'!E:E,'YouTube</a:t>
            </a:r>
            <a:r>
              <a:rPr lang="en-IN" dirty="0"/>
              <a:t> </a:t>
            </a:r>
            <a:r>
              <a:rPr lang="en-IN" dirty="0" err="1"/>
              <a:t>data'!Q:Q</a:t>
            </a:r>
            <a:r>
              <a:rPr lang="en-IN" dirty="0"/>
              <a:t>)</a:t>
            </a:r>
          </a:p>
          <a:p>
            <a:r>
              <a:rPr lang="en-US" dirty="0"/>
              <a:t>COUNTA(FILTER('YouTube </a:t>
            </a:r>
            <a:r>
              <a:rPr lang="en-US" dirty="0" err="1"/>
              <a:t>data'!A:A,'YouTube</a:t>
            </a:r>
            <a:r>
              <a:rPr lang="en-US" dirty="0"/>
              <a:t> </a:t>
            </a:r>
            <a:r>
              <a:rPr lang="en-US" dirty="0" err="1"/>
              <a:t>data'!Q:Q</a:t>
            </a:r>
            <a:r>
              <a:rPr lang="en-US" dirty="0"/>
              <a:t>=Sheet8!U7))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B562-6CEF-4348-2A50-B9CDC1B8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12" y="4993957"/>
            <a:ext cx="333421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7A9D-F9D9-645A-DF19-20496992B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294C-9F27-B48A-2E25-BD01FFD9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93A8-4E06-4ACD-9567-601CD254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Insights:</a:t>
            </a:r>
          </a:p>
          <a:p>
            <a:r>
              <a:rPr lang="en-IN" dirty="0" err="1"/>
              <a:t>Concadenate</a:t>
            </a:r>
            <a:r>
              <a:rPr lang="en-IN" dirty="0"/>
              <a:t> the columns</a:t>
            </a:r>
          </a:p>
          <a:p>
            <a:r>
              <a:rPr lang="en-IN" dirty="0"/>
              <a:t>Formula used:</a:t>
            </a:r>
          </a:p>
          <a:p>
            <a:r>
              <a:rPr lang="en-IN" dirty="0"/>
              <a:t>CONCATENATE(A2," ",B2)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FAAAF-ECF6-70E6-421E-BDB86756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3090534"/>
            <a:ext cx="6502400" cy="23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7B3F3-5784-A901-E41E-544190CFB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C3E3-69BF-1F79-03D8-6A818EB3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278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9901-E9B4-D6F2-06E5-DCD73C4E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Insights:</a:t>
            </a:r>
          </a:p>
          <a:p>
            <a:r>
              <a:rPr lang="en-IN" dirty="0"/>
              <a:t>Want to calculate average of </a:t>
            </a:r>
            <a:r>
              <a:rPr lang="en-IN" dirty="0" err="1"/>
              <a:t>comment_count</a:t>
            </a:r>
            <a:r>
              <a:rPr lang="en-IN" dirty="0"/>
              <a:t> against comments disables</a:t>
            </a:r>
          </a:p>
          <a:p>
            <a:r>
              <a:rPr lang="en-IN" dirty="0"/>
              <a:t>Created pivot to analyse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D786D-050A-BE3B-1249-FE17A577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2519235"/>
            <a:ext cx="667795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A1B4C-B095-C045-B6C1-981AA43B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262C-B563-A3E4-80DE-46DFFAEF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26212"/>
            <a:ext cx="8904224" cy="599948"/>
          </a:xfrm>
        </p:spPr>
        <p:txBody>
          <a:bodyPr>
            <a:normAutofit fontScale="90000"/>
          </a:bodyPr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BB69-3E69-77C4-ACF5-E37FF788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71600"/>
            <a:ext cx="8904224" cy="5242560"/>
          </a:xfrm>
        </p:spPr>
        <p:txBody>
          <a:bodyPr/>
          <a:lstStyle/>
          <a:p>
            <a:r>
              <a:rPr lang="en-IN" dirty="0"/>
              <a:t>Example:</a:t>
            </a:r>
          </a:p>
          <a:p>
            <a:r>
              <a:rPr lang="en-IN" dirty="0"/>
              <a:t>Taking category Vs likes ,views dislikes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4724-BD0D-CB45-D064-6A27D127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72" y="2258337"/>
            <a:ext cx="7003588" cy="40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6BC-FEA1-B593-95D7-7F2D3D22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8480"/>
            <a:ext cx="7729728" cy="579493"/>
          </a:xfrm>
        </p:spPr>
        <p:txBody>
          <a:bodyPr>
            <a:normAutofit fontScale="90000"/>
          </a:bodyPr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2ACA-EAD5-811A-401C-C4D6A83A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32560"/>
            <a:ext cx="7729728" cy="4307467"/>
          </a:xfrm>
        </p:spPr>
        <p:txBody>
          <a:bodyPr/>
          <a:lstStyle/>
          <a:p>
            <a:r>
              <a:rPr lang="en-IN" dirty="0"/>
              <a:t>Insights:</a:t>
            </a:r>
          </a:p>
          <a:p>
            <a:r>
              <a:rPr lang="en-IN" dirty="0"/>
              <a:t>Top 5 and bottom 5 </a:t>
            </a:r>
            <a:r>
              <a:rPr lang="en-IN" dirty="0" err="1"/>
              <a:t>vedios</a:t>
            </a:r>
            <a:r>
              <a:rPr lang="en-IN" dirty="0"/>
              <a:t> based on views-Pivot table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8A3D0-DB8E-ACAF-D927-9BA0BCDE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2464133"/>
            <a:ext cx="7376160" cy="24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27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e040447d-4e46-4169-b976-9fd2e7f2c59e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C90812D1-FF49-4782-810F-B891F15EE32B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218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Microsoft Sans Serif</vt:lpstr>
      <vt:lpstr>Parcel</vt:lpstr>
      <vt:lpstr>Excel Final Assessment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Q13</vt:lpstr>
      <vt:lpstr>Q10</vt:lpstr>
      <vt:lpstr>Q14</vt:lpstr>
      <vt:lpstr>Q16-20-dashboard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Geethanjali D</dc:creator>
  <cp:keywords>Classification=LV_C0NF1D3NT1AL</cp:keywords>
  <cp:lastModifiedBy>Geethanjali D</cp:lastModifiedBy>
  <cp:revision>12</cp:revision>
  <dcterms:created xsi:type="dcterms:W3CDTF">2024-02-28T08:46:49Z</dcterms:created>
  <dcterms:modified xsi:type="dcterms:W3CDTF">2024-02-28T11:57:50Z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e040447d-4e46-4169-b976-9fd2e7f2c59e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