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8" r:id="rId16"/>
    <p:sldId id="279" r:id="rId17"/>
    <p:sldId id="271" r:id="rId18"/>
    <p:sldId id="280" r:id="rId19"/>
    <p:sldId id="281" r:id="rId20"/>
    <p:sldId id="283" r:id="rId21"/>
    <p:sldId id="284" r:id="rId22"/>
    <p:sldId id="272" r:id="rId23"/>
    <p:sldId id="285" r:id="rId24"/>
    <p:sldId id="286" r:id="rId25"/>
    <p:sldId id="287" r:id="rId26"/>
    <p:sldId id="291" r:id="rId27"/>
    <p:sldId id="289" r:id="rId28"/>
    <p:sldId id="288" r:id="rId29"/>
    <p:sldId id="290" r:id="rId30"/>
    <p:sldId id="273" r:id="rId31"/>
    <p:sldId id="282" r:id="rId32"/>
    <p:sldId id="274" r:id="rId33"/>
    <p:sldId id="275" r:id="rId34"/>
    <p:sldId id="293" r:id="rId35"/>
    <p:sldId id="294" r:id="rId36"/>
    <p:sldId id="295" r:id="rId37"/>
    <p:sldId id="296" r:id="rId38"/>
    <p:sldId id="297" r:id="rId39"/>
    <p:sldId id="298" r:id="rId40"/>
    <p:sldId id="299" r:id="rId41"/>
    <p:sldId id="302" r:id="rId42"/>
    <p:sldId id="300" r:id="rId43"/>
    <p:sldId id="301" r:id="rId44"/>
    <p:sldId id="303" r:id="rId45"/>
    <p:sldId id="304" r:id="rId46"/>
    <p:sldId id="305" r:id="rId47"/>
    <p:sldId id="306" r:id="rId48"/>
    <p:sldId id="307" r:id="rId49"/>
    <p:sldId id="308" r:id="rId50"/>
    <p:sldId id="292"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1195"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345057250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595"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596" name="Date Placeholder 3"/>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597" name="Footer Placeholder 4"/>
          <p:cNvSpPr>
            <a:spLocks noGrp="1"/>
          </p:cNvSpPr>
          <p:nvPr>
            <p:ph type="ftr" sz="quarter" idx="11"/>
          </p:nvPr>
        </p:nvSpPr>
        <p:spPr/>
        <p:txBody>
          <a:bodyPr/>
          <a:lstStyle/>
          <a:p>
            <a:endParaRPr lang="zh-CN" altLang="en-US"/>
          </a:p>
        </p:txBody>
      </p:sp>
      <p:sp>
        <p:nvSpPr>
          <p:cNvPr id="104859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altLang="zh-CN"/>
              <a:t>Click to edit Master title style</a:t>
            </a:r>
            <a:endParaRPr lang="en-US" dirty="0"/>
          </a:p>
        </p:txBody>
      </p:sp>
      <p:sp>
        <p:nvSpPr>
          <p:cNvPr id="1048621"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2" name="Date Placeholder 3"/>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23" name="Footer Placeholder 4"/>
          <p:cNvSpPr>
            <a:spLocks noGrp="1"/>
          </p:cNvSpPr>
          <p:nvPr>
            <p:ph type="ftr" sz="quarter" idx="11"/>
          </p:nvPr>
        </p:nvSpPr>
        <p:spPr/>
        <p:txBody>
          <a:bodyPr/>
          <a:lstStyle/>
          <a:p>
            <a:endParaRPr lang="zh-CN" altLang="en-US"/>
          </a:p>
        </p:txBody>
      </p:sp>
      <p:sp>
        <p:nvSpPr>
          <p:cNvPr id="104862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9"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10"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1" name="Date Placeholder 3"/>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12" name="Footer Placeholder 4"/>
          <p:cNvSpPr>
            <a:spLocks noGrp="1"/>
          </p:cNvSpPr>
          <p:nvPr>
            <p:ph type="ftr" sz="quarter" idx="11"/>
          </p:nvPr>
        </p:nvSpPr>
        <p:spPr/>
        <p:txBody>
          <a:bodyPr/>
          <a:lstStyle/>
          <a:p>
            <a:endParaRPr lang="zh-CN" altLang="en-US"/>
          </a:p>
        </p:txBody>
      </p:sp>
      <p:sp>
        <p:nvSpPr>
          <p:cNvPr id="104861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ltLang="zh-CN"/>
              <a:t>Click to edit Master title style</a:t>
            </a:r>
            <a:endParaRPr lang="en-US" dirty="0"/>
          </a:p>
        </p:txBody>
      </p:sp>
      <p:sp>
        <p:nvSpPr>
          <p:cNvPr id="1048582"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83" name="Date Placeholder 3"/>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584" name="Footer Placeholder 4"/>
          <p:cNvSpPr>
            <a:spLocks noGrp="1"/>
          </p:cNvSpPr>
          <p:nvPr>
            <p:ph type="ftr" sz="quarter" idx="11"/>
          </p:nvPr>
        </p:nvSpPr>
        <p:spPr/>
        <p:txBody>
          <a:bodyPr/>
          <a:lstStyle/>
          <a:p>
            <a:endParaRPr lang="zh-CN" altLang="en-US"/>
          </a:p>
        </p:txBody>
      </p:sp>
      <p:sp>
        <p:nvSpPr>
          <p:cNvPr id="1048585"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5"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26"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27" name="Date Placeholder 3"/>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28" name="Footer Placeholder 4"/>
          <p:cNvSpPr>
            <a:spLocks noGrp="1"/>
          </p:cNvSpPr>
          <p:nvPr>
            <p:ph type="ftr" sz="quarter" idx="11"/>
          </p:nvPr>
        </p:nvSpPr>
        <p:spPr/>
        <p:txBody>
          <a:bodyPr/>
          <a:lstStyle/>
          <a:p>
            <a:endParaRPr lang="zh-CN" altLang="en-US"/>
          </a:p>
        </p:txBody>
      </p:sp>
      <p:sp>
        <p:nvSpPr>
          <p:cNvPr id="104862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0" name="Title 1"/>
          <p:cNvSpPr>
            <a:spLocks noGrp="1"/>
          </p:cNvSpPr>
          <p:nvPr>
            <p:ph type="title"/>
          </p:nvPr>
        </p:nvSpPr>
        <p:spPr/>
        <p:txBody>
          <a:bodyPr/>
          <a:lstStyle/>
          <a:p>
            <a:r>
              <a:rPr lang="en-US" altLang="zh-CN"/>
              <a:t>Click to edit Master title style</a:t>
            </a:r>
            <a:endParaRPr lang="en-US" dirty="0"/>
          </a:p>
        </p:txBody>
      </p:sp>
      <p:sp>
        <p:nvSpPr>
          <p:cNvPr id="1048631"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2"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3" name="Date Placeholder 4"/>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34" name="Footer Placeholder 5"/>
          <p:cNvSpPr>
            <a:spLocks noGrp="1"/>
          </p:cNvSpPr>
          <p:nvPr>
            <p:ph type="ftr" sz="quarter" idx="11"/>
          </p:nvPr>
        </p:nvSpPr>
        <p:spPr/>
        <p:txBody>
          <a:bodyPr/>
          <a:lstStyle/>
          <a:p>
            <a:endParaRPr lang="zh-CN" altLang="en-US"/>
          </a:p>
        </p:txBody>
      </p:sp>
      <p:sp>
        <p:nvSpPr>
          <p:cNvPr id="1048635"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36"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37"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38"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9"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0"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1" name="Date Placeholder 6"/>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42" name="Footer Placeholder 7"/>
          <p:cNvSpPr>
            <a:spLocks noGrp="1"/>
          </p:cNvSpPr>
          <p:nvPr>
            <p:ph type="ftr" sz="quarter" idx="11"/>
          </p:nvPr>
        </p:nvSpPr>
        <p:spPr/>
        <p:txBody>
          <a:bodyPr/>
          <a:lstStyle/>
          <a:p>
            <a:endParaRPr lang="zh-CN" altLang="en-US"/>
          </a:p>
        </p:txBody>
      </p:sp>
      <p:sp>
        <p:nvSpPr>
          <p:cNvPr id="1048643"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ltLang="zh-CN"/>
              <a:t>Click to edit Master title style</a:t>
            </a:r>
            <a:endParaRPr lang="en-US" dirty="0"/>
          </a:p>
        </p:txBody>
      </p:sp>
      <p:sp>
        <p:nvSpPr>
          <p:cNvPr id="1048606" name="Date Placeholder 2"/>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07" name="Footer Placeholder 3"/>
          <p:cNvSpPr>
            <a:spLocks noGrp="1"/>
          </p:cNvSpPr>
          <p:nvPr>
            <p:ph type="ftr" sz="quarter" idx="11"/>
          </p:nvPr>
        </p:nvSpPr>
        <p:spPr/>
        <p:txBody>
          <a:bodyPr/>
          <a:lstStyle/>
          <a:p>
            <a:endParaRPr lang="zh-CN" altLang="en-US"/>
          </a:p>
        </p:txBody>
      </p:sp>
      <p:sp>
        <p:nvSpPr>
          <p:cNvPr id="104860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44" name="Date Placeholder 1"/>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45" name="Footer Placeholder 2"/>
          <p:cNvSpPr>
            <a:spLocks noGrp="1"/>
          </p:cNvSpPr>
          <p:nvPr>
            <p:ph type="ftr" sz="quarter" idx="11"/>
          </p:nvPr>
        </p:nvSpPr>
        <p:spPr/>
        <p:txBody>
          <a:bodyPr/>
          <a:lstStyle/>
          <a:p>
            <a:endParaRPr lang="zh-CN" altLang="en-US"/>
          </a:p>
        </p:txBody>
      </p:sp>
      <p:sp>
        <p:nvSpPr>
          <p:cNvPr id="1048646"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7"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4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9"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0" name="Date Placeholder 4"/>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51" name="Footer Placeholder 5"/>
          <p:cNvSpPr>
            <a:spLocks noGrp="1"/>
          </p:cNvSpPr>
          <p:nvPr>
            <p:ph type="ftr" sz="quarter" idx="11"/>
          </p:nvPr>
        </p:nvSpPr>
        <p:spPr/>
        <p:txBody>
          <a:bodyPr/>
          <a:lstStyle/>
          <a:p>
            <a:endParaRPr lang="zh-CN" altLang="en-US"/>
          </a:p>
        </p:txBody>
      </p:sp>
      <p:sp>
        <p:nvSpPr>
          <p:cNvPr id="1048652"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4"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15"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16"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17" name="Date Placeholder 4"/>
          <p:cNvSpPr>
            <a:spLocks noGrp="1"/>
          </p:cNvSpPr>
          <p:nvPr>
            <p:ph type="dt" sz="half" idx="10"/>
          </p:nvPr>
        </p:nvSpPr>
        <p:spPr/>
        <p:txBody>
          <a:bodyPr/>
          <a:lstStyle/>
          <a:p>
            <a:fld id="{70BC1078-46ED-40F9-8930-935BAD7C2B02}" type="datetimeFigureOut">
              <a:rPr lang="zh-CN" altLang="en-US" smtClean="0"/>
              <a:t>2022/4/15</a:t>
            </a:fld>
            <a:endParaRPr lang="zh-CN" altLang="en-US"/>
          </a:p>
        </p:txBody>
      </p:sp>
      <p:sp>
        <p:nvSpPr>
          <p:cNvPr id="1048618" name="Footer Placeholder 5"/>
          <p:cNvSpPr>
            <a:spLocks noGrp="1"/>
          </p:cNvSpPr>
          <p:nvPr>
            <p:ph type="ftr" sz="quarter" idx="11"/>
          </p:nvPr>
        </p:nvSpPr>
        <p:spPr/>
        <p:txBody>
          <a:bodyPr/>
          <a:lstStyle/>
          <a:p>
            <a:endParaRPr lang="zh-CN" altLang="en-US"/>
          </a:p>
        </p:txBody>
      </p:sp>
      <p:sp>
        <p:nvSpPr>
          <p:cNvPr id="1048619"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2022/4/15</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99" name="Title 1"/>
          <p:cNvSpPr>
            <a:spLocks noGrp="1"/>
          </p:cNvSpPr>
          <p:nvPr>
            <p:ph type="ctrTitle"/>
          </p:nvPr>
        </p:nvSpPr>
        <p:spPr>
          <a:xfrm>
            <a:off x="685799" y="-582485"/>
            <a:ext cx="7772400" cy="2387600"/>
          </a:xfrm>
        </p:spPr>
        <p:txBody>
          <a:bodyPr/>
          <a:lstStyle/>
          <a:p>
            <a:r>
              <a:rPr lang="en-US" altLang="zh-CN" sz="8100" b="1">
                <a:solidFill>
                  <a:srgbClr val="98CC00"/>
                </a:solidFill>
              </a:rPr>
              <a:t>AWS, CI/CD</a:t>
            </a:r>
          </a:p>
        </p:txBody>
      </p:sp>
      <p:sp>
        <p:nvSpPr>
          <p:cNvPr id="1048600" name="Subtitle 2"/>
          <p:cNvSpPr>
            <a:spLocks noGrp="1"/>
          </p:cNvSpPr>
          <p:nvPr>
            <p:ph type="subTitle" idx="1"/>
          </p:nvPr>
        </p:nvSpPr>
        <p:spPr/>
        <p:txBody>
          <a:bodyPr/>
          <a:lstStyle/>
          <a:p>
            <a:endParaRPr lang="en-US" altLang="zh-CN"/>
          </a:p>
        </p:txBody>
      </p:sp>
      <p:pic>
        <p:nvPicPr>
          <p:cNvPr id="2097152" name="Picture 2097151"/>
          <p:cNvPicPr>
            <a:picLocks/>
          </p:cNvPicPr>
          <p:nvPr/>
        </p:nvPicPr>
        <p:blipFill>
          <a:blip r:embed="rId2"/>
          <a:stretch>
            <a:fillRect/>
          </a:stretch>
        </p:blipFill>
        <p:spPr>
          <a:xfrm>
            <a:off x="1008775" y="3040607"/>
            <a:ext cx="3844636" cy="2206443"/>
          </a:xfrm>
          <a:prstGeom prst="rect">
            <a:avLst/>
          </a:prstGeom>
        </p:spPr>
      </p:pic>
      <p:pic>
        <p:nvPicPr>
          <p:cNvPr id="2097154" name="Picture 2097153"/>
          <p:cNvPicPr>
            <a:picLocks/>
          </p:cNvPicPr>
          <p:nvPr/>
        </p:nvPicPr>
        <p:blipFill>
          <a:blip r:embed="rId3"/>
          <a:stretch>
            <a:fillRect/>
          </a:stretch>
        </p:blipFill>
        <p:spPr>
          <a:xfrm>
            <a:off x="4853411" y="2991723"/>
            <a:ext cx="3338080" cy="22553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Title 1048663"/>
          <p:cNvSpPr>
            <a:spLocks noGrp="1"/>
          </p:cNvSpPr>
          <p:nvPr>
            <p:ph type="title"/>
          </p:nvPr>
        </p:nvSpPr>
        <p:spPr>
          <a:xfrm>
            <a:off x="628649" y="-341515"/>
            <a:ext cx="7886700" cy="1325563"/>
          </a:xfrm>
        </p:spPr>
        <p:txBody>
          <a:bodyPr/>
          <a:lstStyle/>
          <a:p>
            <a:r>
              <a:rPr lang="en-US" b="1">
                <a:solidFill>
                  <a:srgbClr val="3399FF"/>
                </a:solidFill>
              </a:rPr>
              <a:t>Software as a Service (SaaS)</a:t>
            </a:r>
          </a:p>
        </p:txBody>
      </p:sp>
      <p:sp>
        <p:nvSpPr>
          <p:cNvPr id="1048665" name="Content Placeholder 1048664"/>
          <p:cNvSpPr>
            <a:spLocks noGrp="1"/>
          </p:cNvSpPr>
          <p:nvPr>
            <p:ph idx="1"/>
          </p:nvPr>
        </p:nvSpPr>
        <p:spPr>
          <a:xfrm>
            <a:off x="0" y="984048"/>
            <a:ext cx="8938780" cy="5897470"/>
          </a:xfrm>
        </p:spPr>
        <p:txBody>
          <a:bodyPr>
            <a:normAutofit fontScale="96786" lnSpcReduction="10000"/>
          </a:bodyPr>
          <a:lstStyle/>
          <a:p>
            <a:r>
              <a:rPr lang="en-US"/>
              <a:t>It is a software in which the applications are hosted by a cloud service provider. Users can access these applications with the help of internet connection and web browser.</a:t>
            </a:r>
          </a:p>
          <a:p>
            <a:endParaRPr lang="en-US"/>
          </a:p>
          <a:p>
            <a:r>
              <a:rPr lang="en-US"/>
              <a:t>. As the name suggests, here the third-party providers provide end-user applications to their customers with some administrative capability at the application level, such as the ability to create and manage their users.</a:t>
            </a:r>
          </a:p>
          <a:p>
            <a:endParaRPr lang="en-US"/>
          </a:p>
          <a:p>
            <a:r>
              <a:rPr lang="en-US"/>
              <a:t> Also some level of customizability is possible such as the customers can use their own corporate logos, colors, etc.</a:t>
            </a:r>
          </a:p>
          <a:p>
            <a:endParaRPr lang="en-US"/>
          </a:p>
          <a:p>
            <a:r>
              <a:rPr lang="en-US"/>
              <a:t>Example: BigCommerce, Google Apps, Salesforce, Dropbox, ZenDesk, Cisco WebEx, ZenDesk, Slack, and GoToMeeting.</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048665"/>
          <p:cNvSpPr>
            <a:spLocks noGrp="1"/>
          </p:cNvSpPr>
          <p:nvPr>
            <p:ph type="title"/>
          </p:nvPr>
        </p:nvSpPr>
        <p:spPr/>
        <p:txBody>
          <a:bodyPr/>
          <a:lstStyle/>
          <a:p>
            <a:endParaRPr lang="en-US"/>
          </a:p>
        </p:txBody>
      </p:sp>
      <p:sp>
        <p:nvSpPr>
          <p:cNvPr id="1048667" name="Content Placeholder 1048666"/>
          <p:cNvSpPr>
            <a:spLocks noGrp="1"/>
          </p:cNvSpPr>
          <p:nvPr>
            <p:ph idx="1"/>
          </p:nvPr>
        </p:nvSpPr>
        <p:spPr/>
        <p:txBody>
          <a:bodyPr/>
          <a:lstStyle/>
          <a:p>
            <a:endParaRPr lang="en-US"/>
          </a:p>
        </p:txBody>
      </p:sp>
      <p:pic>
        <p:nvPicPr>
          <p:cNvPr id="2097156" name="Picture 2097155"/>
          <p:cNvPicPr>
            <a:picLocks/>
          </p:cNvPicPr>
          <p:nvPr/>
        </p:nvPicPr>
        <p:blipFill>
          <a:blip r:embed="rId2"/>
          <a:stretch>
            <a:fillRect/>
          </a:stretch>
        </p:blipFill>
        <p:spPr>
          <a:xfrm>
            <a:off x="-116693" y="0"/>
            <a:ext cx="9301127"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048667"/>
          <p:cNvSpPr>
            <a:spLocks noGrp="1"/>
          </p:cNvSpPr>
          <p:nvPr>
            <p:ph type="title"/>
          </p:nvPr>
        </p:nvSpPr>
        <p:spPr>
          <a:xfrm>
            <a:off x="628650" y="-268221"/>
            <a:ext cx="7886700" cy="1325563"/>
          </a:xfrm>
        </p:spPr>
        <p:txBody>
          <a:bodyPr/>
          <a:lstStyle/>
          <a:p>
            <a:pPr algn="ctr"/>
            <a:r>
              <a:rPr lang="en-US" b="1">
                <a:solidFill>
                  <a:srgbClr val="3399FF"/>
                </a:solidFill>
              </a:rPr>
              <a:t>Types of Clouds</a:t>
            </a:r>
          </a:p>
        </p:txBody>
      </p:sp>
      <p:sp>
        <p:nvSpPr>
          <p:cNvPr id="1048669" name="Content Placeholder 1048668"/>
          <p:cNvSpPr>
            <a:spLocks noGrp="1"/>
          </p:cNvSpPr>
          <p:nvPr>
            <p:ph idx="1"/>
          </p:nvPr>
        </p:nvSpPr>
        <p:spPr>
          <a:xfrm>
            <a:off x="251978" y="852193"/>
            <a:ext cx="8536132" cy="6025639"/>
          </a:xfrm>
        </p:spPr>
        <p:txBody>
          <a:bodyPr>
            <a:normAutofit fontScale="93214" lnSpcReduction="10000"/>
          </a:bodyPr>
          <a:lstStyle/>
          <a:p>
            <a:r>
              <a:rPr lang="en-US" b="1">
                <a:solidFill>
                  <a:srgbClr val="008000"/>
                </a:solidFill>
              </a:rPr>
              <a:t>Public Cloud:</a:t>
            </a:r>
            <a:r>
              <a:rPr lang="en-US"/>
              <a:t>In public cloud, the third-party service providers make resources and services available to their customers via Internet. Customer’s data and related security is with the service providers’ owned infrastructure.</a:t>
            </a:r>
          </a:p>
          <a:p>
            <a:endParaRPr lang="en-US"/>
          </a:p>
          <a:p>
            <a:r>
              <a:rPr lang="en-US" b="1">
                <a:solidFill>
                  <a:srgbClr val="008000"/>
                </a:solidFill>
              </a:rPr>
              <a:t>Private Cloud:</a:t>
            </a:r>
            <a:r>
              <a:rPr lang="en-US"/>
              <a:t>A private cloud also provides almost similar features as public cloud, but the data and services are managed by the organization or by the third party only for the customer’s organization. In this type of cloud, major control is over the infrastructure so security related issues are minimized.</a:t>
            </a:r>
          </a:p>
          <a:p>
            <a:endParaRPr lang="en-US"/>
          </a:p>
          <a:p>
            <a:r>
              <a:rPr lang="en-US" b="1">
                <a:solidFill>
                  <a:srgbClr val="008000"/>
                </a:solidFill>
              </a:rPr>
              <a:t>Hybrid Cloud:</a:t>
            </a:r>
            <a:r>
              <a:rPr lang="en-US"/>
              <a:t>A hybrid cloud is the combination of both private and public cloud. The decision to run on private or public cloud usually depends on various parameters like sensitivity of data and applications, industry certifications and required standards, regulations, etc.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p:txBody>
          <a:bodyPr/>
          <a:lstStyle/>
          <a:p>
            <a:endParaRPr lang="en-US"/>
          </a:p>
        </p:txBody>
      </p:sp>
      <p:sp>
        <p:nvSpPr>
          <p:cNvPr id="1048671" name="Content Placeholder 1048670"/>
          <p:cNvSpPr>
            <a:spLocks noGrp="1"/>
          </p:cNvSpPr>
          <p:nvPr>
            <p:ph idx="1"/>
          </p:nvPr>
        </p:nvSpPr>
        <p:spPr/>
        <p:txBody>
          <a:bodyPr/>
          <a:lstStyle/>
          <a:p>
            <a:endParaRPr lang="en-US"/>
          </a:p>
        </p:txBody>
      </p:sp>
      <p:pic>
        <p:nvPicPr>
          <p:cNvPr id="2097157" name="Picture 2097156"/>
          <p:cNvPicPr>
            <a:picLocks/>
          </p:cNvPicPr>
          <p:nvPr/>
        </p:nvPicPr>
        <p:blipFill>
          <a:blip r:embed="rId2"/>
          <a:stretch>
            <a:fillRect/>
          </a:stretch>
        </p:blipFill>
        <p:spPr>
          <a:xfrm>
            <a:off x="0" y="0"/>
            <a:ext cx="9215437" cy="6839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72" name="Title 1048671"/>
          <p:cNvSpPr>
            <a:spLocks noGrp="1"/>
          </p:cNvSpPr>
          <p:nvPr>
            <p:ph type="title"/>
          </p:nvPr>
        </p:nvSpPr>
        <p:spPr/>
        <p:txBody>
          <a:bodyPr/>
          <a:lstStyle/>
          <a:p>
            <a:pPr algn="ctr"/>
            <a:r>
              <a:rPr lang="en-US" b="1">
                <a:solidFill>
                  <a:srgbClr val="98CC00"/>
                </a:solidFill>
              </a:rPr>
              <a:t>Containers</a:t>
            </a:r>
          </a:p>
        </p:txBody>
      </p:sp>
      <p:sp>
        <p:nvSpPr>
          <p:cNvPr id="1048673" name="Content Placeholder 1048672"/>
          <p:cNvSpPr>
            <a:spLocks noGrp="1"/>
          </p:cNvSpPr>
          <p:nvPr>
            <p:ph idx="1"/>
          </p:nvPr>
        </p:nvSpPr>
        <p:spPr>
          <a:xfrm>
            <a:off x="628650" y="1935581"/>
            <a:ext cx="7886700" cy="4351338"/>
          </a:xfrm>
        </p:spPr>
        <p:txBody>
          <a:bodyPr/>
          <a:lstStyle/>
          <a:p>
            <a:r>
              <a:rPr lang="en-US">
                <a:solidFill>
                  <a:srgbClr val="3399FF"/>
                </a:solidFill>
              </a:rPr>
              <a:t>Introduction to Container</a:t>
            </a:r>
          </a:p>
          <a:p>
            <a:endParaRPr lang="en-US">
              <a:solidFill>
                <a:srgbClr val="3399FF"/>
              </a:solidFill>
            </a:endParaRPr>
          </a:p>
          <a:p>
            <a:r>
              <a:rPr lang="en-US">
                <a:solidFill>
                  <a:srgbClr val="3399FF"/>
                </a:solidFill>
              </a:rPr>
              <a:t> Containers vs VM</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048687"/>
          <p:cNvSpPr>
            <a:spLocks noGrp="1"/>
          </p:cNvSpPr>
          <p:nvPr>
            <p:ph type="title"/>
          </p:nvPr>
        </p:nvSpPr>
        <p:spPr>
          <a:xfrm>
            <a:off x="628649" y="-137273"/>
            <a:ext cx="7886700" cy="1325563"/>
          </a:xfrm>
        </p:spPr>
        <p:txBody>
          <a:bodyPr/>
          <a:lstStyle/>
          <a:p>
            <a:pPr algn="ctr"/>
            <a:r>
              <a:rPr lang="en-US" b="1">
                <a:solidFill>
                  <a:srgbClr val="3399FF"/>
                </a:solidFill>
              </a:rPr>
              <a:t>containers</a:t>
            </a:r>
          </a:p>
        </p:txBody>
      </p:sp>
      <p:sp>
        <p:nvSpPr>
          <p:cNvPr id="1048689" name="Content Placeholder 1048688"/>
          <p:cNvSpPr>
            <a:spLocks noGrp="1"/>
          </p:cNvSpPr>
          <p:nvPr>
            <p:ph idx="1"/>
          </p:nvPr>
        </p:nvSpPr>
        <p:spPr>
          <a:xfrm>
            <a:off x="271463" y="904109"/>
            <a:ext cx="8964757" cy="5950117"/>
          </a:xfrm>
        </p:spPr>
        <p:txBody>
          <a:bodyPr>
            <a:normAutofit fontScale="89286" lnSpcReduction="10000"/>
          </a:bodyPr>
          <a:lstStyle/>
          <a:p>
            <a:r>
              <a:rPr lang="en-US"/>
              <a:t>A container is a standard unit of software that packages up code and all its dependencies so the application runs quickly and reliably from one computing environment to another. </a:t>
            </a:r>
          </a:p>
          <a:p>
            <a:r>
              <a:rPr lang="en-US"/>
              <a:t>Containers are a form of operating system virtualization. A single container might be used to run anything from a small microservice or software process to a larger application. </a:t>
            </a:r>
          </a:p>
          <a:p>
            <a:r>
              <a:rPr lang="en-US"/>
              <a:t>Inside a container are all the necessary executables, binary code, libraries, and configuration files. </a:t>
            </a:r>
          </a:p>
          <a:p>
            <a:r>
              <a:rPr lang="en-US"/>
              <a:t>Compared to server or machine virtualization approaches, however, containers do not contain operating system images. This makes them more lightweight and portable, with significantly less overhead.</a:t>
            </a:r>
          </a:p>
          <a:p>
            <a:r>
              <a:rPr lang="en-US"/>
              <a:t> In larger application deployments, multiple containers may be deployed as one or more container clusters.</a:t>
            </a:r>
          </a:p>
          <a:p>
            <a:r>
              <a:rPr lang="en-US"/>
              <a:t> Such clusters might be managed by a container orchestrator such as Kubernetes.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048689"/>
          <p:cNvSpPr>
            <a:spLocks noGrp="1"/>
          </p:cNvSpPr>
          <p:nvPr>
            <p:ph type="title"/>
          </p:nvPr>
        </p:nvSpPr>
        <p:spPr/>
        <p:txBody>
          <a:bodyPr/>
          <a:lstStyle/>
          <a:p>
            <a:endParaRPr lang="en-US"/>
          </a:p>
        </p:txBody>
      </p:sp>
      <p:sp>
        <p:nvSpPr>
          <p:cNvPr id="1048691" name="Content Placeholder 1048690"/>
          <p:cNvSpPr>
            <a:spLocks noGrp="1"/>
          </p:cNvSpPr>
          <p:nvPr>
            <p:ph idx="1"/>
          </p:nvPr>
        </p:nvSpPr>
        <p:spPr/>
        <p:txBody>
          <a:bodyPr/>
          <a:lstStyle/>
          <a:p>
            <a:endParaRPr lang="en-US"/>
          </a:p>
        </p:txBody>
      </p:sp>
      <p:pic>
        <p:nvPicPr>
          <p:cNvPr id="2097158" name="Picture 2097157"/>
          <p:cNvPicPr>
            <a:picLocks/>
          </p:cNvPicPr>
          <p:nvPr/>
        </p:nvPicPr>
        <p:blipFill>
          <a:blip r:embed="rId2"/>
          <a:stretch>
            <a:fillRect/>
          </a:stretch>
        </p:blipFill>
        <p:spPr>
          <a:xfrm>
            <a:off x="689445" y="0"/>
            <a:ext cx="781204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74" name="Title 1048673"/>
          <p:cNvSpPr>
            <a:spLocks noGrp="1"/>
          </p:cNvSpPr>
          <p:nvPr>
            <p:ph type="title"/>
          </p:nvPr>
        </p:nvSpPr>
        <p:spPr/>
        <p:txBody>
          <a:bodyPr/>
          <a:lstStyle/>
          <a:p>
            <a:pPr algn="ctr"/>
            <a:r>
              <a:rPr lang="en-US" b="1">
                <a:solidFill>
                  <a:srgbClr val="98CC00"/>
                </a:solidFill>
              </a:rPr>
              <a:t>Fundamentals of AWS</a:t>
            </a:r>
          </a:p>
        </p:txBody>
      </p:sp>
      <p:sp>
        <p:nvSpPr>
          <p:cNvPr id="1048675" name="Content Placeholder 1048674"/>
          <p:cNvSpPr>
            <a:spLocks noGrp="1"/>
          </p:cNvSpPr>
          <p:nvPr>
            <p:ph idx="1"/>
          </p:nvPr>
        </p:nvSpPr>
        <p:spPr/>
        <p:txBody>
          <a:bodyPr/>
          <a:lstStyle/>
          <a:p>
            <a:r>
              <a:rPr lang="en-US" b="1">
                <a:solidFill>
                  <a:srgbClr val="3399FF"/>
                </a:solidFill>
              </a:rPr>
              <a:t>Global cloud infrastructure of AWS  (Regions, AZ), </a:t>
            </a:r>
          </a:p>
          <a:p>
            <a:endParaRPr lang="en-US" b="1">
              <a:solidFill>
                <a:srgbClr val="3399FF"/>
              </a:solidFill>
            </a:endParaRPr>
          </a:p>
          <a:p>
            <a:r>
              <a:rPr lang="en-US" b="1">
                <a:solidFill>
                  <a:srgbClr val="3399FF"/>
                </a:solidFill>
              </a:rPr>
              <a:t>Cloud services -- Compute, Storage, Database, Container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Title 1048691"/>
          <p:cNvSpPr>
            <a:spLocks noGrp="1"/>
          </p:cNvSpPr>
          <p:nvPr>
            <p:ph type="title"/>
          </p:nvPr>
        </p:nvSpPr>
        <p:spPr>
          <a:xfrm>
            <a:off x="628650" y="0"/>
            <a:ext cx="7886700" cy="1325563"/>
          </a:xfrm>
        </p:spPr>
        <p:txBody>
          <a:bodyPr/>
          <a:lstStyle/>
          <a:p>
            <a:pPr algn="ctr"/>
            <a:r>
              <a:rPr lang="en-US" b="1">
                <a:solidFill>
                  <a:srgbClr val="98CC00"/>
                </a:solidFill>
              </a:rPr>
              <a:t>AWS Global Infrastructure</a:t>
            </a:r>
          </a:p>
        </p:txBody>
      </p:sp>
      <p:sp>
        <p:nvSpPr>
          <p:cNvPr id="1048693" name="Content Placeholder 1048692"/>
          <p:cNvSpPr>
            <a:spLocks noGrp="1"/>
          </p:cNvSpPr>
          <p:nvPr>
            <p:ph idx="1"/>
          </p:nvPr>
        </p:nvSpPr>
        <p:spPr>
          <a:xfrm>
            <a:off x="407842" y="1325563"/>
            <a:ext cx="8185603" cy="5535020"/>
          </a:xfrm>
        </p:spPr>
        <p:txBody>
          <a:bodyPr/>
          <a:lstStyle/>
          <a:p>
            <a:r>
              <a:rPr lang="en-US" b="0"/>
              <a:t>Global infrastructure is a region around the world in which AWS is based. </a:t>
            </a:r>
          </a:p>
          <a:p>
            <a:endParaRPr lang="en-US" b="0"/>
          </a:p>
          <a:p>
            <a:r>
              <a:rPr lang="en-US" b="0"/>
              <a:t>Global infrastructure is a bunch of high-level IT services which is shown below:</a:t>
            </a:r>
          </a:p>
          <a:p>
            <a:endParaRPr lang="en-US" b="0"/>
          </a:p>
          <a:p>
            <a:endParaRPr lang="en-US" b="0"/>
          </a:p>
          <a:p>
            <a:r>
              <a:rPr lang="en-US" b="0"/>
              <a:t>AWS is available in 19 regions, and 57 availability zones in December 2018 and 5 more regions 15 more availability zones for 2019.</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048693"/>
          <p:cNvSpPr>
            <a:spLocks noGrp="1"/>
          </p:cNvSpPr>
          <p:nvPr>
            <p:ph type="title"/>
          </p:nvPr>
        </p:nvSpPr>
        <p:spPr>
          <a:xfrm>
            <a:off x="628650" y="55172"/>
            <a:ext cx="7886700" cy="1325563"/>
          </a:xfrm>
        </p:spPr>
        <p:txBody>
          <a:bodyPr/>
          <a:lstStyle/>
          <a:p>
            <a:pPr algn="ctr"/>
            <a:r>
              <a:rPr lang="en-US" b="1">
                <a:solidFill>
                  <a:srgbClr val="3399FF"/>
                </a:solidFill>
              </a:rPr>
              <a:t>components that make up the AWS infrastructure:</a:t>
            </a:r>
          </a:p>
        </p:txBody>
      </p:sp>
      <p:sp>
        <p:nvSpPr>
          <p:cNvPr id="1048695" name="Content Placeholder 1048694"/>
          <p:cNvSpPr>
            <a:spLocks noGrp="1"/>
          </p:cNvSpPr>
          <p:nvPr>
            <p:ph idx="1"/>
          </p:nvPr>
        </p:nvSpPr>
        <p:spPr/>
        <p:txBody>
          <a:bodyPr/>
          <a:lstStyle/>
          <a:p>
            <a:endParaRPr lang="en-US"/>
          </a:p>
        </p:txBody>
      </p:sp>
      <p:pic>
        <p:nvPicPr>
          <p:cNvPr id="2097159" name="Picture 2097158"/>
          <p:cNvPicPr>
            <a:picLocks/>
          </p:cNvPicPr>
          <p:nvPr/>
        </p:nvPicPr>
        <p:blipFill>
          <a:blip r:embed="rId2"/>
          <a:stretch>
            <a:fillRect/>
          </a:stretch>
        </p:blipFill>
        <p:spPr>
          <a:xfrm>
            <a:off x="411448" y="1825625"/>
            <a:ext cx="8321104" cy="48269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90" name="Title 1048589"/>
          <p:cNvSpPr>
            <a:spLocks noGrp="1"/>
          </p:cNvSpPr>
          <p:nvPr>
            <p:ph type="title"/>
          </p:nvPr>
        </p:nvSpPr>
        <p:spPr>
          <a:xfrm>
            <a:off x="628650" y="-210199"/>
            <a:ext cx="7886700" cy="1325563"/>
          </a:xfrm>
        </p:spPr>
        <p:txBody>
          <a:bodyPr/>
          <a:lstStyle/>
          <a:p>
            <a:pPr algn="ctr"/>
            <a:r>
              <a:rPr lang="en-US" b="1">
                <a:solidFill>
                  <a:srgbClr val="98CC00"/>
                </a:solidFill>
              </a:rPr>
              <a:t>Agenda</a:t>
            </a:r>
          </a:p>
        </p:txBody>
      </p:sp>
      <p:sp>
        <p:nvSpPr>
          <p:cNvPr id="1048591" name="Content Placeholder 1048590"/>
          <p:cNvSpPr>
            <a:spLocks noGrp="1"/>
          </p:cNvSpPr>
          <p:nvPr>
            <p:ph idx="1"/>
          </p:nvPr>
        </p:nvSpPr>
        <p:spPr>
          <a:xfrm>
            <a:off x="628650" y="881019"/>
            <a:ext cx="7886700" cy="5901585"/>
          </a:xfrm>
        </p:spPr>
        <p:txBody>
          <a:bodyPr>
            <a:normAutofit fontScale="86071" lnSpcReduction="20000"/>
          </a:bodyPr>
          <a:lstStyle/>
          <a:p>
            <a:r>
              <a:rPr lang="en-US" b="1">
                <a:solidFill>
                  <a:srgbClr val="3399FF"/>
                </a:solidFill>
              </a:rPr>
              <a:t>Introduction to cloud computing</a:t>
            </a:r>
          </a:p>
          <a:p>
            <a:endParaRPr lang="en-US" b="1">
              <a:solidFill>
                <a:srgbClr val="3399FF"/>
              </a:solidFill>
            </a:endParaRPr>
          </a:p>
          <a:p>
            <a:r>
              <a:rPr lang="en-US" b="1">
                <a:solidFill>
                  <a:srgbClr val="3399FF"/>
                </a:solidFill>
              </a:rPr>
              <a:t>Containers</a:t>
            </a:r>
          </a:p>
          <a:p>
            <a:endParaRPr lang="en-US" b="1">
              <a:solidFill>
                <a:srgbClr val="3399FF"/>
              </a:solidFill>
            </a:endParaRPr>
          </a:p>
          <a:p>
            <a:r>
              <a:rPr lang="en-US" b="1">
                <a:solidFill>
                  <a:srgbClr val="3399FF"/>
                </a:solidFill>
              </a:rPr>
              <a:t>Fundamentals of AWS</a:t>
            </a:r>
          </a:p>
          <a:p>
            <a:endParaRPr lang="en-US" b="1">
              <a:solidFill>
                <a:srgbClr val="3399FF"/>
              </a:solidFill>
            </a:endParaRPr>
          </a:p>
          <a:p>
            <a:r>
              <a:rPr lang="en-US" b="1">
                <a:solidFill>
                  <a:srgbClr val="3399FF"/>
                </a:solidFill>
              </a:rPr>
              <a:t>CI/CD in AWS</a:t>
            </a:r>
          </a:p>
          <a:p>
            <a:endParaRPr lang="en-US" b="1">
              <a:solidFill>
                <a:srgbClr val="3399FF"/>
              </a:solidFill>
            </a:endParaRPr>
          </a:p>
          <a:p>
            <a:r>
              <a:rPr lang="en-US" b="1">
                <a:solidFill>
                  <a:srgbClr val="3399FF"/>
                </a:solidFill>
              </a:rPr>
              <a:t>Deploying an application on AWS</a:t>
            </a:r>
          </a:p>
          <a:p>
            <a:endParaRPr lang="en-US" b="1">
              <a:solidFill>
                <a:srgbClr val="3399FF"/>
              </a:solidFill>
            </a:endParaRPr>
          </a:p>
          <a:p>
            <a:r>
              <a:rPr lang="en-US" b="1">
                <a:solidFill>
                  <a:srgbClr val="3399FF"/>
                </a:solidFill>
              </a:rPr>
              <a:t>Introduction to Devops -- CI/CD  on cloud on AWS</a:t>
            </a:r>
          </a:p>
          <a:p>
            <a:endParaRPr lang="en-US" b="1">
              <a:solidFill>
                <a:srgbClr val="3399FF"/>
              </a:solidFill>
            </a:endParaRPr>
          </a:p>
          <a:p>
            <a:r>
              <a:rPr lang="en-US" b="1">
                <a:solidFill>
                  <a:srgbClr val="3399FF"/>
                </a:solidFill>
              </a:rPr>
              <a:t>CI/CD hands on lab</a:t>
            </a:r>
          </a:p>
          <a:p>
            <a:endParaRPr lang="en-US" b="1">
              <a:solidFill>
                <a:srgbClr val="3399FF"/>
              </a:solidFill>
            </a:endParaRPr>
          </a:p>
          <a:p>
            <a:r>
              <a:rPr lang="en-US" b="1">
                <a:solidFill>
                  <a:srgbClr val="3399FF"/>
                </a:solidFill>
              </a:rPr>
              <a:t>CI/CD with microservices deployed on ECS/EKS</a:t>
            </a:r>
          </a:p>
          <a:p>
            <a:endParaRPr lang="en-US" b="1">
              <a:solidFill>
                <a:srgbClr val="3399FF"/>
              </a:solidFill>
            </a:endParaRPr>
          </a:p>
          <a:p>
            <a:endParaRPr lang="en-US" b="1">
              <a:solidFill>
                <a:srgbClr val="3399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Title 1048697"/>
          <p:cNvSpPr>
            <a:spLocks noGrp="1"/>
          </p:cNvSpPr>
          <p:nvPr>
            <p:ph type="title"/>
          </p:nvPr>
        </p:nvSpPr>
        <p:spPr>
          <a:xfrm>
            <a:off x="628649" y="-231913"/>
            <a:ext cx="7886700" cy="1325563"/>
          </a:xfrm>
        </p:spPr>
        <p:txBody>
          <a:bodyPr>
            <a:normAutofit/>
          </a:bodyPr>
          <a:lstStyle/>
          <a:p>
            <a:pPr algn="ctr"/>
            <a:r>
              <a:rPr lang="en-US" sz="2400" b="1">
                <a:solidFill>
                  <a:srgbClr val="3399FF"/>
                </a:solidFill>
              </a:rPr>
              <a:t>Cloud services -- Compute, Storage, Database, Container</a:t>
            </a:r>
          </a:p>
        </p:txBody>
      </p:sp>
      <p:sp>
        <p:nvSpPr>
          <p:cNvPr id="1048699" name="Content Placeholder 1048698"/>
          <p:cNvSpPr>
            <a:spLocks noGrp="1"/>
          </p:cNvSpPr>
          <p:nvPr>
            <p:ph idx="1"/>
          </p:nvPr>
        </p:nvSpPr>
        <p:spPr/>
        <p:txBody>
          <a:bodyPr/>
          <a:lstStyle/>
          <a:p>
            <a:endParaRPr lang="en-US"/>
          </a:p>
        </p:txBody>
      </p:sp>
      <p:pic>
        <p:nvPicPr>
          <p:cNvPr id="2097161" name="Picture 2097160"/>
          <p:cNvPicPr>
            <a:picLocks/>
          </p:cNvPicPr>
          <p:nvPr/>
        </p:nvPicPr>
        <p:blipFill>
          <a:blip r:embed="rId2"/>
          <a:stretch>
            <a:fillRect/>
          </a:stretch>
        </p:blipFill>
        <p:spPr>
          <a:xfrm>
            <a:off x="0" y="694322"/>
            <a:ext cx="5468860" cy="6163678"/>
          </a:xfrm>
          <a:prstGeom prst="rect">
            <a:avLst/>
          </a:prstGeom>
        </p:spPr>
      </p:pic>
      <p:pic>
        <p:nvPicPr>
          <p:cNvPr id="2097162" name="Picture 2097161"/>
          <p:cNvPicPr>
            <a:picLocks/>
          </p:cNvPicPr>
          <p:nvPr/>
        </p:nvPicPr>
        <p:blipFill>
          <a:blip r:embed="rId3"/>
          <a:stretch>
            <a:fillRect/>
          </a:stretch>
        </p:blipFill>
        <p:spPr>
          <a:xfrm>
            <a:off x="4294797" y="591393"/>
            <a:ext cx="4849202" cy="626660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Title 1048699"/>
          <p:cNvSpPr>
            <a:spLocks noGrp="1"/>
          </p:cNvSpPr>
          <p:nvPr>
            <p:ph type="title"/>
          </p:nvPr>
        </p:nvSpPr>
        <p:spPr>
          <a:xfrm>
            <a:off x="628649" y="0"/>
            <a:ext cx="7886700" cy="1325563"/>
          </a:xfrm>
        </p:spPr>
        <p:txBody>
          <a:bodyPr/>
          <a:lstStyle/>
          <a:p>
            <a:pPr algn="ctr"/>
            <a:r>
              <a:rPr lang="en-US" b="1">
                <a:solidFill>
                  <a:srgbClr val="3399FF"/>
                </a:solidFill>
              </a:rPr>
              <a:t>Compute Fundamentals for AWS</a:t>
            </a:r>
          </a:p>
        </p:txBody>
      </p:sp>
      <p:sp>
        <p:nvSpPr>
          <p:cNvPr id="1048701" name="Content Placeholder 1048700"/>
          <p:cNvSpPr>
            <a:spLocks noGrp="1"/>
          </p:cNvSpPr>
          <p:nvPr>
            <p:ph idx="1"/>
          </p:nvPr>
        </p:nvSpPr>
        <p:spPr>
          <a:xfrm>
            <a:off x="628650" y="1825625"/>
            <a:ext cx="8105089" cy="4853851"/>
          </a:xfrm>
        </p:spPr>
        <p:txBody>
          <a:bodyPr>
            <a:normAutofit/>
          </a:bodyPr>
          <a:lstStyle/>
          <a:p>
            <a:r>
              <a:rPr lang="en-US"/>
              <a:t>EC2 – Amazon Elastic Compute Cloud</a:t>
            </a:r>
          </a:p>
          <a:p>
            <a:r>
              <a:rPr lang="en-US"/>
              <a:t>ECS – Amazon Elastic Container Service</a:t>
            </a:r>
          </a:p>
          <a:p>
            <a:r>
              <a:rPr lang="en-US"/>
              <a:t>ECR – Amazon Elastic Container Registry</a:t>
            </a:r>
          </a:p>
          <a:p>
            <a:r>
              <a:rPr lang="en-US"/>
              <a:t>EKS – Amazon Elastic Container Service for Kubernetes</a:t>
            </a:r>
          </a:p>
          <a:p>
            <a:r>
              <a:rPr lang="en-US"/>
              <a:t>AWS Elastic Beanstalk</a:t>
            </a:r>
          </a:p>
          <a:p>
            <a:r>
              <a:rPr lang="en-US"/>
              <a:t>AWS Lambda</a:t>
            </a:r>
          </a:p>
          <a:p>
            <a:r>
              <a:rPr lang="en-US"/>
              <a:t>AWS Batch</a:t>
            </a:r>
          </a:p>
          <a:p>
            <a:r>
              <a:rPr lang="en-US"/>
              <a:t>Amazon Lightsail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76" name="Title 1048675"/>
          <p:cNvSpPr>
            <a:spLocks noGrp="1"/>
          </p:cNvSpPr>
          <p:nvPr>
            <p:ph type="title"/>
          </p:nvPr>
        </p:nvSpPr>
        <p:spPr/>
        <p:txBody>
          <a:bodyPr/>
          <a:lstStyle/>
          <a:p>
            <a:pPr algn="ctr"/>
            <a:r>
              <a:rPr lang="en-US" b="1">
                <a:solidFill>
                  <a:srgbClr val="98CC00"/>
                </a:solidFill>
              </a:rPr>
              <a:t>CI/CD in AWS</a:t>
            </a:r>
          </a:p>
        </p:txBody>
      </p:sp>
      <p:sp>
        <p:nvSpPr>
          <p:cNvPr id="1048677" name="Content Placeholder 1048676"/>
          <p:cNvSpPr>
            <a:spLocks noGrp="1"/>
          </p:cNvSpPr>
          <p:nvPr>
            <p:ph idx="1"/>
          </p:nvPr>
        </p:nvSpPr>
        <p:spPr>
          <a:xfrm>
            <a:off x="628650" y="2506662"/>
            <a:ext cx="7886700" cy="4351338"/>
          </a:xfrm>
        </p:spPr>
        <p:txBody>
          <a:bodyPr/>
          <a:lstStyle/>
          <a:p>
            <a:r>
              <a:rPr lang="en-US" b="1">
                <a:solidFill>
                  <a:srgbClr val="3399FF"/>
                </a:solidFill>
              </a:rPr>
              <a:t>Introducing devops (CI/CD) on AWS </a:t>
            </a:r>
          </a:p>
        </p:txBody>
      </p:sp>
      <p:pic>
        <p:nvPicPr>
          <p:cNvPr id="2097163" name="Picture 2097162"/>
          <p:cNvPicPr>
            <a:picLocks/>
          </p:cNvPicPr>
          <p:nvPr/>
        </p:nvPicPr>
        <p:blipFill>
          <a:blip r:embed="rId2"/>
          <a:stretch>
            <a:fillRect/>
          </a:stretch>
        </p:blipFill>
        <p:spPr>
          <a:xfrm>
            <a:off x="223486" y="3429000"/>
            <a:ext cx="3448438" cy="3394312"/>
          </a:xfrm>
          <a:prstGeom prst="rect">
            <a:avLst/>
          </a:prstGeom>
        </p:spPr>
      </p:pic>
      <p:pic>
        <p:nvPicPr>
          <p:cNvPr id="2097164" name="Picture 2097163"/>
          <p:cNvPicPr>
            <a:picLocks/>
          </p:cNvPicPr>
          <p:nvPr/>
        </p:nvPicPr>
        <p:blipFill>
          <a:blip r:embed="rId3"/>
          <a:stretch>
            <a:fillRect/>
          </a:stretch>
        </p:blipFill>
        <p:spPr>
          <a:xfrm>
            <a:off x="3671923" y="3107046"/>
            <a:ext cx="5587898" cy="375095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Title 1048701"/>
          <p:cNvSpPr>
            <a:spLocks noGrp="1"/>
          </p:cNvSpPr>
          <p:nvPr>
            <p:ph type="title"/>
          </p:nvPr>
        </p:nvSpPr>
        <p:spPr>
          <a:xfrm>
            <a:off x="628650" y="0"/>
            <a:ext cx="7886700" cy="1325563"/>
          </a:xfrm>
        </p:spPr>
        <p:txBody>
          <a:bodyPr/>
          <a:lstStyle/>
          <a:p>
            <a:pPr algn="ctr"/>
            <a:r>
              <a:rPr lang="en-US" b="1">
                <a:solidFill>
                  <a:srgbClr val="3399FF"/>
                </a:solidFill>
              </a:rPr>
              <a:t>DevOps</a:t>
            </a:r>
          </a:p>
        </p:txBody>
      </p:sp>
      <p:sp>
        <p:nvSpPr>
          <p:cNvPr id="1048703" name="Content Placeholder 1048702"/>
          <p:cNvSpPr>
            <a:spLocks noGrp="1"/>
          </p:cNvSpPr>
          <p:nvPr>
            <p:ph idx="1"/>
          </p:nvPr>
        </p:nvSpPr>
        <p:spPr>
          <a:xfrm>
            <a:off x="472785" y="1325562"/>
            <a:ext cx="8565874" cy="5616798"/>
          </a:xfrm>
        </p:spPr>
        <p:txBody>
          <a:bodyPr>
            <a:normAutofit fontScale="86071" lnSpcReduction="20000"/>
          </a:bodyPr>
          <a:lstStyle/>
          <a:p>
            <a:r>
              <a:rPr lang="en-US"/>
              <a:t>The DevOps is the combination of two words, one is Development and other is Operations.</a:t>
            </a:r>
          </a:p>
          <a:p>
            <a:endParaRPr lang="en-US"/>
          </a:p>
          <a:p>
            <a:r>
              <a:rPr lang="en-US"/>
              <a:t> It is a culture to promote the development and operation process collectively.</a:t>
            </a:r>
          </a:p>
          <a:p>
            <a:endParaRPr lang="en-US"/>
          </a:p>
          <a:p>
            <a:r>
              <a:rPr lang="en-US"/>
              <a:t>This allows a single team to handle the entire application lifecycle, from development to testing, deployment, and operations.</a:t>
            </a:r>
          </a:p>
          <a:p>
            <a:endParaRPr lang="en-US"/>
          </a:p>
          <a:p>
            <a:r>
              <a:rPr lang="en-US"/>
              <a:t> DevOps helps you to reduce the disconnection between software developers, quality assurance (QA) engineers, and system administrators.</a:t>
            </a:r>
          </a:p>
          <a:p>
            <a:endParaRPr lang="en-US"/>
          </a:p>
          <a:p>
            <a:r>
              <a:rPr lang="en-US"/>
              <a:t>DevOps tools such as Git, Ansible, Docker, Puppet, Jenkins, Chef, Nagios, and Kubernetes.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Content Placeholder 1048704"/>
          <p:cNvSpPr>
            <a:spLocks noGrp="1"/>
          </p:cNvSpPr>
          <p:nvPr>
            <p:ph idx="1"/>
          </p:nvPr>
        </p:nvSpPr>
        <p:spPr>
          <a:xfrm>
            <a:off x="0" y="0"/>
            <a:ext cx="8973026" cy="6844659"/>
          </a:xfrm>
        </p:spPr>
        <p:txBody>
          <a:bodyPr>
            <a:normAutofit fontScale="89286" lnSpcReduction="10000"/>
          </a:bodyPr>
          <a:lstStyle/>
          <a:p>
            <a:r>
              <a:rPr lang="en-US" dirty="0" err="1"/>
              <a:t>DevOps</a:t>
            </a:r>
            <a:r>
              <a:rPr lang="en-US" dirty="0"/>
              <a:t> promotes collaboration between Development and Operations team to deploy code to production faster in an automated &amp; repeatable way.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err="1"/>
              <a:t>DevOps</a:t>
            </a:r>
            <a:r>
              <a:rPr lang="en-US" dirty="0"/>
              <a:t> is nothing but a practice or methodology of making "Developers" and "Operations" folks work together. </a:t>
            </a:r>
            <a:r>
              <a:rPr lang="en-US" dirty="0" err="1"/>
              <a:t>DevOps</a:t>
            </a:r>
            <a:r>
              <a:rPr lang="en-US" dirty="0"/>
              <a:t> represents a change in the IT culture with a complete focus on rapid IT service delivery through the adoption of agile practices in the context of a system-oriented approach</a:t>
            </a:r>
          </a:p>
        </p:txBody>
      </p:sp>
      <p:pic>
        <p:nvPicPr>
          <p:cNvPr id="2097165" name="Picture 2097164"/>
          <p:cNvPicPr>
            <a:picLocks/>
          </p:cNvPicPr>
          <p:nvPr/>
        </p:nvPicPr>
        <p:blipFill>
          <a:blip r:embed="rId2"/>
          <a:stretch>
            <a:fillRect/>
          </a:stretch>
        </p:blipFill>
        <p:spPr>
          <a:xfrm>
            <a:off x="2035194" y="1071185"/>
            <a:ext cx="5546148" cy="32561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Title 1048705"/>
          <p:cNvSpPr>
            <a:spLocks noGrp="1"/>
          </p:cNvSpPr>
          <p:nvPr>
            <p:ph type="title"/>
          </p:nvPr>
        </p:nvSpPr>
        <p:spPr>
          <a:xfrm>
            <a:off x="628649" y="0"/>
            <a:ext cx="7886700" cy="1325563"/>
          </a:xfrm>
        </p:spPr>
        <p:txBody>
          <a:bodyPr/>
          <a:lstStyle/>
          <a:p>
            <a:pPr algn="ctr"/>
            <a:r>
              <a:rPr lang="en-US" b="1">
                <a:solidFill>
                  <a:srgbClr val="3399FF"/>
                </a:solidFill>
              </a:rPr>
              <a:t>DevOps Lifecycle</a:t>
            </a:r>
          </a:p>
        </p:txBody>
      </p:sp>
      <p:sp>
        <p:nvSpPr>
          <p:cNvPr id="1048707" name="Content Placeholder 1048706"/>
          <p:cNvSpPr>
            <a:spLocks noGrp="1"/>
          </p:cNvSpPr>
          <p:nvPr>
            <p:ph idx="1"/>
          </p:nvPr>
        </p:nvSpPr>
        <p:spPr/>
        <p:txBody>
          <a:bodyPr/>
          <a:lstStyle/>
          <a:p>
            <a:endParaRPr lang="en-US"/>
          </a:p>
        </p:txBody>
      </p:sp>
      <p:pic>
        <p:nvPicPr>
          <p:cNvPr id="2097166" name="Picture 2097165"/>
          <p:cNvPicPr>
            <a:picLocks/>
          </p:cNvPicPr>
          <p:nvPr/>
        </p:nvPicPr>
        <p:blipFill>
          <a:blip r:embed="rId2"/>
          <a:stretch>
            <a:fillRect/>
          </a:stretch>
        </p:blipFill>
        <p:spPr>
          <a:xfrm>
            <a:off x="772823" y="1410753"/>
            <a:ext cx="7819160" cy="51337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048713"/>
          <p:cNvSpPr>
            <a:spLocks noGrp="1"/>
          </p:cNvSpPr>
          <p:nvPr>
            <p:ph type="title"/>
          </p:nvPr>
        </p:nvSpPr>
        <p:spPr/>
        <p:txBody>
          <a:bodyPr/>
          <a:lstStyle/>
          <a:p>
            <a:pPr algn="ctr"/>
            <a:r>
              <a:rPr lang="en-US" b="1">
                <a:solidFill>
                  <a:srgbClr val="3399FF"/>
                </a:solidFill>
              </a:rPr>
              <a:t>1) Continuous Development</a:t>
            </a:r>
            <a:br>
              <a:rPr lang="en-US" b="1">
                <a:solidFill>
                  <a:srgbClr val="3399FF"/>
                </a:solidFill>
              </a:rPr>
            </a:br>
            <a:endParaRPr lang="en-US" b="1">
              <a:solidFill>
                <a:srgbClr val="3399FF"/>
              </a:solidFill>
            </a:endParaRPr>
          </a:p>
        </p:txBody>
      </p:sp>
      <p:sp>
        <p:nvSpPr>
          <p:cNvPr id="1048715" name="Content Placeholder 1048714"/>
          <p:cNvSpPr>
            <a:spLocks noGrp="1"/>
          </p:cNvSpPr>
          <p:nvPr>
            <p:ph idx="1"/>
          </p:nvPr>
        </p:nvSpPr>
        <p:spPr>
          <a:xfrm>
            <a:off x="157594" y="1497688"/>
            <a:ext cx="8997229" cy="5240643"/>
          </a:xfrm>
        </p:spPr>
        <p:txBody>
          <a:bodyPr>
            <a:normAutofit fontScale="96429"/>
          </a:bodyPr>
          <a:lstStyle/>
          <a:p>
            <a:r>
              <a:rPr lang="en-US"/>
              <a:t>This phase involves the planning and coding of the software. </a:t>
            </a:r>
          </a:p>
          <a:p>
            <a:endParaRPr lang="en-US"/>
          </a:p>
          <a:p>
            <a:r>
              <a:rPr lang="en-US"/>
              <a:t>The vision of the project is decided during the planning phase.</a:t>
            </a:r>
          </a:p>
          <a:p>
            <a:endParaRPr lang="en-US"/>
          </a:p>
          <a:p>
            <a:r>
              <a:rPr lang="en-US"/>
              <a:t> And the developers begin developing the code for the application. </a:t>
            </a:r>
          </a:p>
          <a:p>
            <a:endParaRPr lang="en-US"/>
          </a:p>
          <a:p>
            <a:r>
              <a:rPr lang="en-US"/>
              <a:t>There are no DevOps tools that are required for planning, but there are several tools for maintaining the code.</a:t>
            </a:r>
          </a:p>
          <a:p>
            <a:endParaRPr lang="en-US"/>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048709"/>
          <p:cNvSpPr>
            <a:spLocks noGrp="1"/>
          </p:cNvSpPr>
          <p:nvPr>
            <p:ph type="title"/>
          </p:nvPr>
        </p:nvSpPr>
        <p:spPr>
          <a:xfrm>
            <a:off x="628649" y="-283829"/>
            <a:ext cx="7886700" cy="1325563"/>
          </a:xfrm>
        </p:spPr>
        <p:txBody>
          <a:bodyPr/>
          <a:lstStyle/>
          <a:p>
            <a:pPr algn="ctr"/>
            <a:r>
              <a:rPr lang="en-US" b="1">
                <a:solidFill>
                  <a:srgbClr val="3399FF"/>
                </a:solidFill>
              </a:rPr>
              <a:t>2) Continuous Integration</a:t>
            </a:r>
          </a:p>
        </p:txBody>
      </p:sp>
      <p:sp>
        <p:nvSpPr>
          <p:cNvPr id="1048711" name="Content Placeholder 1048710"/>
          <p:cNvSpPr>
            <a:spLocks noGrp="1"/>
          </p:cNvSpPr>
          <p:nvPr>
            <p:ph idx="1"/>
          </p:nvPr>
        </p:nvSpPr>
        <p:spPr>
          <a:xfrm>
            <a:off x="316923" y="839214"/>
            <a:ext cx="8704984" cy="5934786"/>
          </a:xfrm>
        </p:spPr>
        <p:txBody>
          <a:bodyPr>
            <a:normAutofit/>
          </a:bodyPr>
          <a:lstStyle/>
          <a:p>
            <a:r>
              <a:rPr lang="en-US"/>
              <a:t>This stage is the heart of the entire DevOps lifecycle. </a:t>
            </a:r>
          </a:p>
          <a:p>
            <a:endParaRPr lang="en-US"/>
          </a:p>
          <a:p>
            <a:r>
              <a:rPr lang="en-US"/>
              <a:t>It is a software development practice in which the developers require to commit changes to the source code more frequently.</a:t>
            </a:r>
          </a:p>
          <a:p>
            <a:endParaRPr lang="en-US"/>
          </a:p>
          <a:p>
            <a:r>
              <a:rPr lang="en-US"/>
              <a:t>This may be on a daily or weekly basis. Then every commit is built, and this allows early detection of problems if they are present. </a:t>
            </a:r>
          </a:p>
          <a:p>
            <a:endParaRPr lang="en-US"/>
          </a:p>
          <a:p>
            <a:r>
              <a:rPr lang="en-US"/>
              <a:t>Building code is not only involved compilation, but it also includes unit testing, integration testing, code review, and packaging.</a:t>
            </a: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Content Placeholder 1048708"/>
          <p:cNvSpPr>
            <a:spLocks noGrp="1"/>
          </p:cNvSpPr>
          <p:nvPr>
            <p:ph idx="1"/>
          </p:nvPr>
        </p:nvSpPr>
        <p:spPr>
          <a:xfrm>
            <a:off x="0" y="0"/>
            <a:ext cx="9435582" cy="6923114"/>
          </a:xfrm>
        </p:spPr>
        <p:txBody>
          <a:bodyPr/>
          <a:lstStyle/>
          <a:p>
            <a:r>
              <a:rPr lang="en-US"/>
              <a:t>The code supporting new functionality is continuously integrated with the existing code. </a:t>
            </a:r>
          </a:p>
          <a:p>
            <a:endParaRPr lang="en-US"/>
          </a:p>
          <a:p>
            <a:r>
              <a:rPr lang="en-US"/>
              <a:t>Therefore, there is continuous development of software. The updated code needs to be integrated continuously and smoothly with the systems to reflect changes to the end-users.</a:t>
            </a:r>
          </a:p>
        </p:txBody>
      </p:sp>
      <p:pic>
        <p:nvPicPr>
          <p:cNvPr id="2097167" name="Picture 2097166"/>
          <p:cNvPicPr>
            <a:picLocks/>
          </p:cNvPicPr>
          <p:nvPr/>
        </p:nvPicPr>
        <p:blipFill>
          <a:blip r:embed="rId2"/>
          <a:stretch>
            <a:fillRect/>
          </a:stretch>
        </p:blipFill>
        <p:spPr>
          <a:xfrm>
            <a:off x="581255" y="3136971"/>
            <a:ext cx="8159769" cy="354328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Title 1048711"/>
          <p:cNvSpPr>
            <a:spLocks noGrp="1"/>
          </p:cNvSpPr>
          <p:nvPr>
            <p:ph type="title"/>
          </p:nvPr>
        </p:nvSpPr>
        <p:spPr>
          <a:xfrm>
            <a:off x="628649" y="-329256"/>
            <a:ext cx="7886700" cy="1325563"/>
          </a:xfrm>
        </p:spPr>
        <p:txBody>
          <a:bodyPr/>
          <a:lstStyle/>
          <a:p>
            <a:pPr algn="ctr"/>
            <a:r>
              <a:rPr lang="en-US" b="1">
                <a:solidFill>
                  <a:srgbClr val="3399FF"/>
                </a:solidFill>
              </a:rPr>
              <a:t>DevOps Pipeline</a:t>
            </a:r>
          </a:p>
        </p:txBody>
      </p:sp>
      <p:sp>
        <p:nvSpPr>
          <p:cNvPr id="1048713" name="Content Placeholder 1048712"/>
          <p:cNvSpPr>
            <a:spLocks noGrp="1"/>
          </p:cNvSpPr>
          <p:nvPr>
            <p:ph idx="1"/>
          </p:nvPr>
        </p:nvSpPr>
        <p:spPr>
          <a:xfrm>
            <a:off x="86144" y="996307"/>
            <a:ext cx="9057856" cy="5963881"/>
          </a:xfrm>
        </p:spPr>
        <p:txBody>
          <a:bodyPr/>
          <a:lstStyle/>
          <a:p>
            <a:r>
              <a:rPr lang="en-US"/>
              <a:t>A pipeline in software engineering team is a set of automated processes which allows DevOps professionals and developer to reliably and efficiently compile, build, and deploy their code to their production compute platforms.</a:t>
            </a:r>
          </a:p>
          <a:p>
            <a:endParaRPr lang="en-US"/>
          </a:p>
          <a:p>
            <a:r>
              <a:rPr lang="en-US"/>
              <a:t>The most common components of a pipeline in DevOps are build automation or continuous integration, test automation, and deployment automation.</a:t>
            </a:r>
          </a:p>
          <a:p>
            <a:endParaRPr lang="en-US"/>
          </a:p>
          <a:p>
            <a:r>
              <a:rPr lang="en-US"/>
              <a:t>Continuous Integration Pipeline</a:t>
            </a:r>
          </a:p>
          <a:p>
            <a:endParaRPr lang="en-US"/>
          </a:p>
          <a:p>
            <a:r>
              <a:rPr lang="en-US"/>
              <a:t>Continuous Delivery Pipeline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586" name="Title 1048585"/>
          <p:cNvSpPr>
            <a:spLocks noGrp="1"/>
          </p:cNvSpPr>
          <p:nvPr>
            <p:ph type="title"/>
          </p:nvPr>
        </p:nvSpPr>
        <p:spPr>
          <a:xfrm>
            <a:off x="628649" y="0"/>
            <a:ext cx="7886700" cy="1325563"/>
          </a:xfrm>
        </p:spPr>
        <p:txBody>
          <a:bodyPr/>
          <a:lstStyle/>
          <a:p>
            <a:r>
              <a:rPr lang="en-US" sz="4000" b="1">
                <a:solidFill>
                  <a:srgbClr val="98CC00"/>
                </a:solidFill>
              </a:rPr>
              <a:t>Introduction to cloud computing</a:t>
            </a:r>
          </a:p>
        </p:txBody>
      </p:sp>
      <p:sp>
        <p:nvSpPr>
          <p:cNvPr id="1048587" name="Content Placeholder 1048586"/>
          <p:cNvSpPr>
            <a:spLocks noGrp="1"/>
          </p:cNvSpPr>
          <p:nvPr>
            <p:ph idx="1"/>
          </p:nvPr>
        </p:nvSpPr>
        <p:spPr>
          <a:xfrm>
            <a:off x="342899" y="1482149"/>
            <a:ext cx="8458200" cy="5623288"/>
          </a:xfrm>
        </p:spPr>
        <p:txBody>
          <a:bodyPr/>
          <a:lstStyle/>
          <a:p>
            <a:r>
              <a:rPr lang="en-US" b="1">
                <a:solidFill>
                  <a:srgbClr val="3399FF"/>
                </a:solidFill>
              </a:rPr>
              <a:t>Cloud Introduction, </a:t>
            </a:r>
          </a:p>
          <a:p>
            <a:endParaRPr lang="en-US" b="1">
              <a:solidFill>
                <a:srgbClr val="3399FF"/>
              </a:solidFill>
            </a:endParaRPr>
          </a:p>
          <a:p>
            <a:r>
              <a:rPr lang="en-US" b="1">
                <a:solidFill>
                  <a:srgbClr val="3399FF"/>
                </a:solidFill>
              </a:rPr>
              <a:t>Difference between on-premise server and cloud offerings - Server, Storage, Service, PAAS, SAAS. IAAS,</a:t>
            </a:r>
          </a:p>
          <a:p>
            <a:endParaRPr lang="en-US" b="1">
              <a:solidFill>
                <a:srgbClr val="3399FF"/>
              </a:solidFill>
            </a:endParaRPr>
          </a:p>
          <a:p>
            <a:r>
              <a:rPr lang="en-US" b="1">
                <a:solidFill>
                  <a:srgbClr val="3399FF"/>
                </a:solidFill>
              </a:rPr>
              <a:t> Private cloud, </a:t>
            </a:r>
          </a:p>
          <a:p>
            <a:endParaRPr lang="en-US" b="1">
              <a:solidFill>
                <a:srgbClr val="3399FF"/>
              </a:solidFill>
            </a:endParaRPr>
          </a:p>
          <a:p>
            <a:r>
              <a:rPr lang="en-US" b="1">
                <a:solidFill>
                  <a:srgbClr val="3399FF"/>
                </a:solidFill>
              </a:rPr>
              <a:t>Public cloud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78" name="Title 1048677"/>
          <p:cNvSpPr>
            <a:spLocks noGrp="1"/>
          </p:cNvSpPr>
          <p:nvPr>
            <p:ph type="title"/>
          </p:nvPr>
        </p:nvSpPr>
        <p:spPr/>
        <p:txBody>
          <a:bodyPr/>
          <a:lstStyle/>
          <a:p>
            <a:pPr algn="ctr"/>
            <a:r>
              <a:rPr lang="en-US" b="1">
                <a:solidFill>
                  <a:srgbClr val="98CC00"/>
                </a:solidFill>
              </a:rPr>
              <a:t>Deploying an application on AWS</a:t>
            </a:r>
          </a:p>
        </p:txBody>
      </p:sp>
      <p:sp>
        <p:nvSpPr>
          <p:cNvPr id="1048679" name="Content Placeholder 1048678"/>
          <p:cNvSpPr>
            <a:spLocks noGrp="1"/>
          </p:cNvSpPr>
          <p:nvPr>
            <p:ph idx="1"/>
          </p:nvPr>
        </p:nvSpPr>
        <p:spPr>
          <a:xfrm>
            <a:off x="628650" y="2125298"/>
            <a:ext cx="7886700" cy="4888008"/>
          </a:xfrm>
        </p:spPr>
        <p:txBody>
          <a:bodyPr/>
          <a:lstStyle/>
          <a:p>
            <a:r>
              <a:rPr lang="en-US" b="1">
                <a:solidFill>
                  <a:srgbClr val="3399FF"/>
                </a:solidFill>
              </a:rPr>
              <a:t>Learn how to automate a web application deployment using Services like Elastic Beanstalk.</a:t>
            </a:r>
          </a:p>
          <a:p>
            <a:endParaRPr lang="en-US" b="1">
              <a:solidFill>
                <a:srgbClr val="3399FF"/>
              </a:solidFill>
            </a:endParaRPr>
          </a:p>
          <a:p>
            <a:r>
              <a:rPr lang="en-US" b="1">
                <a:solidFill>
                  <a:srgbClr val="3399FF"/>
                </a:solidFill>
              </a:rPr>
              <a:t> Create environment in AWS containing VPC, ELB, EC2 Instances, Subnets, Security groups …for deploying different web applications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Title 1048695"/>
          <p:cNvSpPr>
            <a:spLocks noGrp="1"/>
          </p:cNvSpPr>
          <p:nvPr>
            <p:ph type="title"/>
          </p:nvPr>
        </p:nvSpPr>
        <p:spPr>
          <a:xfrm>
            <a:off x="628649" y="0"/>
            <a:ext cx="7886700" cy="1325563"/>
          </a:xfrm>
        </p:spPr>
        <p:txBody>
          <a:bodyPr/>
          <a:lstStyle/>
          <a:p>
            <a:pPr algn="ctr"/>
            <a:r>
              <a:rPr lang="en-US" b="1">
                <a:solidFill>
                  <a:srgbClr val="3399FF"/>
                </a:solidFill>
              </a:rPr>
              <a:t>AWS DevOps</a:t>
            </a:r>
            <a:br>
              <a:rPr lang="en-US" b="1">
                <a:solidFill>
                  <a:srgbClr val="3399FF"/>
                </a:solidFill>
              </a:rPr>
            </a:br>
            <a:endParaRPr lang="en-US" b="1">
              <a:solidFill>
                <a:srgbClr val="3399FF"/>
              </a:solidFill>
            </a:endParaRPr>
          </a:p>
        </p:txBody>
      </p:sp>
      <p:sp>
        <p:nvSpPr>
          <p:cNvPr id="1048697" name="Content Placeholder 1048696"/>
          <p:cNvSpPr>
            <a:spLocks noGrp="1"/>
          </p:cNvSpPr>
          <p:nvPr>
            <p:ph idx="1"/>
          </p:nvPr>
        </p:nvSpPr>
        <p:spPr>
          <a:xfrm>
            <a:off x="251978" y="917090"/>
            <a:ext cx="8750445" cy="5625350"/>
          </a:xfrm>
        </p:spPr>
        <p:txBody>
          <a:bodyPr/>
          <a:lstStyle/>
          <a:p>
            <a:r>
              <a:rPr lang="en-US"/>
              <a:t>AWS is the best cloud service provider, and DevOps is the implementation of the software development lifecycle.</a:t>
            </a:r>
          </a:p>
          <a:p>
            <a:endParaRPr lang="en-US"/>
          </a:p>
          <a:p>
            <a:r>
              <a:rPr lang="en-US"/>
              <a:t>Here are some reasons which make AWS DevOps a highly popular combination, such as:</a:t>
            </a:r>
          </a:p>
          <a:p>
            <a:endParaRPr lang="en-US"/>
          </a:p>
          <a:p>
            <a:r>
              <a:rPr lang="en-US" b="1">
                <a:solidFill>
                  <a:srgbClr val="008000"/>
                </a:solidFill>
              </a:rPr>
              <a:t>AWS CloudFormation</a:t>
            </a:r>
          </a:p>
          <a:p>
            <a:r>
              <a:rPr lang="en-US" b="1">
                <a:solidFill>
                  <a:srgbClr val="008000"/>
                </a:solidFill>
              </a:rPr>
              <a:t>AWS EC2</a:t>
            </a:r>
          </a:p>
          <a:p>
            <a:r>
              <a:rPr lang="en-US" b="1">
                <a:solidFill>
                  <a:srgbClr val="008000"/>
                </a:solidFill>
              </a:rPr>
              <a:t>AWS CloudWatch</a:t>
            </a:r>
          </a:p>
          <a:p>
            <a:r>
              <a:rPr lang="en-US" b="1">
                <a:solidFill>
                  <a:srgbClr val="008000"/>
                </a:solidFill>
              </a:rPr>
              <a:t>AWS CodePipeline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80" name="Title 1048679"/>
          <p:cNvSpPr>
            <a:spLocks noGrp="1"/>
          </p:cNvSpPr>
          <p:nvPr>
            <p:ph type="title"/>
          </p:nvPr>
        </p:nvSpPr>
        <p:spPr/>
        <p:txBody>
          <a:bodyPr/>
          <a:lstStyle/>
          <a:p>
            <a:pPr algn="ctr"/>
            <a:r>
              <a:rPr lang="en-US" b="1">
                <a:solidFill>
                  <a:srgbClr val="98CC00"/>
                </a:solidFill>
              </a:rPr>
              <a:t>CI/CD hands on lab</a:t>
            </a:r>
          </a:p>
        </p:txBody>
      </p:sp>
      <p:sp>
        <p:nvSpPr>
          <p:cNvPr id="1048681" name="Content Placeholder 1048680"/>
          <p:cNvSpPr>
            <a:spLocks noGrp="1"/>
          </p:cNvSpPr>
          <p:nvPr>
            <p:ph idx="1"/>
          </p:nvPr>
        </p:nvSpPr>
        <p:spPr>
          <a:xfrm>
            <a:off x="628650" y="2506662"/>
            <a:ext cx="7886700" cy="4351338"/>
          </a:xfrm>
        </p:spPr>
        <p:txBody>
          <a:bodyPr/>
          <a:lstStyle/>
          <a:p>
            <a:r>
              <a:rPr lang="en-US" b="1">
                <a:solidFill>
                  <a:srgbClr val="3399FF"/>
                </a:solidFill>
              </a:rPr>
              <a:t>CI/CD with AWS Code services.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48682" name="Title 1048681"/>
          <p:cNvSpPr>
            <a:spLocks noGrp="1"/>
          </p:cNvSpPr>
          <p:nvPr>
            <p:ph type="title"/>
          </p:nvPr>
        </p:nvSpPr>
        <p:spPr>
          <a:xfrm>
            <a:off x="628649" y="-147019"/>
            <a:ext cx="7886700" cy="1325563"/>
          </a:xfrm>
        </p:spPr>
        <p:txBody>
          <a:bodyPr/>
          <a:lstStyle/>
          <a:p>
            <a:pPr algn="ctr"/>
            <a:r>
              <a:rPr lang="en-US" sz="2700" b="1">
                <a:solidFill>
                  <a:srgbClr val="98CC00"/>
                </a:solidFill>
              </a:rPr>
              <a:t>CI/CD with microservices deployed on ECS/EKS</a:t>
            </a:r>
          </a:p>
        </p:txBody>
      </p:sp>
      <p:sp>
        <p:nvSpPr>
          <p:cNvPr id="1048683" name="Content Placeholder 1048682"/>
          <p:cNvSpPr>
            <a:spLocks noGrp="1"/>
          </p:cNvSpPr>
          <p:nvPr>
            <p:ph idx="1"/>
          </p:nvPr>
        </p:nvSpPr>
        <p:spPr>
          <a:xfrm>
            <a:off x="251978" y="865172"/>
            <a:ext cx="8578939" cy="5707098"/>
          </a:xfrm>
        </p:spPr>
        <p:txBody>
          <a:bodyPr>
            <a:normAutofit fontScale="86071" lnSpcReduction="20000"/>
          </a:bodyPr>
          <a:lstStyle/>
          <a:p>
            <a:r>
              <a:rPr lang="en-US" b="1">
                <a:solidFill>
                  <a:srgbClr val="3399FF"/>
                </a:solidFill>
              </a:rPr>
              <a:t>Setup Codepipeline within the AWS environment that will automate the build &amp; deployment of microservices containers on ECS / EKS. Developers will write / enhance microservices &amp; commit it to the source control repository. They will then watch how the CI/CD is automatically executed without downtime to the existing service                                                                                           TASKS:                                                                                                                </a:t>
            </a:r>
          </a:p>
          <a:p>
            <a:r>
              <a:rPr lang="en-US" b="1">
                <a:solidFill>
                  <a:srgbClr val="3399FF"/>
                </a:solidFill>
              </a:rPr>
              <a:t>1. Setting up code repository for microservices                                            </a:t>
            </a:r>
          </a:p>
          <a:p>
            <a:r>
              <a:rPr lang="en-US" b="1">
                <a:solidFill>
                  <a:srgbClr val="3399FF"/>
                </a:solidFill>
              </a:rPr>
              <a:t>2. Infrastructure automation setup                                                          </a:t>
            </a:r>
          </a:p>
          <a:p>
            <a:r>
              <a:rPr lang="en-US" b="1">
                <a:solidFill>
                  <a:srgbClr val="3399FF"/>
                </a:solidFill>
              </a:rPr>
              <a:t>3. Infrastructure creation using automation scripts                                      </a:t>
            </a:r>
          </a:p>
          <a:p>
            <a:r>
              <a:rPr lang="en-US" b="1">
                <a:solidFill>
                  <a:srgbClr val="3399FF"/>
                </a:solidFill>
              </a:rPr>
              <a:t>4. Use the CI/CD infrastructure &amp; check automated build, deploy of artifacts on the container instances. Eg for ECS, the build should create a container image of  a microservice &amp; push it to the ECR repository, The deploy should deploy the container images on the ECS cluster having a task definition, Service, Target group                                                                                                                </a:t>
            </a:r>
          </a:p>
          <a:p>
            <a:r>
              <a:rPr lang="en-US" b="1">
                <a:solidFill>
                  <a:srgbClr val="3399FF"/>
                </a:solidFill>
              </a:rPr>
              <a:t>5. The above process should be repeated so that any changes to the source code will result in the containers being automatically updated to reflect the new change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AB01-8538-4288-AD80-2839918A8262}"/>
              </a:ext>
            </a:extLst>
          </p:cNvPr>
          <p:cNvSpPr>
            <a:spLocks noGrp="1"/>
          </p:cNvSpPr>
          <p:nvPr>
            <p:ph type="title"/>
          </p:nvPr>
        </p:nvSpPr>
        <p:spPr>
          <a:xfrm>
            <a:off x="762874" y="922526"/>
            <a:ext cx="7886700" cy="1325563"/>
          </a:xfrm>
        </p:spPr>
        <p:txBody>
          <a:bodyPr/>
          <a:lstStyle/>
          <a:p>
            <a:pPr algn="ctr"/>
            <a:r>
              <a:rPr lang="en-IN" b="1" dirty="0">
                <a:solidFill>
                  <a:srgbClr val="FF0000"/>
                </a:solidFill>
              </a:rPr>
              <a:t>Artificial Intelligence</a:t>
            </a:r>
          </a:p>
        </p:txBody>
      </p:sp>
      <p:pic>
        <p:nvPicPr>
          <p:cNvPr id="4" name="Picture 2" descr="AI. Artificial Intelligence Logo. Artificial Intelligence. 3070061 Vector  Art at Vecteezy">
            <a:extLst>
              <a:ext uri="{FF2B5EF4-FFF2-40B4-BE49-F238E27FC236}">
                <a16:creationId xmlns:a16="http://schemas.microsoft.com/office/drawing/2014/main" id="{9E2BEE22-16B5-4F4D-B649-2E58A4D64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1472" y="2952561"/>
            <a:ext cx="5058561" cy="2676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549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a:xfrm>
            <a:off x="368591" y="399497"/>
            <a:ext cx="8616018" cy="6278140"/>
          </a:xfrm>
        </p:spPr>
        <p:txBody>
          <a:bodyPr>
            <a:normAutofit fontScale="92500"/>
          </a:bodyPr>
          <a:lstStyle/>
          <a:p>
            <a:pPr marL="0" indent="0">
              <a:buNone/>
            </a:pPr>
            <a:r>
              <a:rPr lang="en-US" dirty="0"/>
              <a:t>What is Artificial Intelligence?</a:t>
            </a:r>
          </a:p>
          <a:p>
            <a:pPr marL="0" indent="0">
              <a:buNone/>
            </a:pPr>
            <a:endParaRPr lang="en-US" dirty="0"/>
          </a:p>
          <a:p>
            <a:r>
              <a:rPr lang="en-US" dirty="0"/>
              <a:t>According to the father of Artificial Intelligence, John McCarthy, it is “The science and engineering of making intelligent machines, especially intelligent computer programs”.</a:t>
            </a:r>
          </a:p>
          <a:p>
            <a:endParaRPr lang="en-US" dirty="0"/>
          </a:p>
          <a:p>
            <a:r>
              <a:rPr lang="en-US" dirty="0"/>
              <a:t>Artificial Intelligence is a way of making a computer, a computer-controlled robot, or a software think intelligently, in the similar manner the intelligent humans think.</a:t>
            </a:r>
          </a:p>
          <a:p>
            <a:endParaRPr lang="en-US" dirty="0"/>
          </a:p>
          <a:p>
            <a:r>
              <a:rPr lang="en-US" dirty="0"/>
              <a:t>AI is accomplished by studying how human brain thinks, and how humans learn, decide, and work while trying to solve a problem, and then using the outcomes of this study as a basis of developing intelligent software and systems.</a:t>
            </a:r>
            <a:endParaRPr lang="en-IN" dirty="0"/>
          </a:p>
        </p:txBody>
      </p:sp>
    </p:spTree>
    <p:extLst>
      <p:ext uri="{BB962C8B-B14F-4D97-AF65-F5344CB8AC3E}">
        <p14:creationId xmlns:p14="http://schemas.microsoft.com/office/powerpoint/2010/main" val="997557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a:xfrm>
            <a:off x="314325" y="310902"/>
            <a:ext cx="8515350" cy="6152305"/>
          </a:xfrm>
        </p:spPr>
        <p:txBody>
          <a:bodyPr/>
          <a:lstStyle/>
          <a:p>
            <a:pPr marL="0" indent="0">
              <a:buNone/>
            </a:pPr>
            <a:r>
              <a:rPr lang="en-US" dirty="0"/>
              <a:t>Goals of AI</a:t>
            </a:r>
          </a:p>
          <a:p>
            <a:pPr marL="0" indent="0">
              <a:buNone/>
            </a:pPr>
            <a:endParaRPr lang="en-US" dirty="0"/>
          </a:p>
          <a:p>
            <a:r>
              <a:rPr lang="en-US" dirty="0"/>
              <a:t>To Create Expert Systems − The systems which exhibit intelligent behavior, learn, demonstrate, explain, and advice its users.</a:t>
            </a:r>
          </a:p>
          <a:p>
            <a:endParaRPr lang="en-US" dirty="0"/>
          </a:p>
          <a:p>
            <a:r>
              <a:rPr lang="en-US" dirty="0"/>
              <a:t>To Implement Human Intelligence in Machines − Creating systems that understand, think, learn, and behave like humans.</a:t>
            </a:r>
            <a:endParaRPr lang="en-IN" dirty="0"/>
          </a:p>
        </p:txBody>
      </p:sp>
    </p:spTree>
    <p:extLst>
      <p:ext uri="{BB962C8B-B14F-4D97-AF65-F5344CB8AC3E}">
        <p14:creationId xmlns:p14="http://schemas.microsoft.com/office/powerpoint/2010/main" val="243007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a:xfrm>
            <a:off x="385368" y="399497"/>
            <a:ext cx="8540517" cy="6311696"/>
          </a:xfrm>
        </p:spPr>
        <p:txBody>
          <a:bodyPr/>
          <a:lstStyle/>
          <a:p>
            <a:pPr marL="0" indent="0">
              <a:buNone/>
            </a:pPr>
            <a:r>
              <a:rPr lang="en-US" dirty="0"/>
              <a:t>What Contributes to AI?</a:t>
            </a:r>
          </a:p>
          <a:p>
            <a:pPr marL="0" indent="0">
              <a:buNone/>
            </a:pPr>
            <a:endParaRPr lang="en-US" dirty="0"/>
          </a:p>
          <a:p>
            <a:r>
              <a:rPr lang="en-US" dirty="0"/>
              <a:t>Artificial intelligence is a science and technology based on disciplines such as Computer Science, Biology, Psychology, Linguistics, Mathematics, and Engineering.</a:t>
            </a:r>
          </a:p>
          <a:p>
            <a:pPr marL="0" indent="0">
              <a:buNone/>
            </a:pPr>
            <a:endParaRPr lang="en-US" dirty="0"/>
          </a:p>
          <a:p>
            <a:r>
              <a:rPr lang="en-US" dirty="0"/>
              <a:t> A major thrust of AI is in the development of computer functions associated with human intelligence, such as reasoning, learning, and problem solving.</a:t>
            </a:r>
            <a:endParaRPr lang="en-IN" dirty="0"/>
          </a:p>
        </p:txBody>
      </p:sp>
    </p:spTree>
    <p:extLst>
      <p:ext uri="{BB962C8B-B14F-4D97-AF65-F5344CB8AC3E}">
        <p14:creationId xmlns:p14="http://schemas.microsoft.com/office/powerpoint/2010/main" val="3867877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9A17-64DB-4B28-AB84-98A4E67049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p:txBody>
          <a:bodyPr/>
          <a:lstStyle/>
          <a:p>
            <a:endParaRPr lang="en-IN"/>
          </a:p>
        </p:txBody>
      </p:sp>
      <p:pic>
        <p:nvPicPr>
          <p:cNvPr id="2050" name="Picture 2" descr="Components of AI">
            <a:extLst>
              <a:ext uri="{FF2B5EF4-FFF2-40B4-BE49-F238E27FC236}">
                <a16:creationId xmlns:a16="http://schemas.microsoft.com/office/drawing/2014/main" id="{DB66049C-0272-499A-BE6C-1D02DA2CA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070" y="522389"/>
            <a:ext cx="6811860" cy="5654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289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a:xfrm>
            <a:off x="486037" y="332384"/>
            <a:ext cx="7886700" cy="6286529"/>
          </a:xfrm>
        </p:spPr>
        <p:txBody>
          <a:bodyPr>
            <a:normAutofit fontScale="85000" lnSpcReduction="20000"/>
          </a:bodyPr>
          <a:lstStyle/>
          <a:p>
            <a:pPr marL="0" indent="0">
              <a:buNone/>
            </a:pPr>
            <a:r>
              <a:rPr lang="en-US" dirty="0"/>
              <a:t>What is AI Technique?</a:t>
            </a:r>
          </a:p>
          <a:p>
            <a:pPr marL="0" indent="0">
              <a:buNone/>
            </a:pPr>
            <a:endParaRPr lang="en-US" dirty="0"/>
          </a:p>
          <a:p>
            <a:pPr marL="0" indent="0">
              <a:buNone/>
            </a:pPr>
            <a:r>
              <a:rPr lang="en-US" dirty="0"/>
              <a:t>In the real world, the knowledge has some unwelcomed properties −</a:t>
            </a:r>
          </a:p>
          <a:p>
            <a:pPr marL="0" indent="0">
              <a:buNone/>
            </a:pPr>
            <a:endParaRPr lang="en-US" dirty="0"/>
          </a:p>
          <a:p>
            <a:pPr marL="0" indent="0">
              <a:buNone/>
            </a:pPr>
            <a:r>
              <a:rPr lang="en-US" dirty="0"/>
              <a:t>Its volume is huge, next to unimaginable.</a:t>
            </a:r>
          </a:p>
          <a:p>
            <a:pPr marL="0" indent="0">
              <a:buNone/>
            </a:pPr>
            <a:r>
              <a:rPr lang="en-US" dirty="0"/>
              <a:t>It is not well-organized or well-formatted.</a:t>
            </a:r>
          </a:p>
          <a:p>
            <a:pPr marL="0" indent="0">
              <a:buNone/>
            </a:pPr>
            <a:r>
              <a:rPr lang="en-US" dirty="0"/>
              <a:t>It keeps changing constantly.</a:t>
            </a:r>
          </a:p>
          <a:p>
            <a:pPr marL="0" indent="0">
              <a:buNone/>
            </a:pPr>
            <a:r>
              <a:rPr lang="en-US" dirty="0"/>
              <a:t>AI Technique is a manner to organize and use the knowledge efficiently in such a way that −</a:t>
            </a:r>
          </a:p>
          <a:p>
            <a:pPr marL="0" indent="0">
              <a:buNone/>
            </a:pPr>
            <a:endParaRPr lang="en-US" dirty="0"/>
          </a:p>
          <a:p>
            <a:pPr marL="0" indent="0">
              <a:buNone/>
            </a:pPr>
            <a:r>
              <a:rPr lang="en-US" dirty="0"/>
              <a:t>It should be perceivable by the people who provide it.</a:t>
            </a:r>
          </a:p>
          <a:p>
            <a:pPr marL="0" indent="0">
              <a:buNone/>
            </a:pPr>
            <a:r>
              <a:rPr lang="en-US" dirty="0"/>
              <a:t>It should be easily modifiable to correct errors.</a:t>
            </a:r>
          </a:p>
          <a:p>
            <a:pPr marL="0" indent="0">
              <a:buNone/>
            </a:pPr>
            <a:r>
              <a:rPr lang="en-US" dirty="0"/>
              <a:t>It should be useful in many situations though it is incomplete or inaccurate.</a:t>
            </a:r>
          </a:p>
          <a:p>
            <a:pPr marL="0" indent="0">
              <a:buNone/>
            </a:pPr>
            <a:r>
              <a:rPr lang="en-US" dirty="0"/>
              <a:t>AI techniques elevate the speed of execution of the complex program it is equipped with.</a:t>
            </a:r>
            <a:endParaRPr lang="en-IN" dirty="0"/>
          </a:p>
        </p:txBody>
      </p:sp>
    </p:spTree>
    <p:extLst>
      <p:ext uri="{BB962C8B-B14F-4D97-AF65-F5344CB8AC3E}">
        <p14:creationId xmlns:p14="http://schemas.microsoft.com/office/powerpoint/2010/main" val="293279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itle 1048587"/>
          <p:cNvSpPr>
            <a:spLocks noGrp="1"/>
          </p:cNvSpPr>
          <p:nvPr>
            <p:ph type="title"/>
          </p:nvPr>
        </p:nvSpPr>
        <p:spPr>
          <a:xfrm>
            <a:off x="628649" y="-190169"/>
            <a:ext cx="7886700" cy="1325563"/>
          </a:xfrm>
        </p:spPr>
        <p:txBody>
          <a:bodyPr/>
          <a:lstStyle/>
          <a:p>
            <a:pPr algn="ctr"/>
            <a:r>
              <a:rPr lang="en-US" b="1">
                <a:solidFill>
                  <a:srgbClr val="3399FF"/>
                </a:solidFill>
              </a:rPr>
              <a:t>What is AWS?</a:t>
            </a:r>
          </a:p>
        </p:txBody>
      </p:sp>
      <p:sp>
        <p:nvSpPr>
          <p:cNvPr id="1048589" name="Content Placeholder 1048588"/>
          <p:cNvSpPr>
            <a:spLocks noGrp="1"/>
          </p:cNvSpPr>
          <p:nvPr>
            <p:ph idx="1"/>
          </p:nvPr>
        </p:nvSpPr>
        <p:spPr>
          <a:xfrm>
            <a:off x="0" y="826234"/>
            <a:ext cx="8717526" cy="5779037"/>
          </a:xfrm>
        </p:spPr>
        <p:txBody>
          <a:bodyPr>
            <a:normAutofit fontScale="78571" lnSpcReduction="10000"/>
          </a:bodyPr>
          <a:lstStyle/>
          <a:p>
            <a:endParaRPr lang="en-US"/>
          </a:p>
          <a:p>
            <a:r>
              <a:rPr lang="en-US"/>
              <a:t>AWS stands for Amazon Web Services.</a:t>
            </a:r>
          </a:p>
          <a:p>
            <a:endParaRPr lang="en-US"/>
          </a:p>
          <a:p>
            <a:r>
              <a:rPr lang="en-US"/>
              <a:t>The AWS service is provided by the Amazon that uses distributed IT infrastructure to provide different IT resources available on demand</a:t>
            </a:r>
          </a:p>
          <a:p>
            <a:endParaRPr lang="en-US"/>
          </a:p>
          <a:p>
            <a:r>
              <a:rPr lang="en-US"/>
              <a:t>It provides different services such as infrastructure as a service (IaaS), platform as a service (PaaS) and packaged software as a service (SaaS).</a:t>
            </a:r>
          </a:p>
          <a:p>
            <a:endParaRPr lang="en-US"/>
          </a:p>
          <a:p>
            <a:r>
              <a:rPr lang="en-US"/>
              <a:t>Amazon Web Services (AWS) is Amazon’s cloud web hosting platform that offers flexible, reliable, scalable, easy-to-use, and cost-effective solutions</a:t>
            </a:r>
          </a:p>
          <a:p>
            <a:endParaRPr lang="en-US"/>
          </a:p>
          <a:p>
            <a:r>
              <a:rPr lang="en-US"/>
              <a:t>Amazon launched AWS, a cloud computing platform to allow the different organizations to take advantage of reliable IT infrastructure.</a:t>
            </a:r>
          </a:p>
          <a:p>
            <a:endParaRPr lang="en-US"/>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a:xfrm>
            <a:off x="326645" y="307217"/>
            <a:ext cx="8657963" cy="6387197"/>
          </a:xfrm>
        </p:spPr>
        <p:txBody>
          <a:bodyPr>
            <a:normAutofit fontScale="70000" lnSpcReduction="20000"/>
          </a:bodyPr>
          <a:lstStyle/>
          <a:p>
            <a:pPr marL="0" indent="0">
              <a:buNone/>
            </a:pPr>
            <a:r>
              <a:rPr lang="en-US" dirty="0"/>
              <a:t>Applications of AI</a:t>
            </a:r>
          </a:p>
          <a:p>
            <a:pPr marL="0" indent="0">
              <a:buNone/>
            </a:pPr>
            <a:endParaRPr lang="en-US" dirty="0"/>
          </a:p>
          <a:p>
            <a:pPr algn="just">
              <a:buFont typeface="Arial" panose="020B0604020202020204" pitchFamily="34" charset="0"/>
              <a:buChar char="•"/>
            </a:pPr>
            <a:r>
              <a:rPr lang="en-US" b="1" i="0" dirty="0">
                <a:solidFill>
                  <a:srgbClr val="000000"/>
                </a:solidFill>
                <a:effectLst/>
                <a:latin typeface="Arial" panose="020B0604020202020204" pitchFamily="34" charset="0"/>
              </a:rPr>
              <a:t>Gaming</a:t>
            </a:r>
            <a:r>
              <a:rPr lang="en-US" b="0" i="0" dirty="0">
                <a:solidFill>
                  <a:srgbClr val="000000"/>
                </a:solidFill>
                <a:effectLst/>
                <a:latin typeface="Arial" panose="020B0604020202020204" pitchFamily="34" charset="0"/>
              </a:rPr>
              <a:t> − AI plays crucial role in strategic games such as chess, poker, tic-tac-toe, etc., where machine can think of large number of possible positions based on heuristic knowledge.</a:t>
            </a:r>
          </a:p>
          <a:p>
            <a:pPr algn="just">
              <a:buFont typeface="Arial" panose="020B0604020202020204" pitchFamily="34" charset="0"/>
              <a:buChar char="•"/>
            </a:pPr>
            <a:r>
              <a:rPr lang="en-US" b="1" i="0" dirty="0">
                <a:solidFill>
                  <a:srgbClr val="000000"/>
                </a:solidFill>
                <a:effectLst/>
                <a:latin typeface="Arial" panose="020B0604020202020204" pitchFamily="34" charset="0"/>
              </a:rPr>
              <a:t>Natural Language Processing</a:t>
            </a:r>
            <a:r>
              <a:rPr lang="en-US" b="0" i="0" dirty="0">
                <a:solidFill>
                  <a:srgbClr val="000000"/>
                </a:solidFill>
                <a:effectLst/>
                <a:latin typeface="Arial" panose="020B0604020202020204" pitchFamily="34" charset="0"/>
              </a:rPr>
              <a:t> − It is possible to interact with the computer that understands natural language spoken by humans.</a:t>
            </a:r>
          </a:p>
          <a:p>
            <a:pPr algn="just">
              <a:buFont typeface="Arial" panose="020B0604020202020204" pitchFamily="34" charset="0"/>
              <a:buChar char="•"/>
            </a:pPr>
            <a:r>
              <a:rPr lang="en-US" b="1" i="0" dirty="0">
                <a:solidFill>
                  <a:srgbClr val="000000"/>
                </a:solidFill>
                <a:effectLst/>
                <a:latin typeface="Arial" panose="020B0604020202020204" pitchFamily="34" charset="0"/>
              </a:rPr>
              <a:t>Expert Systems</a:t>
            </a:r>
            <a:r>
              <a:rPr lang="en-US" b="0" i="0" dirty="0">
                <a:solidFill>
                  <a:srgbClr val="000000"/>
                </a:solidFill>
                <a:effectLst/>
                <a:latin typeface="Arial" panose="020B0604020202020204" pitchFamily="34" charset="0"/>
              </a:rPr>
              <a:t> − There are some applications which integrate machine, software, and special information to impart reasoning and advising. They provide explanation and advice to the users.</a:t>
            </a:r>
          </a:p>
          <a:p>
            <a:pPr algn="just">
              <a:buFont typeface="Arial" panose="020B0604020202020204" pitchFamily="34" charset="0"/>
              <a:buChar char="•"/>
            </a:pPr>
            <a:r>
              <a:rPr lang="en-US" b="1" i="0" dirty="0">
                <a:solidFill>
                  <a:srgbClr val="000000"/>
                </a:solidFill>
                <a:effectLst/>
                <a:latin typeface="Arial" panose="020B0604020202020204" pitchFamily="34" charset="0"/>
              </a:rPr>
              <a:t>Vision Systems</a:t>
            </a:r>
            <a:r>
              <a:rPr lang="en-US" b="0" i="0" dirty="0">
                <a:solidFill>
                  <a:srgbClr val="000000"/>
                </a:solidFill>
                <a:effectLst/>
                <a:latin typeface="Arial" panose="020B0604020202020204" pitchFamily="34" charset="0"/>
              </a:rPr>
              <a:t> − These systems understand, interpret, and comprehend visual input on the computer. </a:t>
            </a:r>
          </a:p>
          <a:p>
            <a:pPr algn="just">
              <a:buFont typeface="Arial" panose="020B0604020202020204" pitchFamily="34" charset="0"/>
              <a:buChar char="•"/>
            </a:pPr>
            <a:r>
              <a:rPr lang="en-US" b="1" i="0" dirty="0">
                <a:solidFill>
                  <a:srgbClr val="000000"/>
                </a:solidFill>
                <a:effectLst/>
                <a:latin typeface="Arial" panose="020B0604020202020204" pitchFamily="34" charset="0"/>
              </a:rPr>
              <a:t>Speech Recognition</a:t>
            </a:r>
            <a:r>
              <a:rPr lang="en-US" b="0" i="0" dirty="0">
                <a:solidFill>
                  <a:srgbClr val="000000"/>
                </a:solidFill>
                <a:effectLst/>
                <a:latin typeface="Arial" panose="020B0604020202020204" pitchFamily="34" charset="0"/>
              </a:rPr>
              <a:t> − Some intelligent systems are capable of hearing and comprehending the language in terms of sentences and their meanings while a human talks to it. It can handle different accents, slang words, noise in the background, change in human’s noise due to cold, etc.</a:t>
            </a:r>
          </a:p>
          <a:p>
            <a:pPr algn="just">
              <a:buFont typeface="Arial" panose="020B0604020202020204" pitchFamily="34" charset="0"/>
              <a:buChar char="•"/>
            </a:pPr>
            <a:r>
              <a:rPr lang="en-US" b="1" i="0" dirty="0">
                <a:solidFill>
                  <a:srgbClr val="000000"/>
                </a:solidFill>
                <a:effectLst/>
                <a:latin typeface="Arial" panose="020B0604020202020204" pitchFamily="34" charset="0"/>
              </a:rPr>
              <a:t>Handwriting Recognition</a:t>
            </a:r>
            <a:r>
              <a:rPr lang="en-US" b="0" i="0" dirty="0">
                <a:solidFill>
                  <a:srgbClr val="000000"/>
                </a:solidFill>
                <a:effectLst/>
                <a:latin typeface="Arial" panose="020B0604020202020204" pitchFamily="34" charset="0"/>
              </a:rPr>
              <a:t> − The handwriting recognition software reads the text written on paper by a pen or on screen by a stylus. It can recognize the shapes of the letters and convert it into editable text.</a:t>
            </a:r>
          </a:p>
          <a:p>
            <a:pPr algn="just">
              <a:buFont typeface="Arial" panose="020B0604020202020204" pitchFamily="34" charset="0"/>
              <a:buChar char="•"/>
            </a:pPr>
            <a:r>
              <a:rPr lang="en-US" b="1" i="0" dirty="0">
                <a:solidFill>
                  <a:srgbClr val="000000"/>
                </a:solidFill>
                <a:effectLst/>
                <a:latin typeface="Arial" panose="020B0604020202020204" pitchFamily="34" charset="0"/>
              </a:rPr>
              <a:t>Intelligent Robots</a:t>
            </a:r>
            <a:r>
              <a:rPr lang="en-US" b="0" i="0" dirty="0">
                <a:solidFill>
                  <a:srgbClr val="000000"/>
                </a:solidFill>
                <a:effectLst/>
                <a:latin typeface="Arial" panose="020B0604020202020204" pitchFamily="34" charset="0"/>
              </a:rPr>
              <a:t> − Robots are able to perform the tasks given by a human. They have sensors to detect physical data from the real world such as light, heat, temperature, movement, sound, bump, and pressure.</a:t>
            </a:r>
          </a:p>
          <a:p>
            <a:pPr marL="0" indent="0">
              <a:buNone/>
            </a:pPr>
            <a:endParaRPr lang="en-IN" dirty="0"/>
          </a:p>
        </p:txBody>
      </p:sp>
    </p:spTree>
    <p:extLst>
      <p:ext uri="{BB962C8B-B14F-4D97-AF65-F5344CB8AC3E}">
        <p14:creationId xmlns:p14="http://schemas.microsoft.com/office/powerpoint/2010/main" val="7462115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B98F2-95AF-4F4B-A442-A89446C652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8880FD-602F-4880-A495-C12C3C0EF367}"/>
              </a:ext>
            </a:extLst>
          </p:cNvPr>
          <p:cNvSpPr>
            <a:spLocks noGrp="1"/>
          </p:cNvSpPr>
          <p:nvPr>
            <p:ph idx="1"/>
          </p:nvPr>
        </p:nvSpPr>
        <p:spPr/>
        <p:txBody>
          <a:bodyPr/>
          <a:lstStyle/>
          <a:p>
            <a:endParaRPr lang="en-IN"/>
          </a:p>
        </p:txBody>
      </p:sp>
      <p:pic>
        <p:nvPicPr>
          <p:cNvPr id="4098" name="Picture 2" descr="Application of AI">
            <a:extLst>
              <a:ext uri="{FF2B5EF4-FFF2-40B4-BE49-F238E27FC236}">
                <a16:creationId xmlns:a16="http://schemas.microsoft.com/office/drawing/2014/main" id="{4C469069-E7B2-4BAB-9B18-951699BAE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552625"/>
            <a:ext cx="7886700" cy="5856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6156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a:xfrm>
            <a:off x="351813" y="323995"/>
            <a:ext cx="8414682" cy="6336863"/>
          </a:xfrm>
        </p:spPr>
        <p:txBody>
          <a:bodyPr>
            <a:normAutofit fontScale="77500" lnSpcReduction="20000"/>
          </a:bodyPr>
          <a:lstStyle/>
          <a:p>
            <a:pPr marL="0" indent="0">
              <a:buNone/>
            </a:pPr>
            <a:r>
              <a:rPr lang="en-US" b="1" dirty="0"/>
              <a:t>Advantages of Artificial Intelligence</a:t>
            </a:r>
          </a:p>
          <a:p>
            <a:pPr marL="0" indent="0">
              <a:buNone/>
            </a:pPr>
            <a:r>
              <a:rPr lang="en-US" dirty="0"/>
              <a:t>Following are some main advantages of Artificial Intelligence:</a:t>
            </a:r>
          </a:p>
          <a:p>
            <a:pPr marL="0" indent="0">
              <a:buNone/>
            </a:pPr>
            <a:endParaRPr lang="en-US" dirty="0"/>
          </a:p>
          <a:p>
            <a:r>
              <a:rPr lang="en-US" dirty="0"/>
              <a:t>High Accuracy with less errors: AI machines or systems are prone to less errors and high accuracy as it takes decisions as per pre-experience or information.</a:t>
            </a:r>
          </a:p>
          <a:p>
            <a:r>
              <a:rPr lang="en-US" dirty="0"/>
              <a:t>High-Speed: AI systems can be of very high-speed and fast-decision making, because of that AI systems can beat a chess champion in the Chess game.</a:t>
            </a:r>
          </a:p>
          <a:p>
            <a:r>
              <a:rPr lang="en-US" dirty="0"/>
              <a:t>High reliability: AI machines are highly reliable and can perform the same action multiple times with high accuracy.</a:t>
            </a:r>
          </a:p>
          <a:p>
            <a:r>
              <a:rPr lang="en-US" dirty="0"/>
              <a:t>Useful for risky areas: AI machines can be helpful in situations such as defusing a bomb, exploring the ocean floor, where to employ a human can be risky.</a:t>
            </a:r>
          </a:p>
          <a:p>
            <a:r>
              <a:rPr lang="en-US" dirty="0"/>
              <a:t>Digital Assistant: AI can be very useful to provide digital assistant to the users such as AI technology is currently used by various E-commerce websites to show the products as per customer requirement.</a:t>
            </a:r>
          </a:p>
          <a:p>
            <a:r>
              <a:rPr lang="en-US" dirty="0"/>
              <a:t>Useful as a public utility: AI can be very useful for public utilities such as a self-driving car which can make our journey safer and hassle-free, facial recognition for security purpose, Natural language processing to communicate with the human in human-language, etc.</a:t>
            </a:r>
            <a:endParaRPr lang="en-IN" dirty="0"/>
          </a:p>
        </p:txBody>
      </p:sp>
    </p:spTree>
    <p:extLst>
      <p:ext uri="{BB962C8B-B14F-4D97-AF65-F5344CB8AC3E}">
        <p14:creationId xmlns:p14="http://schemas.microsoft.com/office/powerpoint/2010/main" val="39929513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717B96-9733-425D-9241-4DBBA9E7EE23}"/>
              </a:ext>
            </a:extLst>
          </p:cNvPr>
          <p:cNvSpPr>
            <a:spLocks noGrp="1"/>
          </p:cNvSpPr>
          <p:nvPr>
            <p:ph idx="1"/>
          </p:nvPr>
        </p:nvSpPr>
        <p:spPr>
          <a:xfrm>
            <a:off x="309867" y="248495"/>
            <a:ext cx="8574073" cy="6345252"/>
          </a:xfrm>
        </p:spPr>
        <p:txBody>
          <a:bodyPr>
            <a:normAutofit fontScale="85000" lnSpcReduction="20000"/>
          </a:bodyPr>
          <a:lstStyle/>
          <a:p>
            <a:pPr marL="0" indent="0">
              <a:buNone/>
            </a:pPr>
            <a:r>
              <a:rPr lang="en-US" dirty="0"/>
              <a:t>Disadvantages of Artificial Intelligence</a:t>
            </a:r>
          </a:p>
          <a:p>
            <a:pPr marL="0" indent="0">
              <a:buNone/>
            </a:pPr>
            <a:endParaRPr lang="en-US" dirty="0"/>
          </a:p>
          <a:p>
            <a:r>
              <a:rPr lang="en-US" b="1" dirty="0"/>
              <a:t>High Cost: </a:t>
            </a:r>
            <a:r>
              <a:rPr lang="en-US" dirty="0"/>
              <a:t>The hardware and software requirement of AI is very costly as it requires lots of maintenance to meet current world requirements.</a:t>
            </a:r>
          </a:p>
          <a:p>
            <a:r>
              <a:rPr lang="en-US" b="1" dirty="0"/>
              <a:t>Can't think out of the box: </a:t>
            </a:r>
            <a:r>
              <a:rPr lang="en-US" dirty="0"/>
              <a:t>Even we are making smarter machines with AI, but still they cannot work out of the box, as the robot will only do that work for which they are trained, or programmed.</a:t>
            </a:r>
          </a:p>
          <a:p>
            <a:r>
              <a:rPr lang="en-US" b="1" dirty="0"/>
              <a:t>No feelings and emotions: </a:t>
            </a:r>
            <a:r>
              <a:rPr lang="en-US" dirty="0"/>
              <a:t>AI machines can be an outstanding performer, but still it does not have the feeling so it cannot make any kind of emotional attachment with human, and may sometime be harmful for users if the proper care is not taken.</a:t>
            </a:r>
          </a:p>
          <a:p>
            <a:r>
              <a:rPr lang="en-US" b="1" dirty="0"/>
              <a:t>Increase dependency on machines: </a:t>
            </a:r>
            <a:r>
              <a:rPr lang="en-US" dirty="0"/>
              <a:t>With the increment of technology, people are getting more dependent on devices and hence they are losing their mental capabilities.</a:t>
            </a:r>
          </a:p>
          <a:p>
            <a:r>
              <a:rPr lang="en-US" b="1" dirty="0"/>
              <a:t>No Original Creativity: </a:t>
            </a:r>
            <a:r>
              <a:rPr lang="en-US" dirty="0"/>
              <a:t>As humans are so creative and can imagine some new ideas but still AI machines cannot beat this power of human intelligence and cannot be creative and imaginative.</a:t>
            </a:r>
            <a:endParaRPr lang="en-IN" dirty="0"/>
          </a:p>
        </p:txBody>
      </p:sp>
    </p:spTree>
    <p:extLst>
      <p:ext uri="{BB962C8B-B14F-4D97-AF65-F5344CB8AC3E}">
        <p14:creationId xmlns:p14="http://schemas.microsoft.com/office/powerpoint/2010/main" val="39048585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B6C6-BC9B-4565-8D96-D9607C673C73}"/>
              </a:ext>
            </a:extLst>
          </p:cNvPr>
          <p:cNvSpPr>
            <a:spLocks noGrp="1"/>
          </p:cNvSpPr>
          <p:nvPr>
            <p:ph type="title"/>
          </p:nvPr>
        </p:nvSpPr>
        <p:spPr>
          <a:xfrm>
            <a:off x="628650" y="-196936"/>
            <a:ext cx="7886700" cy="1325563"/>
          </a:xfrm>
        </p:spPr>
        <p:txBody>
          <a:bodyPr/>
          <a:lstStyle/>
          <a:p>
            <a:r>
              <a:rPr lang="en-IN" b="1" dirty="0">
                <a:solidFill>
                  <a:srgbClr val="FF0000"/>
                </a:solidFill>
              </a:rPr>
              <a:t>What is Deep Learning </a:t>
            </a:r>
          </a:p>
        </p:txBody>
      </p:sp>
      <p:sp>
        <p:nvSpPr>
          <p:cNvPr id="3" name="Content Placeholder 2">
            <a:extLst>
              <a:ext uri="{FF2B5EF4-FFF2-40B4-BE49-F238E27FC236}">
                <a16:creationId xmlns:a16="http://schemas.microsoft.com/office/drawing/2014/main" id="{5CAE064A-1FE4-427B-8CEB-803976C82B0E}"/>
              </a:ext>
            </a:extLst>
          </p:cNvPr>
          <p:cNvSpPr>
            <a:spLocks noGrp="1"/>
          </p:cNvSpPr>
          <p:nvPr>
            <p:ph idx="1"/>
          </p:nvPr>
        </p:nvSpPr>
        <p:spPr>
          <a:xfrm>
            <a:off x="234367" y="1062227"/>
            <a:ext cx="8817354" cy="5632188"/>
          </a:xfrm>
        </p:spPr>
        <p:txBody>
          <a:bodyPr>
            <a:normAutofit fontScale="92500" lnSpcReduction="20000"/>
          </a:bodyPr>
          <a:lstStyle/>
          <a:p>
            <a:r>
              <a:rPr lang="en-US" dirty="0"/>
              <a:t>Deep learning can be considered as a subset of machine learning. </a:t>
            </a:r>
          </a:p>
          <a:p>
            <a:r>
              <a:rPr lang="en-US" dirty="0"/>
              <a:t>It is a field that is based on learning and improving on its own by examining computer algorithms. </a:t>
            </a:r>
          </a:p>
          <a:p>
            <a:r>
              <a:rPr lang="en-US" dirty="0"/>
              <a:t>While machine learning uses simpler concepts, deep learning works with artificial neural networks, which are designed to imitate how humans think and learn. </a:t>
            </a:r>
          </a:p>
          <a:p>
            <a:r>
              <a:rPr lang="en-US" dirty="0"/>
              <a:t>Until recently, neural networks were limited by computing power and thus were limited in complexity. </a:t>
            </a:r>
          </a:p>
          <a:p>
            <a:r>
              <a:rPr lang="en-US" dirty="0"/>
              <a:t>However, advancements in Big Data analytics have permitted larger, sophisticated neural networks, allowing computers to observe, learn, and react to complex situations faster than humans. </a:t>
            </a:r>
          </a:p>
          <a:p>
            <a:r>
              <a:rPr lang="en-US" dirty="0"/>
              <a:t>Deep learning has aided image classification, language translation, speech recognition. </a:t>
            </a:r>
          </a:p>
          <a:p>
            <a:r>
              <a:rPr lang="en-US" dirty="0"/>
              <a:t>It can be used to solve any pattern recognition problem and without human intervention.</a:t>
            </a:r>
            <a:endParaRPr lang="en-IN" dirty="0"/>
          </a:p>
        </p:txBody>
      </p:sp>
    </p:spTree>
    <p:extLst>
      <p:ext uri="{BB962C8B-B14F-4D97-AF65-F5344CB8AC3E}">
        <p14:creationId xmlns:p14="http://schemas.microsoft.com/office/powerpoint/2010/main" val="2786079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E064A-1FE4-427B-8CEB-803976C82B0E}"/>
              </a:ext>
            </a:extLst>
          </p:cNvPr>
          <p:cNvSpPr>
            <a:spLocks noGrp="1"/>
          </p:cNvSpPr>
          <p:nvPr>
            <p:ph idx="1"/>
          </p:nvPr>
        </p:nvSpPr>
        <p:spPr>
          <a:xfrm>
            <a:off x="251146" y="248494"/>
            <a:ext cx="8892854" cy="6387197"/>
          </a:xfrm>
        </p:spPr>
        <p:txBody>
          <a:bodyPr/>
          <a:lstStyle/>
          <a:p>
            <a:r>
              <a:rPr lang="en-US" dirty="0"/>
              <a:t>Artificial neural networks, comprising many layers, drive deep learning. </a:t>
            </a:r>
          </a:p>
          <a:p>
            <a:r>
              <a:rPr lang="en-US" dirty="0"/>
              <a:t>Deep Neural Networks (DNNs) are such types of networks where each layer can perform complex operations such as representation and abstraction that make sense of images, sound, and text. </a:t>
            </a:r>
          </a:p>
          <a:p>
            <a:r>
              <a:rPr lang="en-US" dirty="0"/>
              <a:t>Considered the fastest-growing field in machine learning, deep learning represents a truly disruptive digital technology, and it is being used by increasingly more companies to create new business models.</a:t>
            </a:r>
            <a:endParaRPr lang="en-IN" dirty="0"/>
          </a:p>
        </p:txBody>
      </p:sp>
    </p:spTree>
    <p:extLst>
      <p:ext uri="{BB962C8B-B14F-4D97-AF65-F5344CB8AC3E}">
        <p14:creationId xmlns:p14="http://schemas.microsoft.com/office/powerpoint/2010/main" val="2669941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B6C6-BC9B-4565-8D96-D9607C673C73}"/>
              </a:ext>
            </a:extLst>
          </p:cNvPr>
          <p:cNvSpPr>
            <a:spLocks noGrp="1"/>
          </p:cNvSpPr>
          <p:nvPr>
            <p:ph type="title"/>
          </p:nvPr>
        </p:nvSpPr>
        <p:spPr>
          <a:xfrm>
            <a:off x="704150" y="-71101"/>
            <a:ext cx="7886700" cy="1325563"/>
          </a:xfrm>
        </p:spPr>
        <p:txBody>
          <a:bodyPr>
            <a:normAutofit fontScale="90000"/>
          </a:bodyPr>
          <a:lstStyle/>
          <a:p>
            <a:r>
              <a:rPr lang="en-US" b="0" i="0" dirty="0">
                <a:solidFill>
                  <a:srgbClr val="FF0000"/>
                </a:solidFill>
                <a:effectLst/>
                <a:latin typeface="Roboto" panose="02000000000000000000" pitchFamily="2" charset="0"/>
              </a:rPr>
              <a:t>How Does Deep Learning Work?</a:t>
            </a:r>
            <a:br>
              <a:rPr lang="en-US" b="0" i="0" dirty="0">
                <a:solidFill>
                  <a:srgbClr val="FF0000"/>
                </a:solidFill>
                <a:effectLst/>
                <a:latin typeface="Roboto" panose="02000000000000000000" pitchFamily="2" charset="0"/>
              </a:rPr>
            </a:br>
            <a:endParaRPr lang="en-IN" dirty="0">
              <a:solidFill>
                <a:srgbClr val="FF0000"/>
              </a:solidFill>
            </a:endParaRPr>
          </a:p>
        </p:txBody>
      </p:sp>
      <p:sp>
        <p:nvSpPr>
          <p:cNvPr id="3" name="Content Placeholder 2">
            <a:extLst>
              <a:ext uri="{FF2B5EF4-FFF2-40B4-BE49-F238E27FC236}">
                <a16:creationId xmlns:a16="http://schemas.microsoft.com/office/drawing/2014/main" id="{5CAE064A-1FE4-427B-8CEB-803976C82B0E}"/>
              </a:ext>
            </a:extLst>
          </p:cNvPr>
          <p:cNvSpPr>
            <a:spLocks noGrp="1"/>
          </p:cNvSpPr>
          <p:nvPr>
            <p:ph idx="1"/>
          </p:nvPr>
        </p:nvSpPr>
        <p:spPr>
          <a:xfrm>
            <a:off x="192422" y="777000"/>
            <a:ext cx="8733463" cy="5892247"/>
          </a:xfrm>
        </p:spPr>
        <p:txBody>
          <a:bodyPr>
            <a:normAutofit fontScale="85000" lnSpcReduction="20000"/>
          </a:bodyPr>
          <a:lstStyle/>
          <a:p>
            <a:r>
              <a:rPr lang="en-US" dirty="0"/>
              <a:t>Neural networks are layers of nodes, much like the human brain is made up of neurons. </a:t>
            </a:r>
          </a:p>
          <a:p>
            <a:r>
              <a:rPr lang="en-US" dirty="0"/>
              <a:t>Nodes within individual layers are connected to adjacent layers. </a:t>
            </a:r>
          </a:p>
          <a:p>
            <a:r>
              <a:rPr lang="en-US" dirty="0"/>
              <a:t>The network is said to be deeper based on the number of layers it has.</a:t>
            </a:r>
          </a:p>
          <a:p>
            <a:r>
              <a:rPr lang="en-US" dirty="0"/>
              <a:t> A single neuron in the human brain receives thousands of signals from other neurons.</a:t>
            </a:r>
          </a:p>
          <a:p>
            <a:r>
              <a:rPr lang="en-US" dirty="0"/>
              <a:t> In an artificial neural network, signals travel between nodes and assign corresponding weights.</a:t>
            </a:r>
          </a:p>
          <a:p>
            <a:r>
              <a:rPr lang="en-US" dirty="0"/>
              <a:t> A heavier weighted node will exert more effect on the next layer of nodes. The final layer compiles the weighted inputs to produce an output. </a:t>
            </a:r>
          </a:p>
          <a:p>
            <a:r>
              <a:rPr lang="en-US" dirty="0"/>
              <a:t>Deep learning systems require powerful hardware because they have a large amount of data being processed and involves several complex mathematical calculations. </a:t>
            </a:r>
          </a:p>
          <a:p>
            <a:r>
              <a:rPr lang="en-US" dirty="0"/>
              <a:t>Even with such advanced hardware, however, deep learning training computations can take weeks.</a:t>
            </a:r>
            <a:endParaRPr lang="en-IN" dirty="0"/>
          </a:p>
        </p:txBody>
      </p:sp>
    </p:spTree>
    <p:extLst>
      <p:ext uri="{BB962C8B-B14F-4D97-AF65-F5344CB8AC3E}">
        <p14:creationId xmlns:p14="http://schemas.microsoft.com/office/powerpoint/2010/main" val="109785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B6C6-BC9B-4565-8D96-D9607C673C73}"/>
              </a:ext>
            </a:extLst>
          </p:cNvPr>
          <p:cNvSpPr>
            <a:spLocks noGrp="1"/>
          </p:cNvSpPr>
          <p:nvPr>
            <p:ph type="title"/>
          </p:nvPr>
        </p:nvSpPr>
        <p:spPr>
          <a:xfrm>
            <a:off x="335561" y="-266971"/>
            <a:ext cx="8808439" cy="1325563"/>
          </a:xfrm>
        </p:spPr>
        <p:txBody>
          <a:bodyPr>
            <a:normAutofit/>
          </a:bodyPr>
          <a:lstStyle/>
          <a:p>
            <a:pPr algn="ctr"/>
            <a:r>
              <a:rPr lang="en-US" sz="2800" b="1" dirty="0">
                <a:solidFill>
                  <a:srgbClr val="FF0000"/>
                </a:solidFill>
              </a:rPr>
              <a:t>Image Classification with Convolutional Neural Networks</a:t>
            </a:r>
            <a:endParaRPr lang="en-IN" sz="2800" b="1" dirty="0">
              <a:solidFill>
                <a:srgbClr val="FF0000"/>
              </a:solidFill>
            </a:endParaRPr>
          </a:p>
        </p:txBody>
      </p:sp>
      <p:sp>
        <p:nvSpPr>
          <p:cNvPr id="3" name="Content Placeholder 2">
            <a:extLst>
              <a:ext uri="{FF2B5EF4-FFF2-40B4-BE49-F238E27FC236}">
                <a16:creationId xmlns:a16="http://schemas.microsoft.com/office/drawing/2014/main" id="{5CAE064A-1FE4-427B-8CEB-803976C82B0E}"/>
              </a:ext>
            </a:extLst>
          </p:cNvPr>
          <p:cNvSpPr>
            <a:spLocks noGrp="1"/>
          </p:cNvSpPr>
          <p:nvPr>
            <p:ph idx="1"/>
          </p:nvPr>
        </p:nvSpPr>
        <p:spPr>
          <a:xfrm>
            <a:off x="427313" y="953170"/>
            <a:ext cx="8540517" cy="5816746"/>
          </a:xfrm>
        </p:spPr>
        <p:txBody>
          <a:bodyPr>
            <a:normAutofit fontScale="85000" lnSpcReduction="20000"/>
          </a:bodyPr>
          <a:lstStyle/>
          <a:p>
            <a:endParaRPr lang="en-US" dirty="0"/>
          </a:p>
          <a:p>
            <a:r>
              <a:rPr lang="en-US" dirty="0"/>
              <a:t>Convolutional neural networks (CNN) – the concept behind recent breakthroughs and developments in deep learning.</a:t>
            </a:r>
          </a:p>
          <a:p>
            <a:endParaRPr lang="en-US" dirty="0"/>
          </a:p>
          <a:p>
            <a:r>
              <a:rPr lang="en-US" dirty="0"/>
              <a:t>CNNs have broken the mold and ascended the throne to become the state-of-the-art computer vision technique. </a:t>
            </a:r>
          </a:p>
          <a:p>
            <a:endParaRPr lang="en-US" dirty="0"/>
          </a:p>
          <a:p>
            <a:r>
              <a:rPr lang="en-US" dirty="0"/>
              <a:t>Among the different types of neural networks (others include recurrent neural networks (RNN), long short term memory (LSTM), artificial neural networks (ANN), etc.), CNNs are easily the most popular.</a:t>
            </a:r>
          </a:p>
          <a:p>
            <a:endParaRPr lang="en-US" dirty="0"/>
          </a:p>
          <a:p>
            <a:r>
              <a:rPr lang="en-US" dirty="0"/>
              <a:t>These convolutional neural network models are ubiquitous in the image data space. </a:t>
            </a:r>
          </a:p>
          <a:p>
            <a:endParaRPr lang="en-US" dirty="0"/>
          </a:p>
          <a:p>
            <a:r>
              <a:rPr lang="en-US" dirty="0"/>
              <a:t>They work phenomenally well on computer vision tasks like image classification, object detection, image recognition, etc.</a:t>
            </a:r>
            <a:endParaRPr lang="en-IN" dirty="0"/>
          </a:p>
        </p:txBody>
      </p:sp>
    </p:spTree>
    <p:extLst>
      <p:ext uri="{BB962C8B-B14F-4D97-AF65-F5344CB8AC3E}">
        <p14:creationId xmlns:p14="http://schemas.microsoft.com/office/powerpoint/2010/main" val="7489776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AE064A-1FE4-427B-8CEB-803976C82B0E}"/>
              </a:ext>
            </a:extLst>
          </p:cNvPr>
          <p:cNvSpPr>
            <a:spLocks noGrp="1"/>
          </p:cNvSpPr>
          <p:nvPr>
            <p:ph idx="1"/>
          </p:nvPr>
        </p:nvSpPr>
        <p:spPr>
          <a:xfrm>
            <a:off x="301479" y="332384"/>
            <a:ext cx="8649574" cy="6336863"/>
          </a:xfrm>
        </p:spPr>
        <p:txBody>
          <a:bodyPr>
            <a:normAutofit fontScale="70000" lnSpcReduction="20000"/>
          </a:bodyPr>
          <a:lstStyle/>
          <a:p>
            <a:pPr marL="0" indent="0">
              <a:buNone/>
            </a:pPr>
            <a:r>
              <a:rPr lang="en-US" dirty="0"/>
              <a:t>Convolutional neural networks (CNN) – the concept behind recent breakthroughs and developments in deep learning.</a:t>
            </a:r>
          </a:p>
          <a:p>
            <a:pPr marL="0" indent="0">
              <a:buNone/>
            </a:pPr>
            <a:endParaRPr lang="en-US" dirty="0"/>
          </a:p>
          <a:p>
            <a:pPr marL="0" indent="0">
              <a:buNone/>
            </a:pPr>
            <a:r>
              <a:rPr lang="en-US" dirty="0"/>
              <a:t>CNNs have broken the mold and ascended the throne to become the state-of-the-art computer vision technique. Among the different types of neural networks (others include recurrent neural networks (RNN), long short term memory (LSTM), artificial neural networks (ANN), etc.), CNNs are easily the most popular.</a:t>
            </a:r>
          </a:p>
          <a:p>
            <a:pPr marL="0" indent="0">
              <a:buNone/>
            </a:pPr>
            <a:endParaRPr lang="en-US" dirty="0"/>
          </a:p>
          <a:p>
            <a:pPr marL="0" indent="0">
              <a:buNone/>
            </a:pPr>
            <a:r>
              <a:rPr lang="en-US" dirty="0"/>
              <a:t>These convolutional neural network models are ubiquitous in the image data space. They work phenomenally well on computer vision tasks like image classification, object detection, image recognition, etc.</a:t>
            </a:r>
          </a:p>
          <a:p>
            <a:pPr marL="0" indent="0">
              <a:buNone/>
            </a:pPr>
            <a:endParaRPr lang="en-US" dirty="0"/>
          </a:p>
          <a:p>
            <a:pPr marL="0" indent="0">
              <a:buNone/>
            </a:pPr>
            <a:r>
              <a:rPr lang="en-US" dirty="0"/>
              <a:t>So – where can you practice your CNN skills? Well, you’ve come to the right place!</a:t>
            </a:r>
          </a:p>
          <a:p>
            <a:pPr marL="0" indent="0">
              <a:buNone/>
            </a:pPr>
            <a:endParaRPr lang="en-US" dirty="0"/>
          </a:p>
          <a:p>
            <a:pPr marL="0" indent="0">
              <a:buNone/>
            </a:pPr>
            <a:r>
              <a:rPr lang="en-US" dirty="0"/>
              <a:t>There are various datasets that you can leverage for applying convolutional neural networks. Here are three popular datasets:</a:t>
            </a:r>
          </a:p>
          <a:p>
            <a:pPr marL="0" indent="0">
              <a:buNone/>
            </a:pPr>
            <a:endParaRPr lang="en-US" dirty="0"/>
          </a:p>
          <a:p>
            <a:pPr marL="0" indent="0">
              <a:buNone/>
            </a:pPr>
            <a:r>
              <a:rPr lang="en-US" dirty="0"/>
              <a:t>MNIST</a:t>
            </a:r>
          </a:p>
          <a:p>
            <a:pPr marL="0" indent="0">
              <a:buNone/>
            </a:pPr>
            <a:r>
              <a:rPr lang="en-US" dirty="0"/>
              <a:t>CIFAR-10</a:t>
            </a:r>
          </a:p>
          <a:p>
            <a:pPr marL="0" indent="0">
              <a:buNone/>
            </a:pPr>
            <a:r>
              <a:rPr lang="en-US" dirty="0"/>
              <a:t>ImageNet</a:t>
            </a:r>
            <a:endParaRPr lang="en-IN" dirty="0"/>
          </a:p>
        </p:txBody>
      </p:sp>
    </p:spTree>
    <p:extLst>
      <p:ext uri="{BB962C8B-B14F-4D97-AF65-F5344CB8AC3E}">
        <p14:creationId xmlns:p14="http://schemas.microsoft.com/office/powerpoint/2010/main" val="23923492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5B6C6-BC9B-4565-8D96-D9607C673C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AE064A-1FE4-427B-8CEB-803976C82B0E}"/>
              </a:ext>
            </a:extLst>
          </p:cNvPr>
          <p:cNvSpPr>
            <a:spLocks noGrp="1"/>
          </p:cNvSpPr>
          <p:nvPr>
            <p:ph idx="1"/>
          </p:nvPr>
        </p:nvSpPr>
        <p:spPr/>
        <p:txBody>
          <a:bodyPr/>
          <a:lstStyle/>
          <a:p>
            <a:endParaRPr lang="en-IN"/>
          </a:p>
        </p:txBody>
      </p:sp>
      <p:pic>
        <p:nvPicPr>
          <p:cNvPr id="6146" name="Picture 2">
            <a:extLst>
              <a:ext uri="{FF2B5EF4-FFF2-40B4-BE49-F238E27FC236}">
                <a16:creationId xmlns:a16="http://schemas.microsoft.com/office/drawing/2014/main" id="{C243B567-0474-4DBE-A36D-CA726BABD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65126"/>
            <a:ext cx="9144000" cy="5935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6362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048591"/>
          <p:cNvSpPr>
            <a:spLocks noGrp="1"/>
          </p:cNvSpPr>
          <p:nvPr>
            <p:ph type="title"/>
          </p:nvPr>
        </p:nvSpPr>
        <p:spPr>
          <a:xfrm>
            <a:off x="628649" y="0"/>
            <a:ext cx="7886700" cy="1325563"/>
          </a:xfrm>
        </p:spPr>
        <p:txBody>
          <a:bodyPr/>
          <a:lstStyle/>
          <a:p>
            <a:pPr algn="ctr"/>
            <a:r>
              <a:rPr lang="en-US" b="1">
                <a:solidFill>
                  <a:srgbClr val="3399FF"/>
                </a:solidFill>
              </a:rPr>
              <a:t>What is Cloud Computing?</a:t>
            </a:r>
          </a:p>
        </p:txBody>
      </p:sp>
      <p:sp>
        <p:nvSpPr>
          <p:cNvPr id="1048593" name="Content Placeholder 1048592"/>
          <p:cNvSpPr>
            <a:spLocks noGrp="1"/>
          </p:cNvSpPr>
          <p:nvPr>
            <p:ph idx="1"/>
          </p:nvPr>
        </p:nvSpPr>
        <p:spPr>
          <a:xfrm>
            <a:off x="388361" y="1253330"/>
            <a:ext cx="8551115" cy="5402643"/>
          </a:xfrm>
        </p:spPr>
        <p:txBody>
          <a:bodyPr/>
          <a:lstStyle/>
          <a:p>
            <a:r>
              <a:rPr lang="en-US"/>
              <a:t>Cloud computing is an internet-based computing service in which large groups of remote servers are networked to allow centralized data storage, and online access to computer services or resources.</a:t>
            </a:r>
          </a:p>
          <a:p>
            <a:endParaRPr lang="en-US"/>
          </a:p>
          <a:p>
            <a:r>
              <a:rPr lang="en-US"/>
              <a:t>Using cloud computing, organizations can use shared computing and storage resources rather than building, operating, and improving infrastructure on their own.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048715"/>
          <p:cNvSpPr>
            <a:spLocks noGrp="1"/>
          </p:cNvSpPr>
          <p:nvPr>
            <p:ph type="title"/>
          </p:nvPr>
        </p:nvSpPr>
        <p:spPr/>
        <p:txBody>
          <a:bodyPr/>
          <a:lstStyle/>
          <a:p>
            <a:endParaRPr lang="en-US"/>
          </a:p>
        </p:txBody>
      </p:sp>
      <p:sp>
        <p:nvSpPr>
          <p:cNvPr id="1048717" name="Content Placeholder 1048716"/>
          <p:cNvSpPr>
            <a:spLocks noGrp="1"/>
          </p:cNvSpPr>
          <p:nvPr>
            <p:ph idx="1"/>
          </p:nvPr>
        </p:nvSpPr>
        <p:spPr/>
        <p:txBody>
          <a:bodyPr/>
          <a:lstStyle/>
          <a:p>
            <a:endParaRPr lang="en-US"/>
          </a:p>
        </p:txBody>
      </p:sp>
      <p:pic>
        <p:nvPicPr>
          <p:cNvPr id="2097168" name="Picture 2097167"/>
          <p:cNvPicPr>
            <a:picLocks/>
          </p:cNvPicPr>
          <p:nvPr/>
        </p:nvPicPr>
        <p:blipFill>
          <a:blip r:embed="rId2"/>
          <a:stretch>
            <a:fillRect/>
          </a:stretch>
        </p:blipFill>
        <p:spPr>
          <a:xfrm>
            <a:off x="0" y="0"/>
            <a:ext cx="9144000" cy="68655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048600"/>
          <p:cNvSpPr>
            <a:spLocks noGrp="1"/>
          </p:cNvSpPr>
          <p:nvPr>
            <p:ph type="title"/>
          </p:nvPr>
        </p:nvSpPr>
        <p:spPr>
          <a:xfrm>
            <a:off x="628650" y="0"/>
            <a:ext cx="7886700" cy="1325563"/>
          </a:xfrm>
        </p:spPr>
        <p:txBody>
          <a:bodyPr>
            <a:normAutofit/>
          </a:bodyPr>
          <a:lstStyle/>
          <a:p>
            <a:pPr algn="ctr"/>
            <a:r>
              <a:rPr lang="en-US" b="1">
                <a:solidFill>
                  <a:srgbClr val="3399FF"/>
                </a:solidFill>
              </a:rPr>
              <a:t>Cloud computing is a model that enables the following features.</a:t>
            </a:r>
          </a:p>
        </p:txBody>
      </p:sp>
      <p:sp>
        <p:nvSpPr>
          <p:cNvPr id="1048602" name="Content Placeholder 1048601"/>
          <p:cNvSpPr>
            <a:spLocks noGrp="1"/>
          </p:cNvSpPr>
          <p:nvPr>
            <p:ph idx="1"/>
          </p:nvPr>
        </p:nvSpPr>
        <p:spPr>
          <a:xfrm>
            <a:off x="219765" y="1462210"/>
            <a:ext cx="8510154" cy="5487007"/>
          </a:xfrm>
        </p:spPr>
        <p:txBody>
          <a:bodyPr/>
          <a:lstStyle/>
          <a:p>
            <a:r>
              <a:rPr lang="en-US"/>
              <a:t>Users can provision and release resources on-demand.</a:t>
            </a:r>
          </a:p>
          <a:p>
            <a:endParaRPr lang="en-US"/>
          </a:p>
          <a:p>
            <a:r>
              <a:rPr lang="en-US"/>
              <a:t>Resources can be scaled up or down automatically, depending on the load.</a:t>
            </a:r>
          </a:p>
          <a:p>
            <a:endParaRPr lang="en-US"/>
          </a:p>
          <a:p>
            <a:r>
              <a:rPr lang="en-US"/>
              <a:t>Resources are accessible over a network with proper security.</a:t>
            </a:r>
          </a:p>
          <a:p>
            <a:endParaRPr lang="en-US"/>
          </a:p>
          <a:p>
            <a:r>
              <a:rPr lang="en-US"/>
              <a:t>Cloud service providers can enable a pay-as-you-go model, where customers are charged based on the type of resources and per usage.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048602"/>
          <p:cNvSpPr>
            <a:spLocks noGrp="1"/>
          </p:cNvSpPr>
          <p:nvPr>
            <p:ph type="title"/>
          </p:nvPr>
        </p:nvSpPr>
        <p:spPr>
          <a:xfrm>
            <a:off x="784514" y="0"/>
            <a:ext cx="7886700" cy="1325563"/>
          </a:xfrm>
        </p:spPr>
        <p:txBody>
          <a:bodyPr/>
          <a:lstStyle/>
          <a:p>
            <a:pPr algn="ctr"/>
            <a:r>
              <a:rPr lang="en-US" b="1">
                <a:solidFill>
                  <a:srgbClr val="3399FF"/>
                </a:solidFill>
              </a:rPr>
              <a:t>Cloud Service Models</a:t>
            </a:r>
          </a:p>
        </p:txBody>
      </p:sp>
      <p:sp>
        <p:nvSpPr>
          <p:cNvPr id="1048604" name="Content Placeholder 1048603"/>
          <p:cNvSpPr>
            <a:spLocks noGrp="1"/>
          </p:cNvSpPr>
          <p:nvPr>
            <p:ph idx="1"/>
          </p:nvPr>
        </p:nvSpPr>
        <p:spPr/>
        <p:txBody>
          <a:bodyPr/>
          <a:lstStyle/>
          <a:p>
            <a:endParaRPr lang="en-US"/>
          </a:p>
        </p:txBody>
      </p:sp>
      <p:pic>
        <p:nvPicPr>
          <p:cNvPr id="2097155" name="Picture 2097154"/>
          <p:cNvPicPr>
            <a:picLocks/>
          </p:cNvPicPr>
          <p:nvPr/>
        </p:nvPicPr>
        <p:blipFill>
          <a:blip r:embed="rId2"/>
          <a:stretch>
            <a:fillRect/>
          </a:stretch>
        </p:blipFill>
        <p:spPr>
          <a:xfrm>
            <a:off x="993987" y="1325562"/>
            <a:ext cx="7305751" cy="55645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Title 1048659"/>
          <p:cNvSpPr>
            <a:spLocks noGrp="1"/>
          </p:cNvSpPr>
          <p:nvPr>
            <p:ph type="title"/>
          </p:nvPr>
        </p:nvSpPr>
        <p:spPr>
          <a:xfrm>
            <a:off x="628650" y="0"/>
            <a:ext cx="7886700" cy="1325563"/>
          </a:xfrm>
        </p:spPr>
        <p:txBody>
          <a:bodyPr/>
          <a:lstStyle/>
          <a:p>
            <a:pPr algn="ctr"/>
            <a:r>
              <a:rPr lang="en-US" b="1">
                <a:solidFill>
                  <a:srgbClr val="3399FF"/>
                </a:solidFill>
              </a:rPr>
              <a:t>Infrastructure as a Service (IaaS)</a:t>
            </a:r>
          </a:p>
        </p:txBody>
      </p:sp>
      <p:sp>
        <p:nvSpPr>
          <p:cNvPr id="1048661" name="Content Placeholder 1048660"/>
          <p:cNvSpPr>
            <a:spLocks noGrp="1"/>
          </p:cNvSpPr>
          <p:nvPr>
            <p:ph idx="1"/>
          </p:nvPr>
        </p:nvSpPr>
        <p:spPr>
          <a:xfrm>
            <a:off x="336404" y="1325563"/>
            <a:ext cx="8685501" cy="5402643"/>
          </a:xfrm>
        </p:spPr>
        <p:txBody>
          <a:bodyPr>
            <a:normAutofit lnSpcReduction="10000"/>
          </a:bodyPr>
          <a:lstStyle/>
          <a:p>
            <a:r>
              <a:rPr lang="en-US"/>
              <a:t>IaaS is also known as Hardware as a Service (HaaS). </a:t>
            </a:r>
          </a:p>
          <a:p>
            <a:endParaRPr lang="en-US"/>
          </a:p>
          <a:p>
            <a:r>
              <a:rPr lang="en-US"/>
              <a:t>It is a computing infrastructure managed over the internet. </a:t>
            </a:r>
          </a:p>
          <a:p>
            <a:endParaRPr lang="en-US"/>
          </a:p>
          <a:p>
            <a:r>
              <a:rPr lang="en-US"/>
              <a:t>The main advantage of using IaaS is that it helps users to avoid the cost and complexity of purchasing and managing the physical servers.</a:t>
            </a:r>
          </a:p>
          <a:p>
            <a:endParaRPr lang="en-US"/>
          </a:p>
          <a:p>
            <a:r>
              <a:rPr lang="en-US"/>
              <a:t>Example: DigitalOcean, Linode, Amazon Web Services (AWS), Microsoft Azure, Google Compute Engine (GCE), Rackspace, and Cisco Metacloud.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048661"/>
          <p:cNvSpPr>
            <a:spLocks noGrp="1"/>
          </p:cNvSpPr>
          <p:nvPr>
            <p:ph type="title"/>
          </p:nvPr>
        </p:nvSpPr>
        <p:spPr>
          <a:xfrm>
            <a:off x="628649" y="-266484"/>
            <a:ext cx="7886700" cy="1325563"/>
          </a:xfrm>
        </p:spPr>
        <p:txBody>
          <a:bodyPr/>
          <a:lstStyle/>
          <a:p>
            <a:r>
              <a:rPr lang="en-US" b="1">
                <a:solidFill>
                  <a:srgbClr val="3399FF"/>
                </a:solidFill>
              </a:rPr>
              <a:t>Platform as a Service (PaaS)</a:t>
            </a:r>
          </a:p>
        </p:txBody>
      </p:sp>
      <p:sp>
        <p:nvSpPr>
          <p:cNvPr id="1048663" name="Content Placeholder 1048662"/>
          <p:cNvSpPr>
            <a:spLocks noGrp="1"/>
          </p:cNvSpPr>
          <p:nvPr>
            <p:ph idx="1"/>
          </p:nvPr>
        </p:nvSpPr>
        <p:spPr>
          <a:xfrm>
            <a:off x="258473" y="1059078"/>
            <a:ext cx="8627052" cy="5980212"/>
          </a:xfrm>
        </p:spPr>
        <p:txBody>
          <a:bodyPr>
            <a:normAutofit fontScale="86071" lnSpcReduction="20000"/>
          </a:bodyPr>
          <a:lstStyle/>
          <a:p>
            <a:r>
              <a:rPr lang="en-US"/>
              <a:t>PaaS cloud computing platform is created for the programmer to develop, test, run, and manage the applications</a:t>
            </a:r>
          </a:p>
          <a:p>
            <a:r>
              <a:rPr lang="en-US"/>
              <a:t>. </a:t>
            </a:r>
          </a:p>
          <a:p>
            <a:r>
              <a:rPr lang="en-US"/>
              <a:t>Here, the service provider provides various services like databases, queues, workflow engines, e-mails, etc. to their customers. </a:t>
            </a:r>
          </a:p>
          <a:p>
            <a:endParaRPr lang="en-US"/>
          </a:p>
          <a:p>
            <a:r>
              <a:rPr lang="en-US"/>
              <a:t>The customer can then use these components for building their own applications. </a:t>
            </a:r>
          </a:p>
          <a:p>
            <a:endParaRPr lang="en-US"/>
          </a:p>
          <a:p>
            <a:r>
              <a:rPr lang="en-US"/>
              <a:t>The services, availability of resources and data backup are handled by the service provider that helps the customers to focus more on their application's functionality.</a:t>
            </a:r>
          </a:p>
          <a:p>
            <a:endParaRPr lang="en-US"/>
          </a:p>
          <a:p>
            <a:r>
              <a:rPr lang="en-US"/>
              <a:t>Example: AWS Elastic Beanstalk, Windows Azure, Heroku, Force.com, Google App Engine, Apache Stratos, Magento Commerce Cloud, and OpenShift.</a:t>
            </a:r>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3360</Words>
  <Application>Microsoft Office PowerPoint</Application>
  <PresentationFormat>On-screen Show (4:3)</PresentationFormat>
  <Paragraphs>287</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Roboto</vt:lpstr>
      <vt:lpstr>Office Theme</vt:lpstr>
      <vt:lpstr>AWS, CI/CD</vt:lpstr>
      <vt:lpstr>Agenda</vt:lpstr>
      <vt:lpstr>Introduction to cloud computing</vt:lpstr>
      <vt:lpstr>What is AWS?</vt:lpstr>
      <vt:lpstr>What is Cloud Computing?</vt:lpstr>
      <vt:lpstr>Cloud computing is a model that enables the following features.</vt:lpstr>
      <vt:lpstr>Cloud Service Models</vt:lpstr>
      <vt:lpstr>Infrastructure as a Service (IaaS)</vt:lpstr>
      <vt:lpstr>Platform as a Service (PaaS)</vt:lpstr>
      <vt:lpstr>Software as a Service (SaaS)</vt:lpstr>
      <vt:lpstr>PowerPoint Presentation</vt:lpstr>
      <vt:lpstr>Types of Clouds</vt:lpstr>
      <vt:lpstr>PowerPoint Presentation</vt:lpstr>
      <vt:lpstr>Containers</vt:lpstr>
      <vt:lpstr>containers</vt:lpstr>
      <vt:lpstr>PowerPoint Presentation</vt:lpstr>
      <vt:lpstr>Fundamentals of AWS</vt:lpstr>
      <vt:lpstr>AWS Global Infrastructure</vt:lpstr>
      <vt:lpstr>components that make up the AWS infrastructure:</vt:lpstr>
      <vt:lpstr>Cloud services -- Compute, Storage, Database, Container</vt:lpstr>
      <vt:lpstr>Compute Fundamentals for AWS</vt:lpstr>
      <vt:lpstr>CI/CD in AWS</vt:lpstr>
      <vt:lpstr>DevOps</vt:lpstr>
      <vt:lpstr>PowerPoint Presentation</vt:lpstr>
      <vt:lpstr>DevOps Lifecycle</vt:lpstr>
      <vt:lpstr>1) Continuous Development </vt:lpstr>
      <vt:lpstr>2) Continuous Integration</vt:lpstr>
      <vt:lpstr>PowerPoint Presentation</vt:lpstr>
      <vt:lpstr>DevOps Pipeline</vt:lpstr>
      <vt:lpstr>Deploying an application on AWS</vt:lpstr>
      <vt:lpstr>AWS DevOps </vt:lpstr>
      <vt:lpstr>CI/CD hands on lab</vt:lpstr>
      <vt:lpstr>CI/CD with microservices deployed on ECS/EKS</vt:lpstr>
      <vt:lpstr>Artificial Intelligence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Deep Learning </vt:lpstr>
      <vt:lpstr>PowerPoint Presentation</vt:lpstr>
      <vt:lpstr>How Does Deep Learning Work? </vt:lpstr>
      <vt:lpstr>Image Classification with Convolutional Neural Networks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CI/CD</dc:title>
  <dc:creator>RMX1925</dc:creator>
  <cp:lastModifiedBy>Geethanjali Anbalagan</cp:lastModifiedBy>
  <cp:revision>16</cp:revision>
  <dcterms:created xsi:type="dcterms:W3CDTF">2015-05-11T11:30:45Z</dcterms:created>
  <dcterms:modified xsi:type="dcterms:W3CDTF">2022-04-15T16:53:57Z</dcterms:modified>
</cp:coreProperties>
</file>