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8" r:id="rId13"/>
    <p:sldId id="278" r:id="rId14"/>
    <p:sldId id="279" r:id="rId15"/>
    <p:sldId id="280" r:id="rId16"/>
    <p:sldId id="281" r:id="rId17"/>
    <p:sldId id="265" r:id="rId18"/>
    <p:sldId id="266" r:id="rId19"/>
    <p:sldId id="267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112C-31A9-40BB-B0C5-92D58784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8FE11-96BD-46EC-945F-4504FB17B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D3A2-D6C3-420E-8BED-77729EB2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7AE5-3ACA-4660-87E3-871A90E7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C87C-F0E0-4AE1-8EF7-AF263B76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7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37F5-60FC-46B2-9F48-9857D5C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3CEE2-EACE-45F3-BC3D-2283C0E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3E92-B8B8-4AA3-B152-3DF2B556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4DBC-EA27-46AD-A258-F26F40F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4450-E1E8-435D-B15E-CC1396FD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7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18098-58AC-412B-BB73-BF4FBDE12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4485-38EC-4DEA-8F7E-172F48068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A829-8869-4AF4-A979-62E2AAF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5BB8-3799-4A76-BBF7-34DC72B4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6982-FF08-4320-9E11-A310CD09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49A6-D9EB-45FA-AF7C-CD1BF8EA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AE9A-884B-4925-9CF0-E60B1C7B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4E53-EB6B-406B-BC3A-6B555BD8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4CA4-FC3A-4462-8AFC-DFFE9975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A376D-5331-476E-813C-0AF27B98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A68-4DE8-40F3-941A-5CD16989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4229-7F93-4CDD-AFF3-A843CED5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0077-B537-41F1-B84C-FA9ABACA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23B2-6188-4D76-A396-782FDF00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DBCB-3358-47C6-A3F3-C8F05C22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3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9C94-4274-461D-9554-2004C91C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DE7A-8F92-4C4C-BAFB-7349D4859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6017A-320F-47BB-BF38-88B21554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66CC-6A3A-43C3-9026-8DA635E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0232A-4BCE-493A-8CBC-CBB9F0B6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4C2A-2704-4B6D-890C-A46B8146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9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BA9C-FED0-40D1-9A8B-E1B6A560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62EB-C7B8-4641-AE88-E2060F6F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56B9B-935F-41F2-9F7B-0E8ADE25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A28EC-BB40-477F-88B3-A6D7977F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C8E0C-9254-40FD-96E5-69256FC4B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5469-998A-42FC-9D3C-42C327B5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3452C-FB98-472B-9C57-F0AD1086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D457D-A3CE-42C8-9560-8A2BAB74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0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B99E-708F-4920-829E-F0F61556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75400-4878-4F38-BA26-8756724E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87E99-4453-4F8B-A40A-C16CF255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6585F-7B18-4C44-BC98-F1606EAF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11C5C-048C-4FBE-9A8D-54366752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30E9D-C10C-471C-A838-8F1DA1E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66182-356F-485E-8D7E-CF6B889B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6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2251-EB94-4BC7-83FB-F7F59E32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06C0-64EE-4BDE-A40A-70EDC955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83A-0834-4376-AE5B-7A22C4D41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5091-0D77-4B15-9675-D6B293BE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0BB13-B20E-47E3-9D15-14CCBDEF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40F04-71CD-4CD7-A359-F4BAA3F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3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7E6D-F32C-437A-BB65-C99A6CDA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97AB1-35CB-42D5-AB70-F0495D629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9EFF6-B48E-4250-ACCE-8FD681F2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6DE8-23D4-4AAE-A174-982BE403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F18E-3296-4A9B-88A8-7DE5AD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B617-B34E-45A0-8C76-02184B78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5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5475C-6F76-4A2A-B3BB-BB7C12AB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C239-B483-4BA5-A3FA-69B7D4B6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87DA-22D0-4802-A056-3322C0C1C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27252-B7BE-46C1-BE4F-A7FCF3AF3108}" type="datetimeFigureOut">
              <a:rPr lang="en-IN" smtClean="0"/>
              <a:t>21-02-2022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C39-D937-4662-8FCE-A7784883A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7FCC-15BF-4F86-B361-05C19F194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4475-7CA4-48E6-A1C9-FCEE56D40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1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jdk.java.net/jeps/3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1/docs/api/java.net.http/java/net/http/package-summ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4F3B-A9DE-4934-912C-D4ED07B4C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Roboto Slab"/>
              </a:rPr>
              <a:t>Java 11 Features</a:t>
            </a:r>
            <a:br>
              <a:rPr lang="en-IN" b="0" i="0" dirty="0">
                <a:solidFill>
                  <a:srgbClr val="222222"/>
                </a:solidFill>
                <a:effectLst/>
                <a:latin typeface="Roboto Slab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56CF8-BDF6-467E-B91F-0639BC0D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4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 clone() update</a:t>
            </a:r>
            <a:br>
              <a:rPr lang="en-IN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Object cloning refers to the creation of an exact copy of an object. 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creates a new instance of the class of the current object and initializes all its fields with exactly the contents of the corresponding fields of this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6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7B8F-73C7-47DF-840E-93593723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80" y="276621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 </a:t>
            </a:r>
            <a:br>
              <a:rPr lang="en-IN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7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  <a:t>Tools and Components Not Shipped with JDK 11</a:t>
            </a:r>
            <a:b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Tools</a:t>
            </a:r>
          </a:p>
          <a:p>
            <a:endParaRPr lang="en-US" dirty="0"/>
          </a:p>
          <a:p>
            <a:r>
              <a:rPr lang="en-US" dirty="0" err="1"/>
              <a:t>appletviewer</a:t>
            </a:r>
            <a:endParaRPr lang="en-US" dirty="0"/>
          </a:p>
          <a:p>
            <a:r>
              <a:rPr lang="en-US" dirty="0"/>
              <a:t>See JDK-8200146 : Remove the </a:t>
            </a:r>
            <a:r>
              <a:rPr lang="en-US" dirty="0" err="1"/>
              <a:t>appletviewer</a:t>
            </a:r>
            <a:r>
              <a:rPr lang="en-US" dirty="0"/>
              <a:t> launcher.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  <a:t>Tools and Components Not Shipped with JDK 11</a:t>
            </a:r>
            <a:b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CORBA Tools</a:t>
            </a:r>
          </a:p>
          <a:p>
            <a:endParaRPr lang="en-US" dirty="0"/>
          </a:p>
          <a:p>
            <a:r>
              <a:rPr lang="en-US" dirty="0" err="1"/>
              <a:t>idlj</a:t>
            </a:r>
            <a:endParaRPr lang="en-US" dirty="0"/>
          </a:p>
          <a:p>
            <a:r>
              <a:rPr lang="en-US" dirty="0" err="1"/>
              <a:t>orbd</a:t>
            </a:r>
            <a:endParaRPr lang="en-US" dirty="0"/>
          </a:p>
          <a:p>
            <a:r>
              <a:rPr lang="en-US" dirty="0" err="1"/>
              <a:t>servertool</a:t>
            </a:r>
            <a:endParaRPr lang="en-US" dirty="0"/>
          </a:p>
          <a:p>
            <a:r>
              <a:rPr lang="en-US" dirty="0" err="1"/>
              <a:t>tnamesrv</a:t>
            </a:r>
            <a:endParaRPr lang="en-US" dirty="0"/>
          </a:p>
          <a:p>
            <a:r>
              <a:rPr lang="en-US" dirty="0"/>
              <a:t>In addition, the </a:t>
            </a:r>
            <a:r>
              <a:rPr lang="en-US" dirty="0" err="1"/>
              <a:t>rmic</a:t>
            </a:r>
            <a:r>
              <a:rPr lang="en-US" dirty="0"/>
              <a:t> (the RMI compiler) will no longer support the -</a:t>
            </a:r>
            <a:r>
              <a:rPr lang="en-US" dirty="0" err="1"/>
              <a:t>idl</a:t>
            </a:r>
            <a:r>
              <a:rPr lang="en-US" dirty="0"/>
              <a:t> or -</a:t>
            </a:r>
            <a:r>
              <a:rPr lang="en-US" dirty="0" err="1"/>
              <a:t>iiop</a:t>
            </a:r>
            <a:r>
              <a:rPr lang="en-US" dirty="0"/>
              <a:t> options. See JDK 11 Release Notes.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1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  <a:t>Tools and Components Not Shipped with JDK 11</a:t>
            </a:r>
            <a:b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Web Services Tools</a:t>
            </a:r>
          </a:p>
          <a:p>
            <a:endParaRPr lang="en-US" dirty="0"/>
          </a:p>
          <a:p>
            <a:r>
              <a:rPr lang="en-US" dirty="0" err="1"/>
              <a:t>schemagen</a:t>
            </a:r>
            <a:endParaRPr lang="en-US" dirty="0"/>
          </a:p>
          <a:p>
            <a:r>
              <a:rPr lang="en-US" dirty="0" err="1"/>
              <a:t>wsgen</a:t>
            </a:r>
            <a:endParaRPr lang="en-US" dirty="0"/>
          </a:p>
          <a:p>
            <a:r>
              <a:rPr lang="en-US" dirty="0" err="1"/>
              <a:t>wsimport</a:t>
            </a:r>
            <a:endParaRPr lang="en-US" dirty="0"/>
          </a:p>
          <a:p>
            <a:r>
              <a:rPr lang="en-US" dirty="0" err="1"/>
              <a:t>xjc</a:t>
            </a:r>
            <a:endParaRPr lang="en-US" dirty="0"/>
          </a:p>
          <a:p>
            <a:r>
              <a:rPr lang="en-US" dirty="0"/>
              <a:t>See JEP 320: Remove the Java EE and CORBA Modules.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74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  <a:t>Tools and Components Not Shipped with JDK 11</a:t>
            </a:r>
            <a:b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Deployment Tools</a:t>
            </a:r>
          </a:p>
          <a:p>
            <a:endParaRPr lang="en-US" dirty="0"/>
          </a:p>
          <a:p>
            <a:r>
              <a:rPr lang="en-US" dirty="0" err="1"/>
              <a:t>javapackager</a:t>
            </a:r>
            <a:endParaRPr lang="en-US" dirty="0"/>
          </a:p>
          <a:p>
            <a:r>
              <a:rPr lang="en-US" dirty="0" err="1"/>
              <a:t>javaws</a:t>
            </a:r>
            <a:endParaRPr lang="en-US" dirty="0"/>
          </a:p>
          <a:p>
            <a:r>
              <a:rPr lang="en-US" dirty="0" err="1"/>
              <a:t>Note:pack</a:t>
            </a:r>
            <a:r>
              <a:rPr lang="en-US" dirty="0"/>
              <a:t> 200 and unpack200 have been deprecated and might be removed in a future JDK release.</a:t>
            </a:r>
          </a:p>
          <a:p>
            <a:r>
              <a:rPr lang="en-US" dirty="0"/>
              <a:t>See Removal of JavaFX from JDK and JEP 336: Deprecate the Pack200 Tools and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3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  <a:t>Tools and Components Not Shipped with JDK 11</a:t>
            </a:r>
            <a:br>
              <a:rPr lang="en-US" b="1" i="0" dirty="0">
                <a:solidFill>
                  <a:srgbClr val="FF0000"/>
                </a:solidFill>
                <a:effectLst/>
                <a:latin typeface="Oracle Sans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675"/>
            <a:ext cx="10515600" cy="51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Monitoring Tools</a:t>
            </a:r>
          </a:p>
          <a:p>
            <a:endParaRPr lang="en-US" dirty="0"/>
          </a:p>
          <a:p>
            <a:r>
              <a:rPr lang="en-US" dirty="0" err="1"/>
              <a:t>jmc</a:t>
            </a:r>
            <a:r>
              <a:rPr lang="en-US" dirty="0"/>
              <a:t>: In JDK 11, JMC is available as a standalone package and not bundled in the JDK.</a:t>
            </a:r>
          </a:p>
          <a:p>
            <a:r>
              <a:rPr lang="en-US" dirty="0"/>
              <a:t>See Removal of JMC from JDK and Java Mission Control.</a:t>
            </a:r>
          </a:p>
          <a:p>
            <a:endParaRPr lang="en-US" dirty="0"/>
          </a:p>
          <a:p>
            <a:r>
              <a:rPr lang="en-US" dirty="0"/>
              <a:t>JVM-MANAGEMENT-</a:t>
            </a:r>
            <a:r>
              <a:rPr lang="en-US" dirty="0" err="1"/>
              <a:t>MIB.mib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specification for JVM monitoring and management through SNMP JVM-MANAGEMENT-</a:t>
            </a:r>
            <a:r>
              <a:rPr lang="en-US" dirty="0" err="1"/>
              <a:t>MIB.mib</a:t>
            </a:r>
            <a:r>
              <a:rPr lang="en-US" dirty="0"/>
              <a:t> has been removed. See Removal of JVM-MANAGEMENT-</a:t>
            </a:r>
            <a:r>
              <a:rPr lang="en-US" dirty="0" err="1"/>
              <a:t>MIB.mib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SNMP Agent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jdk.snmp</a:t>
            </a:r>
            <a:r>
              <a:rPr lang="en-US" dirty="0"/>
              <a:t> module has been removed. See Removal of SNMP Agent.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09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APIs to Be Removed From Java 11</a:t>
            </a:r>
            <a:b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javax.security.auth.Policy</a:t>
            </a:r>
            <a:r>
              <a:rPr lang="en-IN" dirty="0"/>
              <a:t> </a:t>
            </a:r>
          </a:p>
          <a:p>
            <a:r>
              <a:rPr lang="en-IN" dirty="0" err="1"/>
              <a:t>java.lang.Runtime.runFinalizersOnExit</a:t>
            </a:r>
            <a:r>
              <a:rPr lang="en-IN" dirty="0"/>
              <a:t>(</a:t>
            </a:r>
            <a:r>
              <a:rPr lang="en-IN" dirty="0" err="1"/>
              <a:t>boolean</a:t>
            </a:r>
            <a:r>
              <a:rPr lang="en-IN" dirty="0"/>
              <a:t>)</a:t>
            </a:r>
          </a:p>
          <a:p>
            <a:r>
              <a:rPr lang="en-IN" dirty="0" err="1"/>
              <a:t>java.lang.SecurityManager.checkAwtEventQueueAccess</a:t>
            </a:r>
            <a:r>
              <a:rPr lang="en-IN" dirty="0"/>
              <a:t>() </a:t>
            </a:r>
          </a:p>
          <a:p>
            <a:r>
              <a:rPr lang="en-IN" dirty="0" err="1"/>
              <a:t>java.lang.SecurityManager.checkMemberAccess</a:t>
            </a:r>
            <a:r>
              <a:rPr lang="en-IN" dirty="0"/>
              <a:t>(</a:t>
            </a:r>
            <a:r>
              <a:rPr lang="en-IN" dirty="0" err="1"/>
              <a:t>java.lang.Class,int</a:t>
            </a:r>
            <a:r>
              <a:rPr lang="en-IN" dirty="0"/>
              <a:t>)</a:t>
            </a:r>
          </a:p>
          <a:p>
            <a:r>
              <a:rPr lang="en-IN" dirty="0" err="1"/>
              <a:t>java.lang.SecurityManager.checkSystemClipboardAccess</a:t>
            </a:r>
            <a:r>
              <a:rPr lang="en-IN" dirty="0"/>
              <a:t>()</a:t>
            </a:r>
          </a:p>
          <a:p>
            <a:r>
              <a:rPr lang="en-IN" dirty="0" err="1"/>
              <a:t>java.lang.SecurityManager.checkTopLevelWindow</a:t>
            </a:r>
            <a:r>
              <a:rPr lang="en-IN" dirty="0"/>
              <a:t>(</a:t>
            </a:r>
            <a:r>
              <a:rPr lang="en-IN" dirty="0" err="1"/>
              <a:t>java.lang.Object</a:t>
            </a:r>
            <a:r>
              <a:rPr lang="en-IN" dirty="0"/>
              <a:t>)</a:t>
            </a:r>
          </a:p>
          <a:p>
            <a:r>
              <a:rPr lang="en-IN" dirty="0" err="1"/>
              <a:t>java.lang.System.runFinalizersOnExit</a:t>
            </a:r>
            <a:r>
              <a:rPr lang="en-IN" dirty="0"/>
              <a:t>(</a:t>
            </a:r>
            <a:r>
              <a:rPr lang="en-IN" dirty="0" err="1"/>
              <a:t>boolean</a:t>
            </a:r>
            <a:r>
              <a:rPr lang="en-IN" dirty="0"/>
              <a:t>)</a:t>
            </a:r>
          </a:p>
          <a:p>
            <a:r>
              <a:rPr lang="en-IN" dirty="0" err="1"/>
              <a:t>java.lang.Thread.destroy</a:t>
            </a:r>
            <a:r>
              <a:rPr lang="en-IN" dirty="0"/>
              <a:t>()</a:t>
            </a:r>
          </a:p>
          <a:p>
            <a:r>
              <a:rPr lang="en-IN" dirty="0" err="1"/>
              <a:t>java.lang.Thread.stop</a:t>
            </a:r>
            <a:r>
              <a:rPr lang="en-IN" dirty="0"/>
              <a:t>(</a:t>
            </a:r>
            <a:r>
              <a:rPr lang="en-IN" dirty="0" err="1"/>
              <a:t>java.lang.Throwable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61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67F0AB-B0C3-40B9-829E-73C11D805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" y="743444"/>
            <a:ext cx="9462782" cy="5590243"/>
          </a:xfrm>
        </p:spPr>
      </p:pic>
    </p:spTree>
    <p:extLst>
      <p:ext uri="{BB962C8B-B14F-4D97-AF65-F5344CB8AC3E}">
        <p14:creationId xmlns:p14="http://schemas.microsoft.com/office/powerpoint/2010/main" val="327341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D3B76-3AE2-45F8-B7C9-3B9C7FD2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8" y="625999"/>
            <a:ext cx="9362113" cy="6018081"/>
          </a:xfrm>
        </p:spPr>
      </p:pic>
    </p:spTree>
    <p:extLst>
      <p:ext uri="{BB962C8B-B14F-4D97-AF65-F5344CB8AC3E}">
        <p14:creationId xmlns:p14="http://schemas.microsoft.com/office/powerpoint/2010/main" val="3128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735"/>
          </a:xfrm>
        </p:spPr>
        <p:txBody>
          <a:bodyPr>
            <a:normAutofit fontScale="85000" lnSpcReduction="20000"/>
          </a:bodyPr>
          <a:lstStyle/>
          <a:p>
            <a:pPr marL="228600" algn="l" rtl="0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 supported in LAMBDA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java.lang.String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new methods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Predicate.not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incubator becomes java.net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 clone() update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l" rtl="0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Removed tools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Excluded APIs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CDS -Module support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Single-file launch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Compiling threads lazy allocation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G1 update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buFont typeface="Wingdings" panose="05000000000000000000" pitchFamily="2" charset="2"/>
              <a:buChar char=""/>
              <a:tabLst>
                <a:tab pos="6858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ZGC – Experimental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1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46" y="0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CDS -Module support</a:t>
            </a:r>
            <a:br>
              <a:rPr lang="en-IN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936392"/>
            <a:ext cx="10515600" cy="56154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class data sharing (CDS) feature helps reduce the startup time and memory footprints between multiple Java Virtual Machines (JVM) which was a big foot forward here. </a:t>
            </a:r>
          </a:p>
          <a:p>
            <a:endParaRPr lang="en-US" dirty="0"/>
          </a:p>
          <a:p>
            <a:r>
              <a:rPr lang="en-US" dirty="0"/>
              <a:t>When you use the installer to install the Oracle Java Runtime Environment (JRE), the installer loads a default set of classes from the system Java Archive (JAR) file into a private internal representation and dumps that representation to a file called a shared archive. </a:t>
            </a:r>
          </a:p>
          <a:p>
            <a:endParaRPr lang="en-US" dirty="0"/>
          </a:p>
          <a:p>
            <a:r>
              <a:rPr lang="en-US" dirty="0"/>
              <a:t>If the JRE installer is not being used, then you can generate the shared archive manually. When the JVM starts, the shared archive is memory-mapped to allow sharing of read-only JVM metadata for these classes among multiple JVM processes.</a:t>
            </a:r>
          </a:p>
          <a:p>
            <a:endParaRPr lang="en-US" dirty="0"/>
          </a:p>
          <a:p>
            <a:r>
              <a:rPr lang="en-US" dirty="0"/>
              <a:t> Because accessing the shared archive is faster than loading the classes, startup time is reduced.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65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9" y="1825625"/>
            <a:ext cx="11576806" cy="4351338"/>
          </a:xfrm>
        </p:spPr>
        <p:txBody>
          <a:bodyPr/>
          <a:lstStyle/>
          <a:p>
            <a:r>
              <a:rPr lang="en-IN" sz="1800" dirty="0"/>
              <a:t>C:\Users\Administrator\eclipse-workspace\Java 11Features\</a:t>
            </a:r>
            <a:r>
              <a:rPr lang="en-IN" sz="1800" dirty="0" err="1"/>
              <a:t>src</a:t>
            </a:r>
            <a:r>
              <a:rPr lang="en-IN" sz="1800" dirty="0"/>
              <a:t>\com\java\CDS&gt;</a:t>
            </a:r>
            <a:r>
              <a:rPr lang="en-IN" sz="1800" dirty="0" err="1"/>
              <a:t>javac</a:t>
            </a:r>
            <a:r>
              <a:rPr lang="en-IN" sz="1800" dirty="0"/>
              <a:t> Test.java</a:t>
            </a:r>
          </a:p>
          <a:p>
            <a:endParaRPr lang="en-IN" dirty="0"/>
          </a:p>
          <a:p>
            <a:r>
              <a:rPr lang="en-IN" sz="1800" dirty="0"/>
              <a:t>C:\Users\Administrator\eclipse-workspace\Java 11 Features\</a:t>
            </a:r>
            <a:r>
              <a:rPr lang="en-IN" sz="1800" dirty="0" err="1"/>
              <a:t>src</a:t>
            </a:r>
            <a:r>
              <a:rPr lang="en-IN" sz="1800" dirty="0"/>
              <a:t>\com\java\CDS&gt;java Test.java</a:t>
            </a:r>
          </a:p>
          <a:p>
            <a:pPr marL="0" indent="0">
              <a:buNone/>
            </a:pPr>
            <a:r>
              <a:rPr lang="en-IN" sz="1800" dirty="0"/>
              <a:t>Hello all</a:t>
            </a:r>
          </a:p>
          <a:p>
            <a:pPr marL="0" indent="0">
              <a:buNone/>
            </a:pPr>
            <a:r>
              <a:rPr lang="en-IN" sz="1800" dirty="0"/>
              <a:t>0.820257054062783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2000" dirty="0"/>
              <a:t>java -</a:t>
            </a:r>
            <a:r>
              <a:rPr lang="en-IN" sz="2000" dirty="0" err="1"/>
              <a:t>verbose:class</a:t>
            </a:r>
            <a:r>
              <a:rPr lang="en-IN" sz="2000" dirty="0"/>
              <a:t> com.java.CDS.Test.java </a:t>
            </a:r>
          </a:p>
          <a:p>
            <a:endParaRPr lang="en-IN" sz="2000" dirty="0"/>
          </a:p>
          <a:p>
            <a:r>
              <a:rPr lang="en-IN" sz="2000" dirty="0"/>
              <a:t>&gt;c:\log.txt</a:t>
            </a:r>
          </a:p>
        </p:txBody>
      </p:sp>
    </p:spTree>
    <p:extLst>
      <p:ext uri="{BB962C8B-B14F-4D97-AF65-F5344CB8AC3E}">
        <p14:creationId xmlns:p14="http://schemas.microsoft.com/office/powerpoint/2010/main" val="1886908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FF0000"/>
                </a:solidFill>
                <a:effectLst/>
                <a:latin typeface="Helvetica Neue"/>
              </a:rPr>
              <a:t>Launch Single-File Source-Code Programs in JDK 11</a:t>
            </a:r>
            <a:br>
              <a:rPr lang="en-US" sz="3200" b="1" i="0" dirty="0">
                <a:solidFill>
                  <a:srgbClr val="FF0000"/>
                </a:solidFill>
                <a:effectLst/>
                <a:latin typeface="Helvetica Neue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0" y="1253330"/>
            <a:ext cx="10515600" cy="53823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JDK 11 will allow you to run your Java source directly with the Java interpreter.</a:t>
            </a:r>
          </a:p>
          <a:p>
            <a:r>
              <a:rPr lang="en-US" dirty="0"/>
              <a:t>From Java 11, Java provides flexibility to run Java code without compilation. It means we can execute Java code in a single step.</a:t>
            </a:r>
          </a:p>
          <a:p>
            <a:r>
              <a:rPr lang="en-US" dirty="0"/>
              <a:t>Before Java 11, if we execute Java file then first, we need to compile the code and then run the code. This whole process requires two major steps:</a:t>
            </a:r>
          </a:p>
          <a:p>
            <a:r>
              <a:rPr lang="en-US" dirty="0"/>
              <a:t>Compile Java code</a:t>
            </a:r>
          </a:p>
          <a:p>
            <a:r>
              <a:rPr lang="en-US" dirty="0"/>
              <a:t>Run Java code</a:t>
            </a:r>
          </a:p>
          <a:p>
            <a:r>
              <a:rPr lang="en-US" dirty="0"/>
              <a:t>To compile the code, we use </a:t>
            </a:r>
            <a:r>
              <a:rPr lang="en-US" dirty="0" err="1"/>
              <a:t>javac</a:t>
            </a:r>
            <a:r>
              <a:rPr lang="en-US" dirty="0"/>
              <a:t> java_file.java command. and</a:t>
            </a:r>
          </a:p>
          <a:p>
            <a:r>
              <a:rPr lang="en-US" dirty="0"/>
              <a:t>To run this file, we use java </a:t>
            </a:r>
            <a:r>
              <a:rPr lang="en-US" dirty="0" err="1"/>
              <a:t>java_file</a:t>
            </a:r>
            <a:r>
              <a:rPr lang="en-US" dirty="0"/>
              <a:t> command in the terminal (</a:t>
            </a:r>
            <a:r>
              <a:rPr lang="en-US" dirty="0" err="1"/>
              <a:t>cmd</a:t>
            </a:r>
            <a:r>
              <a:rPr lang="en-US" dirty="0"/>
              <a:t> in windows).</a:t>
            </a:r>
          </a:p>
          <a:p>
            <a:r>
              <a:rPr lang="en-US" dirty="0"/>
              <a:t>But if we are working with Java 11 then we don't need to follow these two steps. Just use single command java java_file.java and it will execute the file by producing the desired result.</a:t>
            </a:r>
          </a:p>
          <a:p>
            <a:r>
              <a:rPr lang="en-US" dirty="0"/>
              <a:t>Note: This feature is applicable if we have a single file of source code. It means all the code is in a single file, with no external dependency.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5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C:\Users\Administrator\eclipse-workspace\Java 11 Features\</a:t>
            </a:r>
            <a:r>
              <a:rPr lang="en-IN" sz="1600" dirty="0" err="1"/>
              <a:t>src</a:t>
            </a:r>
            <a:r>
              <a:rPr lang="en-IN" sz="1600" dirty="0"/>
              <a:t>\com\java\</a:t>
            </a:r>
            <a:r>
              <a:rPr lang="en-IN" sz="1600" dirty="0" err="1"/>
              <a:t>LaunchSingleFile</a:t>
            </a:r>
            <a:r>
              <a:rPr lang="en-IN" sz="1600" dirty="0"/>
              <a:t>&gt;java SingleLaunch.java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Hello World!!!</a:t>
            </a:r>
          </a:p>
          <a:p>
            <a:pPr marL="0" indent="0">
              <a:buNone/>
            </a:pPr>
            <a:r>
              <a:rPr lang="en-IN" sz="1600" dirty="0"/>
              <a:t>This code is executed without explicit compilation!</a:t>
            </a:r>
          </a:p>
          <a:p>
            <a:r>
              <a:rPr lang="en-IN" sz="1100" b="1" i="0" dirty="0">
                <a:solidFill>
                  <a:srgbClr val="222635"/>
                </a:solidFill>
                <a:effectLst/>
                <a:latin typeface="Helvetica Neue"/>
              </a:rPr>
              <a:t>With Command Line Arguments</a:t>
            </a:r>
            <a:endParaRPr lang="en-IN" sz="1600" dirty="0"/>
          </a:p>
          <a:p>
            <a:r>
              <a:rPr lang="en-IN" sz="1600" dirty="0"/>
              <a:t>C:\Users\Administrator\eclipse-workspace\Java 11 Features\</a:t>
            </a:r>
            <a:r>
              <a:rPr lang="en-IN" sz="1600" dirty="0" err="1"/>
              <a:t>src</a:t>
            </a:r>
            <a:r>
              <a:rPr lang="en-IN" sz="1600" dirty="0"/>
              <a:t>\com\java\</a:t>
            </a:r>
            <a:r>
              <a:rPr lang="en-IN" sz="1600" dirty="0" err="1"/>
              <a:t>LaunchSingleFile</a:t>
            </a:r>
            <a:r>
              <a:rPr lang="en-IN" sz="1600" dirty="0"/>
              <a:t>&gt;java Greeting.java </a:t>
            </a:r>
            <a:r>
              <a:rPr lang="en-IN" sz="1600" dirty="0" err="1"/>
              <a:t>geetha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Hello </a:t>
            </a:r>
            <a:r>
              <a:rPr lang="en-IN" sz="1600" dirty="0" err="1"/>
              <a:t>geetha</a:t>
            </a:r>
            <a:r>
              <a:rPr lang="en-IN" sz="1600" dirty="0"/>
              <a:t>!!</a:t>
            </a:r>
          </a:p>
          <a:p>
            <a:pPr marL="0" indent="0">
              <a:buNone/>
            </a:pPr>
            <a:endParaRPr lang="en-IN" sz="1600" dirty="0"/>
          </a:p>
          <a:p>
            <a:r>
              <a:rPr lang="en-IN" sz="1100" b="1" i="0" dirty="0">
                <a:solidFill>
                  <a:srgbClr val="222635"/>
                </a:solidFill>
                <a:effectLst/>
                <a:latin typeface="Helvetica Neue"/>
              </a:rPr>
              <a:t>Multiple Classes in a Single File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C:\Users\Administrator\eclipse-workspace\Java 11 Features\</a:t>
            </a:r>
            <a:r>
              <a:rPr lang="en-IN" sz="1600" dirty="0" err="1"/>
              <a:t>src</a:t>
            </a:r>
            <a:r>
              <a:rPr lang="en-IN" sz="1600" dirty="0"/>
              <a:t>\com\java\</a:t>
            </a:r>
            <a:r>
              <a:rPr lang="en-IN" sz="1600" dirty="0" err="1"/>
              <a:t>LaunchSingleFile</a:t>
            </a:r>
            <a:r>
              <a:rPr lang="en-IN" sz="1600" dirty="0"/>
              <a:t>&gt;java .\SimpleInterest.java 1000 2 10</a:t>
            </a:r>
          </a:p>
          <a:p>
            <a:pPr marL="0" indent="0">
              <a:buNone/>
            </a:pPr>
            <a:r>
              <a:rPr lang="en-IN" sz="1600" dirty="0"/>
              <a:t>Simple Interest is: 200.0</a:t>
            </a:r>
          </a:p>
        </p:txBody>
      </p:sp>
    </p:spTree>
    <p:extLst>
      <p:ext uri="{BB962C8B-B14F-4D97-AF65-F5344CB8AC3E}">
        <p14:creationId xmlns:p14="http://schemas.microsoft.com/office/powerpoint/2010/main" val="280509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7114" cy="4351338"/>
          </a:xfrm>
        </p:spPr>
        <p:txBody>
          <a:bodyPr/>
          <a:lstStyle/>
          <a:p>
            <a:r>
              <a:rPr lang="en-US" dirty="0"/>
              <a:t>C:\Users\Administrator\eclipse-workspace\Java 11 Features\</a:t>
            </a:r>
            <a:r>
              <a:rPr lang="en-US" dirty="0" err="1"/>
              <a:t>src</a:t>
            </a:r>
            <a:r>
              <a:rPr lang="en-US" dirty="0"/>
              <a:t>&gt;tree /f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6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5088-8E1F-4145-882F-BFF5A720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0A8E-259F-4614-A744-16A7DE1D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Oracle released Java 11 in September 2018, only 6 months after its predecessor, version 10.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Java 11 is the first long-term support (LTS) release after Java 8.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Oracle also stopped supporting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Java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8 in January 2019. As a consequence, a lot of us will upgrade to Java 11.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17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urw-din"/>
              </a:rPr>
              <a:t>Local-Variable Syntax for Lambda Parameters</a:t>
            </a:r>
            <a:br>
              <a:rPr lang="en-IN" b="1" i="0" dirty="0">
                <a:solidFill>
                  <a:srgbClr val="FF0000"/>
                </a:solidFill>
                <a:effectLst/>
                <a:latin typeface="urw-din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Helvetica Neue"/>
              </a:rPr>
              <a:t>One enhancement in </a:t>
            </a:r>
            <a:r>
              <a:rPr lang="en-US" b="1" i="0" dirty="0">
                <a:solidFill>
                  <a:srgbClr val="545454"/>
                </a:solidFill>
                <a:effectLst/>
                <a:latin typeface="Helvetica Neue"/>
              </a:rPr>
              <a:t>Java 11</a:t>
            </a:r>
            <a:r>
              <a:rPr lang="en-US" b="0" i="0" dirty="0">
                <a:solidFill>
                  <a:srgbClr val="545454"/>
                </a:solidFill>
                <a:effectLst/>
                <a:latin typeface="Helvetica Neue"/>
              </a:rPr>
              <a:t> covered in </a:t>
            </a:r>
            <a:r>
              <a:rPr lang="en-US" b="0" i="0" u="none" strike="noStrike" dirty="0">
                <a:solidFill>
                  <a:srgbClr val="FF4F57"/>
                </a:solidFill>
                <a:effectLst/>
                <a:latin typeface="Helvetica Neue"/>
                <a:hlinkClick r:id="rId2"/>
              </a:rPr>
              <a:t>JEP 323</a:t>
            </a:r>
            <a:r>
              <a:rPr lang="en-US" b="0" i="0" dirty="0">
                <a:solidFill>
                  <a:srgbClr val="545454"/>
                </a:solidFill>
                <a:effectLst/>
                <a:latin typeface="Helvetica Neue"/>
              </a:rPr>
              <a:t> is to allow </a:t>
            </a:r>
            <a:r>
              <a:rPr lang="en-US" b="1" i="0" dirty="0">
                <a:solidFill>
                  <a:srgbClr val="545454"/>
                </a:solidFill>
                <a:effectLst/>
                <a:latin typeface="Helvetica Neue"/>
              </a:rPr>
              <a:t>var</a:t>
            </a:r>
            <a:r>
              <a:rPr lang="en-US" b="0" i="0" dirty="0">
                <a:solidFill>
                  <a:srgbClr val="545454"/>
                </a:solidFill>
                <a:effectLst/>
                <a:latin typeface="Helvetica Neue"/>
              </a:rPr>
              <a:t> to be used when declaring the formal parameters of implicitly typed lambda expressions. </a:t>
            </a:r>
          </a:p>
          <a:p>
            <a:endParaRPr lang="en-US" dirty="0">
              <a:solidFill>
                <a:srgbClr val="545454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545454"/>
                </a:solidFill>
                <a:effectLst/>
                <a:latin typeface="Helvetica Neue"/>
              </a:rPr>
              <a:t>The goal is to align the syntax of a formal parameter declaration in an implicitly typed lambda expression with the syntax of a local variable declaration.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97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benefit of using 'var' in lambdas is that , type annotations can be applied to local variables without losing brevity:</a:t>
            </a:r>
          </a:p>
          <a:p>
            <a:endParaRPr lang="en-US" dirty="0"/>
          </a:p>
          <a:p>
            <a:r>
              <a:rPr lang="en-US" dirty="0"/>
              <a:t>  (@Nonnull var x, @Nullable var y) -&gt; </a:t>
            </a:r>
            <a:r>
              <a:rPr lang="en-US" dirty="0" err="1"/>
              <a:t>x.process</a:t>
            </a:r>
            <a:r>
              <a:rPr lang="en-US" dirty="0"/>
              <a:t>(y)</a:t>
            </a:r>
          </a:p>
          <a:p>
            <a:r>
              <a:rPr lang="en-US" dirty="0"/>
              <a:t>Also we can use 'final' with var:</a:t>
            </a:r>
          </a:p>
          <a:p>
            <a:endParaRPr lang="en-US" dirty="0"/>
          </a:p>
          <a:p>
            <a:r>
              <a:rPr lang="en-US" dirty="0"/>
              <a:t>  (final var x) -&gt; </a:t>
            </a:r>
            <a:r>
              <a:rPr lang="en-US" dirty="0" err="1"/>
              <a:t>Math.pow</a:t>
            </a:r>
            <a:r>
              <a:rPr lang="en-US" dirty="0"/>
              <a:t>(x, 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6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urw-din"/>
              </a:rPr>
              <a:t> New String Methods:</a:t>
            </a:r>
            <a:br>
              <a:rPr lang="en-IN" b="1" i="0" dirty="0">
                <a:solidFill>
                  <a:srgbClr val="FF0000"/>
                </a:solidFill>
                <a:effectLst/>
                <a:latin typeface="urw-din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928003"/>
            <a:ext cx="10515600" cy="5732856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isBlank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This is 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boolean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method. It just returns true when a string is empty and vice-versa.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lines():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This method is to return a collection of strings that are divided by line terminators.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repeat(n):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Result is the concatenated string of original string repeated the number of times in the argument.</a:t>
            </a:r>
          </a:p>
          <a:p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stripLeading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used to remove the white space which is in front of the string</a:t>
            </a:r>
          </a:p>
          <a:p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stripTrailing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():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used to remove the white space which is in the back of the string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strip():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It is used to remove the white spaces which are in front and back of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54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7" y="-247271"/>
            <a:ext cx="10515600" cy="1325563"/>
          </a:xfrm>
        </p:spPr>
        <p:txBody>
          <a:bodyPr/>
          <a:lstStyle/>
          <a:p>
            <a:pPr algn="ctr"/>
            <a:r>
              <a:rPr lang="en-IN" b="1" dirty="0" err="1">
                <a:solidFill>
                  <a:srgbClr val="FF0000"/>
                </a:solidFill>
              </a:rPr>
              <a:t>Optional.isEmpty</a:t>
            </a:r>
            <a:r>
              <a:rPr lang="en-IN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078292"/>
            <a:ext cx="10515600" cy="5779708"/>
          </a:xfrm>
        </p:spPr>
        <p:txBody>
          <a:bodyPr>
            <a:normAutofit/>
          </a:bodyPr>
          <a:lstStyle/>
          <a:p>
            <a:r>
              <a:rPr lang="en-IN" dirty="0" err="1"/>
              <a:t>Optional.isEmpty</a:t>
            </a:r>
            <a:r>
              <a:rPr lang="en-IN" dirty="0"/>
              <a:t>(): This method returns true if the value of any object is null and else returns false.</a:t>
            </a:r>
          </a:p>
          <a:p>
            <a:endParaRPr lang="en-IN" dirty="0"/>
          </a:p>
          <a:p>
            <a:r>
              <a:rPr lang="en-IN" dirty="0" err="1"/>
              <a:t>jshell</a:t>
            </a:r>
            <a:r>
              <a:rPr lang="en-IN" dirty="0"/>
              <a:t>&gt;Optional str = </a:t>
            </a:r>
            <a:r>
              <a:rPr lang="en-IN" dirty="0" err="1"/>
              <a:t>Optional.empty</a:t>
            </a:r>
            <a:r>
              <a:rPr lang="en-IN" dirty="0"/>
              <a:t>();</a:t>
            </a:r>
          </a:p>
          <a:p>
            <a:r>
              <a:rPr lang="en-IN" dirty="0" err="1"/>
              <a:t>jshell</a:t>
            </a:r>
            <a:r>
              <a:rPr lang="en-IN" dirty="0"/>
              <a:t>&gt;</a:t>
            </a:r>
            <a:r>
              <a:rPr lang="en-IN" dirty="0" err="1"/>
              <a:t>str.isEmpty</a:t>
            </a:r>
            <a:r>
              <a:rPr lang="en-IN" dirty="0"/>
              <a:t>();</a:t>
            </a:r>
          </a:p>
          <a:p>
            <a:r>
              <a:rPr lang="en-IN" dirty="0"/>
              <a:t>Output: true</a:t>
            </a:r>
          </a:p>
          <a:p>
            <a:endParaRPr lang="en-IN" dirty="0"/>
          </a:p>
          <a:p>
            <a:r>
              <a:rPr lang="en-IN" dirty="0" err="1"/>
              <a:t>jshell</a:t>
            </a:r>
            <a:r>
              <a:rPr lang="en-IN" dirty="0"/>
              <a:t>&gt;Optional str = </a:t>
            </a:r>
            <a:r>
              <a:rPr lang="en-IN" dirty="0" err="1"/>
              <a:t>Optional.of</a:t>
            </a:r>
            <a:r>
              <a:rPr lang="en-IN" dirty="0"/>
              <a:t>("</a:t>
            </a:r>
            <a:r>
              <a:rPr lang="en-IN" dirty="0" err="1"/>
              <a:t>TonyStark</a:t>
            </a:r>
            <a:r>
              <a:rPr lang="en-IN" dirty="0"/>
              <a:t>");</a:t>
            </a:r>
          </a:p>
          <a:p>
            <a:r>
              <a:rPr lang="en-IN" dirty="0" err="1"/>
              <a:t>jshell</a:t>
            </a:r>
            <a:r>
              <a:rPr lang="en-IN" dirty="0"/>
              <a:t>&gt;</a:t>
            </a:r>
            <a:r>
              <a:rPr lang="en-IN" dirty="0" err="1"/>
              <a:t>str.isEmpty</a:t>
            </a:r>
            <a:r>
              <a:rPr lang="en-IN" dirty="0"/>
              <a:t>();</a:t>
            </a:r>
          </a:p>
          <a:p>
            <a:r>
              <a:rPr lang="en-IN" dirty="0"/>
              <a:t>Output: false</a:t>
            </a:r>
          </a:p>
        </p:txBody>
      </p:sp>
    </p:spTree>
    <p:extLst>
      <p:ext uri="{BB962C8B-B14F-4D97-AF65-F5344CB8AC3E}">
        <p14:creationId xmlns:p14="http://schemas.microsoft.com/office/powerpoint/2010/main" val="163316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Raleway" pitchFamily="2" charset="0"/>
              </a:rPr>
              <a:t>Java predicate not() method</a:t>
            </a:r>
            <a:br>
              <a:rPr lang="en-IN" b="1" i="0" dirty="0">
                <a:solidFill>
                  <a:srgbClr val="FF0000"/>
                </a:solidFill>
                <a:effectLst/>
                <a:latin typeface="Raleway" pitchFamily="2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11, Predicate class has new method not(). </a:t>
            </a:r>
          </a:p>
          <a:p>
            <a:endParaRPr lang="en-US" dirty="0"/>
          </a:p>
          <a:p>
            <a:r>
              <a:rPr lang="en-US" dirty="0"/>
              <a:t>It returns a predicate that is the negation of the supplied predicate. </a:t>
            </a:r>
          </a:p>
          <a:p>
            <a:endParaRPr lang="en-US" dirty="0"/>
          </a:p>
          <a:p>
            <a:r>
              <a:rPr lang="en-US" dirty="0"/>
              <a:t>This is accomplished by returning result of the calling </a:t>
            </a:r>
            <a:r>
              <a:rPr lang="en-US" dirty="0" err="1"/>
              <a:t>predicate.negate</a:t>
            </a:r>
            <a:r>
              <a:rPr lang="en-US" dirty="0"/>
              <a:t>().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0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77B-59B7-4ED9-ADCE-EF263774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7" y="79899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incubator becomes java.net</a:t>
            </a:r>
            <a:br>
              <a:rPr lang="en-IN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641E-875B-4E1A-84CF-59E53AF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037059"/>
            <a:ext cx="10515600" cy="5657355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incubated HTTP API from Java 9 is now officially incorporated into the Java SE API. The new </a:t>
            </a:r>
            <a:r>
              <a:rPr lang="en-US" b="0" i="0" u="none" strike="noStrike" dirty="0">
                <a:solidFill>
                  <a:srgbClr val="267438"/>
                </a:solidFill>
                <a:effectLst/>
                <a:latin typeface="Raleway" pitchFamily="2" charset="0"/>
                <a:hlinkClick r:id="rId2"/>
              </a:rPr>
              <a:t>HTTP APIs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can be found in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java.net.HTTP.*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newer version of the HTTP protocol is designed to improve the overall performance of sending requests by a client and receiving responses from the server. This is achieved by introducing a number of changes such as stream multiplexing, header compression and push promises.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As of Java 11, </a:t>
            </a:r>
            <a:r>
              <a:rPr lang="en-US" b="1" i="0" dirty="0">
                <a:solidFill>
                  <a:srgbClr val="000000"/>
                </a:solidFill>
                <a:effectLst/>
                <a:latin typeface="Raleway" pitchFamily="2" charset="0"/>
              </a:rPr>
              <a:t>the API is now fully asynchronous (the previous HTTP/1.1 implementation was blocking).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Asynchronous calls are implemented using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CompletableFuture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.The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CompletableFuture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implementation takes care of applying each stage once the previous one has finished, so this whole flow is asynchronous.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new HTTP client API provides a standard way to perform HTTP network operations with support for modern Web features such as HTTP/2, without the need to add third-party dependencies.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new APIs provide native support for HTTP 1.1/2 WebSocket. The core classes and interface providing the core functionality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HttpClient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class,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java.net.http.HttpClient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HttpRequest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class,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java.net.http.HttpRequest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HttpResponse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&lt;T&gt; interface,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java.net.http.HttpResponse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WebSocket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interface,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Raleway" pitchFamily="2" charset="0"/>
              </a:rPr>
              <a:t>java.net.http.WebSocket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89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1615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Oracle Sans</vt:lpstr>
      <vt:lpstr>Raleway</vt:lpstr>
      <vt:lpstr>Roboto Slab</vt:lpstr>
      <vt:lpstr>Times New Roman</vt:lpstr>
      <vt:lpstr>urw-din</vt:lpstr>
      <vt:lpstr>Wingdings</vt:lpstr>
      <vt:lpstr>Office Theme</vt:lpstr>
      <vt:lpstr>Java 11 Features </vt:lpstr>
      <vt:lpstr>Agenda</vt:lpstr>
      <vt:lpstr>PowerPoint Presentation</vt:lpstr>
      <vt:lpstr>Local-Variable Syntax for Lambda Parameters </vt:lpstr>
      <vt:lpstr>PowerPoint Presentation</vt:lpstr>
      <vt:lpstr> New String Methods: </vt:lpstr>
      <vt:lpstr>Optional.isEmpty()</vt:lpstr>
      <vt:lpstr>Java predicate not() method </vt:lpstr>
      <vt:lpstr>incubator becomes java.net </vt:lpstr>
      <vt:lpstr>Reference clone() update </vt:lpstr>
      <vt:lpstr>Environmental  </vt:lpstr>
      <vt:lpstr>Tools and Components Not Shipped with JDK 11 </vt:lpstr>
      <vt:lpstr>Tools and Components Not Shipped with JDK 11 </vt:lpstr>
      <vt:lpstr>Tools and Components Not Shipped with JDK 11 </vt:lpstr>
      <vt:lpstr>Tools and Components Not Shipped with JDK 11 </vt:lpstr>
      <vt:lpstr>Tools and Components Not Shipped with JDK 11 </vt:lpstr>
      <vt:lpstr>APIs to Be Removed From Java 11 </vt:lpstr>
      <vt:lpstr>PowerPoint Presentation</vt:lpstr>
      <vt:lpstr>PowerPoint Presentation</vt:lpstr>
      <vt:lpstr>Application CDS -Module support </vt:lpstr>
      <vt:lpstr>PowerPoint Presentation</vt:lpstr>
      <vt:lpstr>Launch Single-File Source-Code Programs in JDK 11 </vt:lpstr>
      <vt:lpstr>PowerPoint Presentation</vt:lpstr>
      <vt:lpstr>Folder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11 Features </dc:title>
  <dc:creator>Geethanjali Anbalagan</dc:creator>
  <cp:lastModifiedBy>Geethanjali Anbalagan</cp:lastModifiedBy>
  <cp:revision>20</cp:revision>
  <dcterms:created xsi:type="dcterms:W3CDTF">2022-02-20T20:05:09Z</dcterms:created>
  <dcterms:modified xsi:type="dcterms:W3CDTF">2022-02-21T12:33:04Z</dcterms:modified>
</cp:coreProperties>
</file>