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5" r:id="rId7"/>
    <p:sldId id="261" r:id="rId8"/>
    <p:sldId id="263" r:id="rId9"/>
    <p:sldId id="264" r:id="rId10"/>
    <p:sldId id="268" r:id="rId11"/>
    <p:sldId id="266" r:id="rId12"/>
    <p:sldId id="267" r:id="rId13"/>
    <p:sldId id="259" r:id="rId14"/>
    <p:sldId id="269" r:id="rId15"/>
    <p:sldId id="270" r:id="rId16"/>
    <p:sldId id="276" r:id="rId17"/>
    <p:sldId id="274" r:id="rId18"/>
    <p:sldId id="277" r:id="rId19"/>
    <p:sldId id="278" r:id="rId20"/>
    <p:sldId id="279" r:id="rId21"/>
    <p:sldId id="275" r:id="rId22"/>
    <p:sldId id="271" r:id="rId23"/>
    <p:sldId id="280" r:id="rId24"/>
    <p:sldId id="281" r:id="rId25"/>
    <p:sldId id="282" r:id="rId26"/>
    <p:sldId id="283" r:id="rId27"/>
    <p:sldId id="284" r:id="rId28"/>
    <p:sldId id="272" r:id="rId29"/>
    <p:sldId id="285" r:id="rId30"/>
    <p:sldId id="286" r:id="rId31"/>
    <p:sldId id="27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D827-2916-4E23-988C-442773FB73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18AAF9-948F-4459-BCAE-F417CA7ACD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0D2B0C-30B5-4BEC-92C2-7E7A421D9030}"/>
              </a:ext>
            </a:extLst>
          </p:cNvPr>
          <p:cNvSpPr>
            <a:spLocks noGrp="1"/>
          </p:cNvSpPr>
          <p:nvPr>
            <p:ph type="dt" sz="half" idx="10"/>
          </p:nvPr>
        </p:nvSpPr>
        <p:spPr/>
        <p:txBody>
          <a:bodyPr/>
          <a:lstStyle/>
          <a:p>
            <a:fld id="{60B16732-1F31-457F-88A1-FE00E83B8BE0}" type="datetimeFigureOut">
              <a:rPr lang="en-IN" smtClean="0"/>
              <a:t>15-02-2022</a:t>
            </a:fld>
            <a:endParaRPr lang="en-IN"/>
          </a:p>
        </p:txBody>
      </p:sp>
      <p:sp>
        <p:nvSpPr>
          <p:cNvPr id="5" name="Footer Placeholder 4">
            <a:extLst>
              <a:ext uri="{FF2B5EF4-FFF2-40B4-BE49-F238E27FC236}">
                <a16:creationId xmlns:a16="http://schemas.microsoft.com/office/drawing/2014/main" id="{69631117-3375-4EC5-9323-97EA580E51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95ABA-F686-4488-9A56-399C7F54004C}"/>
              </a:ext>
            </a:extLst>
          </p:cNvPr>
          <p:cNvSpPr>
            <a:spLocks noGrp="1"/>
          </p:cNvSpPr>
          <p:nvPr>
            <p:ph type="sldNum" sz="quarter" idx="12"/>
          </p:nvPr>
        </p:nvSpPr>
        <p:spPr/>
        <p:txBody>
          <a:bodyPr/>
          <a:lstStyle/>
          <a:p>
            <a:fld id="{DAD77FBA-EA74-4D92-BCF7-1718D9FB729F}" type="slidenum">
              <a:rPr lang="en-IN" smtClean="0"/>
              <a:t>‹#›</a:t>
            </a:fld>
            <a:endParaRPr lang="en-IN"/>
          </a:p>
        </p:txBody>
      </p:sp>
    </p:spTree>
    <p:extLst>
      <p:ext uri="{BB962C8B-B14F-4D97-AF65-F5344CB8AC3E}">
        <p14:creationId xmlns:p14="http://schemas.microsoft.com/office/powerpoint/2010/main" val="2591520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C369-470A-4DC9-8BA0-AC04586775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5C95B2-573D-4D04-BD36-F0387FBBAF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297F2-71C6-440E-919E-D44C7D105DAA}"/>
              </a:ext>
            </a:extLst>
          </p:cNvPr>
          <p:cNvSpPr>
            <a:spLocks noGrp="1"/>
          </p:cNvSpPr>
          <p:nvPr>
            <p:ph type="dt" sz="half" idx="10"/>
          </p:nvPr>
        </p:nvSpPr>
        <p:spPr/>
        <p:txBody>
          <a:bodyPr/>
          <a:lstStyle/>
          <a:p>
            <a:fld id="{60B16732-1F31-457F-88A1-FE00E83B8BE0}" type="datetimeFigureOut">
              <a:rPr lang="en-IN" smtClean="0"/>
              <a:t>15-02-2022</a:t>
            </a:fld>
            <a:endParaRPr lang="en-IN"/>
          </a:p>
        </p:txBody>
      </p:sp>
      <p:sp>
        <p:nvSpPr>
          <p:cNvPr id="5" name="Footer Placeholder 4">
            <a:extLst>
              <a:ext uri="{FF2B5EF4-FFF2-40B4-BE49-F238E27FC236}">
                <a16:creationId xmlns:a16="http://schemas.microsoft.com/office/drawing/2014/main" id="{F5EB61DF-725D-496C-A08E-3B89F10F3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021C26-E26C-4292-8BDA-E268F2885C4D}"/>
              </a:ext>
            </a:extLst>
          </p:cNvPr>
          <p:cNvSpPr>
            <a:spLocks noGrp="1"/>
          </p:cNvSpPr>
          <p:nvPr>
            <p:ph type="sldNum" sz="quarter" idx="12"/>
          </p:nvPr>
        </p:nvSpPr>
        <p:spPr/>
        <p:txBody>
          <a:bodyPr/>
          <a:lstStyle/>
          <a:p>
            <a:fld id="{DAD77FBA-EA74-4D92-BCF7-1718D9FB729F}" type="slidenum">
              <a:rPr lang="en-IN" smtClean="0"/>
              <a:t>‹#›</a:t>
            </a:fld>
            <a:endParaRPr lang="en-IN"/>
          </a:p>
        </p:txBody>
      </p:sp>
    </p:spTree>
    <p:extLst>
      <p:ext uri="{BB962C8B-B14F-4D97-AF65-F5344CB8AC3E}">
        <p14:creationId xmlns:p14="http://schemas.microsoft.com/office/powerpoint/2010/main" val="132130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AE97B5-E70F-403C-8BC0-313D628A66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95632E-1DC5-49C9-B32E-050546BA4B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11520-1AE1-4B25-B3E2-E325ABDC885C}"/>
              </a:ext>
            </a:extLst>
          </p:cNvPr>
          <p:cNvSpPr>
            <a:spLocks noGrp="1"/>
          </p:cNvSpPr>
          <p:nvPr>
            <p:ph type="dt" sz="half" idx="10"/>
          </p:nvPr>
        </p:nvSpPr>
        <p:spPr/>
        <p:txBody>
          <a:bodyPr/>
          <a:lstStyle/>
          <a:p>
            <a:fld id="{60B16732-1F31-457F-88A1-FE00E83B8BE0}" type="datetimeFigureOut">
              <a:rPr lang="en-IN" smtClean="0"/>
              <a:t>15-02-2022</a:t>
            </a:fld>
            <a:endParaRPr lang="en-IN"/>
          </a:p>
        </p:txBody>
      </p:sp>
      <p:sp>
        <p:nvSpPr>
          <p:cNvPr id="5" name="Footer Placeholder 4">
            <a:extLst>
              <a:ext uri="{FF2B5EF4-FFF2-40B4-BE49-F238E27FC236}">
                <a16:creationId xmlns:a16="http://schemas.microsoft.com/office/drawing/2014/main" id="{3B2BC0C8-A391-4FD8-B65A-356F0A9A2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893B1B-F5CB-40E3-8E6A-8D2D1ACDDAB8}"/>
              </a:ext>
            </a:extLst>
          </p:cNvPr>
          <p:cNvSpPr>
            <a:spLocks noGrp="1"/>
          </p:cNvSpPr>
          <p:nvPr>
            <p:ph type="sldNum" sz="quarter" idx="12"/>
          </p:nvPr>
        </p:nvSpPr>
        <p:spPr/>
        <p:txBody>
          <a:bodyPr/>
          <a:lstStyle/>
          <a:p>
            <a:fld id="{DAD77FBA-EA74-4D92-BCF7-1718D9FB729F}" type="slidenum">
              <a:rPr lang="en-IN" smtClean="0"/>
              <a:t>‹#›</a:t>
            </a:fld>
            <a:endParaRPr lang="en-IN"/>
          </a:p>
        </p:txBody>
      </p:sp>
    </p:spTree>
    <p:extLst>
      <p:ext uri="{BB962C8B-B14F-4D97-AF65-F5344CB8AC3E}">
        <p14:creationId xmlns:p14="http://schemas.microsoft.com/office/powerpoint/2010/main" val="378354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5FBA-17EF-4014-9C97-72D35A9F33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E6C214-9696-49C0-B3F0-7590244533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FC84D8-5FA8-412F-82AC-542B51A2AC7E}"/>
              </a:ext>
            </a:extLst>
          </p:cNvPr>
          <p:cNvSpPr>
            <a:spLocks noGrp="1"/>
          </p:cNvSpPr>
          <p:nvPr>
            <p:ph type="dt" sz="half" idx="10"/>
          </p:nvPr>
        </p:nvSpPr>
        <p:spPr/>
        <p:txBody>
          <a:bodyPr/>
          <a:lstStyle/>
          <a:p>
            <a:fld id="{60B16732-1F31-457F-88A1-FE00E83B8BE0}" type="datetimeFigureOut">
              <a:rPr lang="en-IN" smtClean="0"/>
              <a:t>15-02-2022</a:t>
            </a:fld>
            <a:endParaRPr lang="en-IN"/>
          </a:p>
        </p:txBody>
      </p:sp>
      <p:sp>
        <p:nvSpPr>
          <p:cNvPr id="5" name="Footer Placeholder 4">
            <a:extLst>
              <a:ext uri="{FF2B5EF4-FFF2-40B4-BE49-F238E27FC236}">
                <a16:creationId xmlns:a16="http://schemas.microsoft.com/office/drawing/2014/main" id="{EE8032E5-A675-4BE4-BAF7-E3D2325A7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77916-59D5-4736-AB8B-5F04B7C6DD89}"/>
              </a:ext>
            </a:extLst>
          </p:cNvPr>
          <p:cNvSpPr>
            <a:spLocks noGrp="1"/>
          </p:cNvSpPr>
          <p:nvPr>
            <p:ph type="sldNum" sz="quarter" idx="12"/>
          </p:nvPr>
        </p:nvSpPr>
        <p:spPr/>
        <p:txBody>
          <a:bodyPr/>
          <a:lstStyle/>
          <a:p>
            <a:fld id="{DAD77FBA-EA74-4D92-BCF7-1718D9FB729F}" type="slidenum">
              <a:rPr lang="en-IN" smtClean="0"/>
              <a:t>‹#›</a:t>
            </a:fld>
            <a:endParaRPr lang="en-IN"/>
          </a:p>
        </p:txBody>
      </p:sp>
    </p:spTree>
    <p:extLst>
      <p:ext uri="{BB962C8B-B14F-4D97-AF65-F5344CB8AC3E}">
        <p14:creationId xmlns:p14="http://schemas.microsoft.com/office/powerpoint/2010/main" val="30444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A8A1-0D81-4A7E-A811-04CD92D2B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C8D2A-DF68-4F47-9F88-F5669529B4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93A5B-D345-4F60-A66C-4D4187941F95}"/>
              </a:ext>
            </a:extLst>
          </p:cNvPr>
          <p:cNvSpPr>
            <a:spLocks noGrp="1"/>
          </p:cNvSpPr>
          <p:nvPr>
            <p:ph type="dt" sz="half" idx="10"/>
          </p:nvPr>
        </p:nvSpPr>
        <p:spPr/>
        <p:txBody>
          <a:bodyPr/>
          <a:lstStyle/>
          <a:p>
            <a:fld id="{60B16732-1F31-457F-88A1-FE00E83B8BE0}" type="datetimeFigureOut">
              <a:rPr lang="en-IN" smtClean="0"/>
              <a:t>15-02-2022</a:t>
            </a:fld>
            <a:endParaRPr lang="en-IN"/>
          </a:p>
        </p:txBody>
      </p:sp>
      <p:sp>
        <p:nvSpPr>
          <p:cNvPr id="5" name="Footer Placeholder 4">
            <a:extLst>
              <a:ext uri="{FF2B5EF4-FFF2-40B4-BE49-F238E27FC236}">
                <a16:creationId xmlns:a16="http://schemas.microsoft.com/office/drawing/2014/main" id="{0550CC3C-5B7A-483A-A5B9-79D72807F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1B7778-3343-4C1C-BB88-7125ED26A27C}"/>
              </a:ext>
            </a:extLst>
          </p:cNvPr>
          <p:cNvSpPr>
            <a:spLocks noGrp="1"/>
          </p:cNvSpPr>
          <p:nvPr>
            <p:ph type="sldNum" sz="quarter" idx="12"/>
          </p:nvPr>
        </p:nvSpPr>
        <p:spPr/>
        <p:txBody>
          <a:bodyPr/>
          <a:lstStyle/>
          <a:p>
            <a:fld id="{DAD77FBA-EA74-4D92-BCF7-1718D9FB729F}" type="slidenum">
              <a:rPr lang="en-IN" smtClean="0"/>
              <a:t>‹#›</a:t>
            </a:fld>
            <a:endParaRPr lang="en-IN"/>
          </a:p>
        </p:txBody>
      </p:sp>
    </p:spTree>
    <p:extLst>
      <p:ext uri="{BB962C8B-B14F-4D97-AF65-F5344CB8AC3E}">
        <p14:creationId xmlns:p14="http://schemas.microsoft.com/office/powerpoint/2010/main" val="251923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6B24-B48A-4788-BD3A-4A57358102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65898C-AE93-459C-9449-B84A0105F7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FED2E2-263E-48EB-88A3-608052F13B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8F6DD6-A5DD-43A4-8861-7BBFF38521B1}"/>
              </a:ext>
            </a:extLst>
          </p:cNvPr>
          <p:cNvSpPr>
            <a:spLocks noGrp="1"/>
          </p:cNvSpPr>
          <p:nvPr>
            <p:ph type="dt" sz="half" idx="10"/>
          </p:nvPr>
        </p:nvSpPr>
        <p:spPr/>
        <p:txBody>
          <a:bodyPr/>
          <a:lstStyle/>
          <a:p>
            <a:fld id="{60B16732-1F31-457F-88A1-FE00E83B8BE0}" type="datetimeFigureOut">
              <a:rPr lang="en-IN" smtClean="0"/>
              <a:t>15-02-2022</a:t>
            </a:fld>
            <a:endParaRPr lang="en-IN"/>
          </a:p>
        </p:txBody>
      </p:sp>
      <p:sp>
        <p:nvSpPr>
          <p:cNvPr id="6" name="Footer Placeholder 5">
            <a:extLst>
              <a:ext uri="{FF2B5EF4-FFF2-40B4-BE49-F238E27FC236}">
                <a16:creationId xmlns:a16="http://schemas.microsoft.com/office/drawing/2014/main" id="{E89D5ECD-56C0-4ABF-B384-CD9E0D27FD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70D755-B69D-4681-A0C1-F1FF477CBA20}"/>
              </a:ext>
            </a:extLst>
          </p:cNvPr>
          <p:cNvSpPr>
            <a:spLocks noGrp="1"/>
          </p:cNvSpPr>
          <p:nvPr>
            <p:ph type="sldNum" sz="quarter" idx="12"/>
          </p:nvPr>
        </p:nvSpPr>
        <p:spPr/>
        <p:txBody>
          <a:bodyPr/>
          <a:lstStyle/>
          <a:p>
            <a:fld id="{DAD77FBA-EA74-4D92-BCF7-1718D9FB729F}" type="slidenum">
              <a:rPr lang="en-IN" smtClean="0"/>
              <a:t>‹#›</a:t>
            </a:fld>
            <a:endParaRPr lang="en-IN"/>
          </a:p>
        </p:txBody>
      </p:sp>
    </p:spTree>
    <p:extLst>
      <p:ext uri="{BB962C8B-B14F-4D97-AF65-F5344CB8AC3E}">
        <p14:creationId xmlns:p14="http://schemas.microsoft.com/office/powerpoint/2010/main" val="145247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E99C-30D0-40ED-8D4D-D63F957DDF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54C597-894F-46C9-81A8-9EA33C491A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222487-F222-483D-8F45-08D72F9210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C1CB48-C360-49C9-A151-7E32D709D8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8C5226-1D04-4A6C-8FDB-B1E01B3F20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4703A7-8682-4B99-A064-582BF412C6BB}"/>
              </a:ext>
            </a:extLst>
          </p:cNvPr>
          <p:cNvSpPr>
            <a:spLocks noGrp="1"/>
          </p:cNvSpPr>
          <p:nvPr>
            <p:ph type="dt" sz="half" idx="10"/>
          </p:nvPr>
        </p:nvSpPr>
        <p:spPr/>
        <p:txBody>
          <a:bodyPr/>
          <a:lstStyle/>
          <a:p>
            <a:fld id="{60B16732-1F31-457F-88A1-FE00E83B8BE0}" type="datetimeFigureOut">
              <a:rPr lang="en-IN" smtClean="0"/>
              <a:t>15-02-2022</a:t>
            </a:fld>
            <a:endParaRPr lang="en-IN"/>
          </a:p>
        </p:txBody>
      </p:sp>
      <p:sp>
        <p:nvSpPr>
          <p:cNvPr id="8" name="Footer Placeholder 7">
            <a:extLst>
              <a:ext uri="{FF2B5EF4-FFF2-40B4-BE49-F238E27FC236}">
                <a16:creationId xmlns:a16="http://schemas.microsoft.com/office/drawing/2014/main" id="{2E2E02F3-5D91-4937-B36B-6FC714E821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62C3A5-A8AA-48A7-A2E6-6B9AB2ADBB45}"/>
              </a:ext>
            </a:extLst>
          </p:cNvPr>
          <p:cNvSpPr>
            <a:spLocks noGrp="1"/>
          </p:cNvSpPr>
          <p:nvPr>
            <p:ph type="sldNum" sz="quarter" idx="12"/>
          </p:nvPr>
        </p:nvSpPr>
        <p:spPr/>
        <p:txBody>
          <a:bodyPr/>
          <a:lstStyle/>
          <a:p>
            <a:fld id="{DAD77FBA-EA74-4D92-BCF7-1718D9FB729F}" type="slidenum">
              <a:rPr lang="en-IN" smtClean="0"/>
              <a:t>‹#›</a:t>
            </a:fld>
            <a:endParaRPr lang="en-IN"/>
          </a:p>
        </p:txBody>
      </p:sp>
    </p:spTree>
    <p:extLst>
      <p:ext uri="{BB962C8B-B14F-4D97-AF65-F5344CB8AC3E}">
        <p14:creationId xmlns:p14="http://schemas.microsoft.com/office/powerpoint/2010/main" val="2907208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96DA-F469-445A-AC5B-5A1F0638C7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759B10-F7B5-4583-BD50-4C5690C5D5EF}"/>
              </a:ext>
            </a:extLst>
          </p:cNvPr>
          <p:cNvSpPr>
            <a:spLocks noGrp="1"/>
          </p:cNvSpPr>
          <p:nvPr>
            <p:ph type="dt" sz="half" idx="10"/>
          </p:nvPr>
        </p:nvSpPr>
        <p:spPr/>
        <p:txBody>
          <a:bodyPr/>
          <a:lstStyle/>
          <a:p>
            <a:fld id="{60B16732-1F31-457F-88A1-FE00E83B8BE0}" type="datetimeFigureOut">
              <a:rPr lang="en-IN" smtClean="0"/>
              <a:t>15-02-2022</a:t>
            </a:fld>
            <a:endParaRPr lang="en-IN"/>
          </a:p>
        </p:txBody>
      </p:sp>
      <p:sp>
        <p:nvSpPr>
          <p:cNvPr id="4" name="Footer Placeholder 3">
            <a:extLst>
              <a:ext uri="{FF2B5EF4-FFF2-40B4-BE49-F238E27FC236}">
                <a16:creationId xmlns:a16="http://schemas.microsoft.com/office/drawing/2014/main" id="{4F109357-E270-4E31-B658-8B662FC3D9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F4F5F9-D919-42B7-A608-901C78856557}"/>
              </a:ext>
            </a:extLst>
          </p:cNvPr>
          <p:cNvSpPr>
            <a:spLocks noGrp="1"/>
          </p:cNvSpPr>
          <p:nvPr>
            <p:ph type="sldNum" sz="quarter" idx="12"/>
          </p:nvPr>
        </p:nvSpPr>
        <p:spPr/>
        <p:txBody>
          <a:bodyPr/>
          <a:lstStyle/>
          <a:p>
            <a:fld id="{DAD77FBA-EA74-4D92-BCF7-1718D9FB729F}" type="slidenum">
              <a:rPr lang="en-IN" smtClean="0"/>
              <a:t>‹#›</a:t>
            </a:fld>
            <a:endParaRPr lang="en-IN"/>
          </a:p>
        </p:txBody>
      </p:sp>
    </p:spTree>
    <p:extLst>
      <p:ext uri="{BB962C8B-B14F-4D97-AF65-F5344CB8AC3E}">
        <p14:creationId xmlns:p14="http://schemas.microsoft.com/office/powerpoint/2010/main" val="195715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7FD605-38A2-4B54-99AA-5DC43F9A98A4}"/>
              </a:ext>
            </a:extLst>
          </p:cNvPr>
          <p:cNvSpPr>
            <a:spLocks noGrp="1"/>
          </p:cNvSpPr>
          <p:nvPr>
            <p:ph type="dt" sz="half" idx="10"/>
          </p:nvPr>
        </p:nvSpPr>
        <p:spPr/>
        <p:txBody>
          <a:bodyPr/>
          <a:lstStyle/>
          <a:p>
            <a:fld id="{60B16732-1F31-457F-88A1-FE00E83B8BE0}" type="datetimeFigureOut">
              <a:rPr lang="en-IN" smtClean="0"/>
              <a:t>15-02-2022</a:t>
            </a:fld>
            <a:endParaRPr lang="en-IN"/>
          </a:p>
        </p:txBody>
      </p:sp>
      <p:sp>
        <p:nvSpPr>
          <p:cNvPr id="3" name="Footer Placeholder 2">
            <a:extLst>
              <a:ext uri="{FF2B5EF4-FFF2-40B4-BE49-F238E27FC236}">
                <a16:creationId xmlns:a16="http://schemas.microsoft.com/office/drawing/2014/main" id="{9FAA9432-2E32-4408-B2AD-8B14A5D659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6A259A-E5CC-492D-AC53-18208E7AC0FF}"/>
              </a:ext>
            </a:extLst>
          </p:cNvPr>
          <p:cNvSpPr>
            <a:spLocks noGrp="1"/>
          </p:cNvSpPr>
          <p:nvPr>
            <p:ph type="sldNum" sz="quarter" idx="12"/>
          </p:nvPr>
        </p:nvSpPr>
        <p:spPr/>
        <p:txBody>
          <a:bodyPr/>
          <a:lstStyle/>
          <a:p>
            <a:fld id="{DAD77FBA-EA74-4D92-BCF7-1718D9FB729F}" type="slidenum">
              <a:rPr lang="en-IN" smtClean="0"/>
              <a:t>‹#›</a:t>
            </a:fld>
            <a:endParaRPr lang="en-IN"/>
          </a:p>
        </p:txBody>
      </p:sp>
    </p:spTree>
    <p:extLst>
      <p:ext uri="{BB962C8B-B14F-4D97-AF65-F5344CB8AC3E}">
        <p14:creationId xmlns:p14="http://schemas.microsoft.com/office/powerpoint/2010/main" val="85572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04D3F-8102-4EC9-8BC1-6FFC0CC7D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125B8F-4D88-4E05-BC21-C477EE48FD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87CC03-53BF-4CD8-8DC7-1FDE57BEC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5D8BB-52CB-40F3-A549-77B1ECF19E30}"/>
              </a:ext>
            </a:extLst>
          </p:cNvPr>
          <p:cNvSpPr>
            <a:spLocks noGrp="1"/>
          </p:cNvSpPr>
          <p:nvPr>
            <p:ph type="dt" sz="half" idx="10"/>
          </p:nvPr>
        </p:nvSpPr>
        <p:spPr/>
        <p:txBody>
          <a:bodyPr/>
          <a:lstStyle/>
          <a:p>
            <a:fld id="{60B16732-1F31-457F-88A1-FE00E83B8BE0}" type="datetimeFigureOut">
              <a:rPr lang="en-IN" smtClean="0"/>
              <a:t>15-02-2022</a:t>
            </a:fld>
            <a:endParaRPr lang="en-IN"/>
          </a:p>
        </p:txBody>
      </p:sp>
      <p:sp>
        <p:nvSpPr>
          <p:cNvPr id="6" name="Footer Placeholder 5">
            <a:extLst>
              <a:ext uri="{FF2B5EF4-FFF2-40B4-BE49-F238E27FC236}">
                <a16:creationId xmlns:a16="http://schemas.microsoft.com/office/drawing/2014/main" id="{A98B6EC7-AF12-426A-A07A-E0159F7DA8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9E2436-8F26-4EE0-A836-9E0B904ECA62}"/>
              </a:ext>
            </a:extLst>
          </p:cNvPr>
          <p:cNvSpPr>
            <a:spLocks noGrp="1"/>
          </p:cNvSpPr>
          <p:nvPr>
            <p:ph type="sldNum" sz="quarter" idx="12"/>
          </p:nvPr>
        </p:nvSpPr>
        <p:spPr/>
        <p:txBody>
          <a:bodyPr/>
          <a:lstStyle/>
          <a:p>
            <a:fld id="{DAD77FBA-EA74-4D92-BCF7-1718D9FB729F}" type="slidenum">
              <a:rPr lang="en-IN" smtClean="0"/>
              <a:t>‹#›</a:t>
            </a:fld>
            <a:endParaRPr lang="en-IN"/>
          </a:p>
        </p:txBody>
      </p:sp>
    </p:spTree>
    <p:extLst>
      <p:ext uri="{BB962C8B-B14F-4D97-AF65-F5344CB8AC3E}">
        <p14:creationId xmlns:p14="http://schemas.microsoft.com/office/powerpoint/2010/main" val="411636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E030-B964-41DD-A806-4DEB1A303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827431-1D6E-401E-8288-D9D26C3479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6F63D4-E5F7-4DC8-B34E-9C59E0A79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1E104-67F6-46F6-B406-488AB635F680}"/>
              </a:ext>
            </a:extLst>
          </p:cNvPr>
          <p:cNvSpPr>
            <a:spLocks noGrp="1"/>
          </p:cNvSpPr>
          <p:nvPr>
            <p:ph type="dt" sz="half" idx="10"/>
          </p:nvPr>
        </p:nvSpPr>
        <p:spPr/>
        <p:txBody>
          <a:bodyPr/>
          <a:lstStyle/>
          <a:p>
            <a:fld id="{60B16732-1F31-457F-88A1-FE00E83B8BE0}" type="datetimeFigureOut">
              <a:rPr lang="en-IN" smtClean="0"/>
              <a:t>15-02-2022</a:t>
            </a:fld>
            <a:endParaRPr lang="en-IN"/>
          </a:p>
        </p:txBody>
      </p:sp>
      <p:sp>
        <p:nvSpPr>
          <p:cNvPr id="6" name="Footer Placeholder 5">
            <a:extLst>
              <a:ext uri="{FF2B5EF4-FFF2-40B4-BE49-F238E27FC236}">
                <a16:creationId xmlns:a16="http://schemas.microsoft.com/office/drawing/2014/main" id="{84ED712E-49BC-44D5-9CD0-C5D4B6B7F2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D5D9CB-DBCE-4DBA-9DED-712978AB3791}"/>
              </a:ext>
            </a:extLst>
          </p:cNvPr>
          <p:cNvSpPr>
            <a:spLocks noGrp="1"/>
          </p:cNvSpPr>
          <p:nvPr>
            <p:ph type="sldNum" sz="quarter" idx="12"/>
          </p:nvPr>
        </p:nvSpPr>
        <p:spPr/>
        <p:txBody>
          <a:bodyPr/>
          <a:lstStyle/>
          <a:p>
            <a:fld id="{DAD77FBA-EA74-4D92-BCF7-1718D9FB729F}" type="slidenum">
              <a:rPr lang="en-IN" smtClean="0"/>
              <a:t>‹#›</a:t>
            </a:fld>
            <a:endParaRPr lang="en-IN"/>
          </a:p>
        </p:txBody>
      </p:sp>
    </p:spTree>
    <p:extLst>
      <p:ext uri="{BB962C8B-B14F-4D97-AF65-F5344CB8AC3E}">
        <p14:creationId xmlns:p14="http://schemas.microsoft.com/office/powerpoint/2010/main" val="7322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C5539-7641-4AD3-9B2F-F7A9A5183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5AF1AB-F17D-4B5F-8B46-C930C5910C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B184A-C54D-4236-8582-FA50AE8F1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16732-1F31-457F-88A1-FE00E83B8BE0}" type="datetimeFigureOut">
              <a:rPr lang="en-IN" smtClean="0"/>
              <a:t>15-02-2022</a:t>
            </a:fld>
            <a:endParaRPr lang="en-IN"/>
          </a:p>
        </p:txBody>
      </p:sp>
      <p:sp>
        <p:nvSpPr>
          <p:cNvPr id="5" name="Footer Placeholder 4">
            <a:extLst>
              <a:ext uri="{FF2B5EF4-FFF2-40B4-BE49-F238E27FC236}">
                <a16:creationId xmlns:a16="http://schemas.microsoft.com/office/drawing/2014/main" id="{93521DAE-1686-4A5B-9E6E-DF3248EF98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319C17-11B7-4CA1-994B-96A95FB685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77FBA-EA74-4D92-BCF7-1718D9FB729F}" type="slidenum">
              <a:rPr lang="en-IN" smtClean="0"/>
              <a:t>‹#›</a:t>
            </a:fld>
            <a:endParaRPr lang="en-IN"/>
          </a:p>
        </p:txBody>
      </p:sp>
    </p:spTree>
    <p:extLst>
      <p:ext uri="{BB962C8B-B14F-4D97-AF65-F5344CB8AC3E}">
        <p14:creationId xmlns:p14="http://schemas.microsoft.com/office/powerpoint/2010/main" val="107783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9/docs/api/java/util/concurrent/Flow.Subscriber.html" TargetMode="External"/><Relationship Id="rId7" Type="http://schemas.openxmlformats.org/officeDocument/2006/relationships/hyperlink" Target="http://www.reactive-streams.org/" TargetMode="External"/><Relationship Id="rId2" Type="http://schemas.openxmlformats.org/officeDocument/2006/relationships/hyperlink" Target="https://docs.oracle.com/javase/9/docs/api/java/util/concurrent/Flow.Publisher.html" TargetMode="External"/><Relationship Id="rId1" Type="http://schemas.openxmlformats.org/officeDocument/2006/relationships/slideLayout" Target="../slideLayouts/slideLayout2.xml"/><Relationship Id="rId6" Type="http://schemas.openxmlformats.org/officeDocument/2006/relationships/hyperlink" Target="https://docs.oracle.com/javase/9/docs/api/java/util/concurrent/SubmissionPublisher.html" TargetMode="External"/><Relationship Id="rId5" Type="http://schemas.openxmlformats.org/officeDocument/2006/relationships/hyperlink" Target="https://docs.oracle.com/javase/9/docs/api/java/util/concurrent/Flow.Processor.html" TargetMode="External"/><Relationship Id="rId4" Type="http://schemas.openxmlformats.org/officeDocument/2006/relationships/hyperlink" Target="https://docs.oracle.com/javase/9/docs/api/java/util/concurrent/Flow.Subscription.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5A1D-073F-4256-BDE1-5CAEB74BC8FA}"/>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792495E-14DD-4CA0-AE0F-A1502A492C8B}"/>
              </a:ext>
            </a:extLst>
          </p:cNvPr>
          <p:cNvSpPr>
            <a:spLocks noGrp="1"/>
          </p:cNvSpPr>
          <p:nvPr>
            <p:ph type="subTitle" idx="1"/>
          </p:nvPr>
        </p:nvSpPr>
        <p:spPr/>
        <p:txBody>
          <a:bodyPr/>
          <a:lstStyle/>
          <a:p>
            <a:endParaRPr lang="en-IN"/>
          </a:p>
        </p:txBody>
      </p:sp>
      <p:pic>
        <p:nvPicPr>
          <p:cNvPr id="1028" name="Picture 4" descr="JAVA 9 Features - TatvaSoft Blog">
            <a:extLst>
              <a:ext uri="{FF2B5EF4-FFF2-40B4-BE49-F238E27FC236}">
                <a16:creationId xmlns:a16="http://schemas.microsoft.com/office/drawing/2014/main" id="{FEFE111A-1943-42CB-98C2-5E24C943D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404" y="1571662"/>
            <a:ext cx="8031192" cy="336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488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2596-FF85-4FA4-BEA4-68678157918D}"/>
              </a:ext>
            </a:extLst>
          </p:cNvPr>
          <p:cNvSpPr>
            <a:spLocks noGrp="1"/>
          </p:cNvSpPr>
          <p:nvPr>
            <p:ph type="title"/>
          </p:nvPr>
        </p:nvSpPr>
        <p:spPr>
          <a:xfrm>
            <a:off x="989202" y="-188548"/>
            <a:ext cx="10515600" cy="1325563"/>
          </a:xfrm>
        </p:spPr>
        <p:txBody>
          <a:bodyPr>
            <a:normAutofit/>
          </a:bodyPr>
          <a:lstStyle/>
          <a:p>
            <a:pPr algn="ctr"/>
            <a:r>
              <a:rPr lang="en-US" sz="3200" b="1" dirty="0">
                <a:solidFill>
                  <a:srgbClr val="FF0000"/>
                </a:solidFill>
              </a:rPr>
              <a:t>How to implement reactive streams using Flow API in Java 9?</a:t>
            </a:r>
            <a:endParaRPr lang="en-IN" sz="3200" b="1" dirty="0">
              <a:solidFill>
                <a:srgbClr val="FF0000"/>
              </a:solidFill>
            </a:endParaRPr>
          </a:p>
        </p:txBody>
      </p:sp>
      <p:sp>
        <p:nvSpPr>
          <p:cNvPr id="3" name="Content Placeholder 2">
            <a:extLst>
              <a:ext uri="{FF2B5EF4-FFF2-40B4-BE49-F238E27FC236}">
                <a16:creationId xmlns:a16="http://schemas.microsoft.com/office/drawing/2014/main" id="{20AB98B5-0C79-4D41-A9F8-122216142A54}"/>
              </a:ext>
            </a:extLst>
          </p:cNvPr>
          <p:cNvSpPr>
            <a:spLocks noGrp="1"/>
          </p:cNvSpPr>
          <p:nvPr>
            <p:ph idx="1"/>
          </p:nvPr>
        </p:nvSpPr>
        <p:spPr/>
        <p:txBody>
          <a:bodyPr>
            <a:normAutofit fontScale="92500" lnSpcReduction="20000"/>
          </a:bodyPr>
          <a:lstStyle/>
          <a:p>
            <a:r>
              <a:rPr lang="en-US" dirty="0"/>
              <a:t>Flow API is official support for reactive streams specification since Java 9. It is a combination of both Iterator and Observer patterns. The Flow API is an interoperation specification and not an end-user API like </a:t>
            </a:r>
            <a:r>
              <a:rPr lang="en-US" dirty="0" err="1"/>
              <a:t>RxJava</a:t>
            </a:r>
            <a:r>
              <a:rPr lang="en-US" dirty="0"/>
              <a:t>.</a:t>
            </a:r>
          </a:p>
          <a:p>
            <a:endParaRPr lang="en-US" dirty="0"/>
          </a:p>
          <a:p>
            <a:r>
              <a:rPr lang="en-US" dirty="0"/>
              <a:t>Flow API consists of four basic interfaces:</a:t>
            </a:r>
          </a:p>
          <a:p>
            <a:endParaRPr lang="en-US" dirty="0"/>
          </a:p>
          <a:p>
            <a:r>
              <a:rPr lang="en-US" dirty="0"/>
              <a:t>Subscriber: The Subscriber subscribes to Publisher for callbacks.</a:t>
            </a:r>
          </a:p>
          <a:p>
            <a:r>
              <a:rPr lang="en-US" dirty="0"/>
              <a:t>Publisher: The Publisher publishes the stream of data items to the registered subscribers.</a:t>
            </a:r>
          </a:p>
          <a:p>
            <a:r>
              <a:rPr lang="en-US" dirty="0"/>
              <a:t>Subscription: The link between publisher and subscriber.</a:t>
            </a:r>
          </a:p>
          <a:p>
            <a:r>
              <a:rPr lang="en-US" dirty="0"/>
              <a:t>Processor: The processor sits between Publisher and Subscriber, and transforms one stream to another.</a:t>
            </a:r>
            <a:endParaRPr lang="en-IN" dirty="0"/>
          </a:p>
        </p:txBody>
      </p:sp>
    </p:spTree>
    <p:extLst>
      <p:ext uri="{BB962C8B-B14F-4D97-AF65-F5344CB8AC3E}">
        <p14:creationId xmlns:p14="http://schemas.microsoft.com/office/powerpoint/2010/main" val="103621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80EF-7B2D-4E7E-B3E3-E09515475FCE}"/>
              </a:ext>
            </a:extLst>
          </p:cNvPr>
          <p:cNvSpPr>
            <a:spLocks noGrp="1"/>
          </p:cNvSpPr>
          <p:nvPr>
            <p:ph type="title"/>
          </p:nvPr>
        </p:nvSpPr>
        <p:spPr>
          <a:xfrm>
            <a:off x="955646" y="-272438"/>
            <a:ext cx="10515600" cy="1325563"/>
          </a:xfrm>
        </p:spPr>
        <p:txBody>
          <a:bodyPr/>
          <a:lstStyle/>
          <a:p>
            <a:pPr algn="ctr"/>
            <a:r>
              <a:rPr lang="en-US" b="1" dirty="0">
                <a:solidFill>
                  <a:srgbClr val="FF0000"/>
                </a:solidFill>
              </a:rPr>
              <a:t>Java 9 - Collection Factory Methods</a:t>
            </a:r>
            <a:endParaRPr lang="en-IN" b="1" dirty="0">
              <a:solidFill>
                <a:srgbClr val="FF0000"/>
              </a:solidFill>
            </a:endParaRPr>
          </a:p>
        </p:txBody>
      </p:sp>
      <p:sp>
        <p:nvSpPr>
          <p:cNvPr id="3" name="Content Placeholder 2">
            <a:extLst>
              <a:ext uri="{FF2B5EF4-FFF2-40B4-BE49-F238E27FC236}">
                <a16:creationId xmlns:a16="http://schemas.microsoft.com/office/drawing/2014/main" id="{BC47D4A9-5C9E-40E5-B497-7F03DF24F8B3}"/>
              </a:ext>
            </a:extLst>
          </p:cNvPr>
          <p:cNvSpPr>
            <a:spLocks noGrp="1"/>
          </p:cNvSpPr>
          <p:nvPr>
            <p:ph idx="1"/>
          </p:nvPr>
        </p:nvSpPr>
        <p:spPr>
          <a:xfrm>
            <a:off x="838200" y="1053124"/>
            <a:ext cx="10515600" cy="5733569"/>
          </a:xfrm>
        </p:spPr>
        <p:txBody>
          <a:bodyPr/>
          <a:lstStyle/>
          <a:p>
            <a:r>
              <a:rPr lang="en-US" dirty="0"/>
              <a:t>Oracle Corp has introduced some convenient factory methods to create Immutable List, Set, Map and </a:t>
            </a:r>
            <a:r>
              <a:rPr lang="en-US" dirty="0" err="1"/>
              <a:t>Map.Entry</a:t>
            </a:r>
            <a:r>
              <a:rPr lang="en-US" dirty="0"/>
              <a:t> objects. </a:t>
            </a:r>
          </a:p>
          <a:p>
            <a:endParaRPr lang="en-US" dirty="0"/>
          </a:p>
          <a:p>
            <a:r>
              <a:rPr lang="en-US" dirty="0"/>
              <a:t>These utility methods are used to create empty or non-empty Collection objects.</a:t>
            </a:r>
          </a:p>
          <a:p>
            <a:endParaRPr lang="en-US" dirty="0"/>
          </a:p>
          <a:p>
            <a:r>
              <a:rPr lang="en-US" dirty="0"/>
              <a:t>With Java 9, new factory methods are added to List, Set and Map interfaces to create immutable instances.</a:t>
            </a:r>
          </a:p>
          <a:p>
            <a:endParaRPr lang="en-US" dirty="0"/>
          </a:p>
          <a:p>
            <a:r>
              <a:rPr lang="en-US" dirty="0"/>
              <a:t> These factory methods are convenience factory methods to create a collection in less verbose and in concise way.</a:t>
            </a:r>
            <a:endParaRPr lang="en-IN" dirty="0"/>
          </a:p>
        </p:txBody>
      </p:sp>
    </p:spTree>
    <p:extLst>
      <p:ext uri="{BB962C8B-B14F-4D97-AF65-F5344CB8AC3E}">
        <p14:creationId xmlns:p14="http://schemas.microsoft.com/office/powerpoint/2010/main" val="193460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80EF-7B2D-4E7E-B3E3-E09515475FCE}"/>
              </a:ext>
            </a:extLst>
          </p:cNvPr>
          <p:cNvSpPr>
            <a:spLocks noGrp="1"/>
          </p:cNvSpPr>
          <p:nvPr>
            <p:ph type="title"/>
          </p:nvPr>
        </p:nvSpPr>
        <p:spPr>
          <a:xfrm>
            <a:off x="838200" y="96677"/>
            <a:ext cx="10515600" cy="868057"/>
          </a:xfrm>
        </p:spPr>
        <p:txBody>
          <a:bodyPr/>
          <a:lstStyle/>
          <a:p>
            <a:pPr algn="ctr"/>
            <a:r>
              <a:rPr lang="en-IN" b="1" dirty="0">
                <a:solidFill>
                  <a:srgbClr val="FF0000"/>
                </a:solidFill>
              </a:rPr>
              <a:t>Java 9 – Stream API Enhancements</a:t>
            </a:r>
          </a:p>
        </p:txBody>
      </p:sp>
      <p:sp>
        <p:nvSpPr>
          <p:cNvPr id="3" name="Content Placeholder 2">
            <a:extLst>
              <a:ext uri="{FF2B5EF4-FFF2-40B4-BE49-F238E27FC236}">
                <a16:creationId xmlns:a16="http://schemas.microsoft.com/office/drawing/2014/main" id="{BC47D4A9-5C9E-40E5-B497-7F03DF24F8B3}"/>
              </a:ext>
            </a:extLst>
          </p:cNvPr>
          <p:cNvSpPr>
            <a:spLocks noGrp="1"/>
          </p:cNvSpPr>
          <p:nvPr>
            <p:ph idx="1"/>
          </p:nvPr>
        </p:nvSpPr>
        <p:spPr>
          <a:xfrm>
            <a:off x="838200" y="1179673"/>
            <a:ext cx="10515600" cy="5581650"/>
          </a:xfrm>
        </p:spPr>
        <p:txBody>
          <a:bodyPr/>
          <a:lstStyle/>
          <a:p>
            <a:r>
              <a:rPr lang="en-US" dirty="0"/>
              <a:t>ava 9 introduced four new methods for Stream API.</a:t>
            </a:r>
          </a:p>
          <a:p>
            <a:endParaRPr lang="en-US" dirty="0"/>
          </a:p>
          <a:p>
            <a:r>
              <a:rPr lang="en-US" dirty="0"/>
              <a:t> These methods are added in </a:t>
            </a:r>
            <a:r>
              <a:rPr lang="en-US" dirty="0" err="1"/>
              <a:t>java.util.Stream</a:t>
            </a:r>
            <a:r>
              <a:rPr lang="en-US" dirty="0"/>
              <a:t> interface.</a:t>
            </a:r>
          </a:p>
          <a:p>
            <a:endParaRPr lang="en-US" dirty="0"/>
          </a:p>
          <a:p>
            <a:r>
              <a:rPr lang="en-US" dirty="0"/>
              <a:t>Java 9 added the following four methods to the Stream.</a:t>
            </a:r>
          </a:p>
          <a:p>
            <a:pPr marL="0" indent="0">
              <a:buNone/>
            </a:pPr>
            <a:endParaRPr lang="en-US" b="0" i="0" dirty="0">
              <a:solidFill>
                <a:srgbClr val="222426"/>
              </a:solidFill>
              <a:effectLst/>
              <a:latin typeface="Roboto" panose="02000000000000000000" pitchFamily="2" charset="0"/>
            </a:endParaRPr>
          </a:p>
          <a:p>
            <a:pPr marL="0" indent="0">
              <a:buNone/>
            </a:pPr>
            <a:r>
              <a:rPr lang="en-US" b="0" i="0" dirty="0">
                <a:solidFill>
                  <a:srgbClr val="222426"/>
                </a:solidFill>
                <a:effectLst/>
                <a:latin typeface="Roboto" panose="02000000000000000000" pitchFamily="2" charset="0"/>
              </a:rPr>
              <a:t>1. </a:t>
            </a:r>
            <a:r>
              <a:rPr lang="en-US" b="0" i="0" dirty="0" err="1">
                <a:solidFill>
                  <a:srgbClr val="222426"/>
                </a:solidFill>
                <a:effectLst/>
                <a:latin typeface="Roboto" panose="02000000000000000000" pitchFamily="2" charset="0"/>
              </a:rPr>
              <a:t>dropWhile</a:t>
            </a:r>
            <a:r>
              <a:rPr lang="en-US" b="0" i="0" dirty="0">
                <a:solidFill>
                  <a:srgbClr val="222426"/>
                </a:solidFill>
                <a:effectLst/>
                <a:latin typeface="Roboto" panose="02000000000000000000" pitchFamily="2" charset="0"/>
              </a:rPr>
              <a:t>() – default method</a:t>
            </a:r>
            <a:br>
              <a:rPr lang="en-US" dirty="0"/>
            </a:br>
            <a:r>
              <a:rPr lang="en-US" b="0" i="0" dirty="0">
                <a:solidFill>
                  <a:srgbClr val="222426"/>
                </a:solidFill>
                <a:effectLst/>
                <a:latin typeface="Roboto" panose="02000000000000000000" pitchFamily="2" charset="0"/>
              </a:rPr>
              <a:t>2. </a:t>
            </a:r>
            <a:r>
              <a:rPr lang="en-US" b="0" i="0" dirty="0" err="1">
                <a:solidFill>
                  <a:srgbClr val="222426"/>
                </a:solidFill>
                <a:effectLst/>
                <a:latin typeface="Roboto" panose="02000000000000000000" pitchFamily="2" charset="0"/>
              </a:rPr>
              <a:t>takeWhile</a:t>
            </a:r>
            <a:r>
              <a:rPr lang="en-US" b="0" i="0" dirty="0">
                <a:solidFill>
                  <a:srgbClr val="222426"/>
                </a:solidFill>
                <a:effectLst/>
                <a:latin typeface="Roboto" panose="02000000000000000000" pitchFamily="2" charset="0"/>
              </a:rPr>
              <a:t>() – default method</a:t>
            </a:r>
            <a:br>
              <a:rPr lang="en-US" dirty="0"/>
            </a:br>
            <a:r>
              <a:rPr lang="en-US" b="0" i="0" dirty="0">
                <a:solidFill>
                  <a:srgbClr val="222426"/>
                </a:solidFill>
                <a:effectLst/>
                <a:latin typeface="Roboto" panose="02000000000000000000" pitchFamily="2" charset="0"/>
              </a:rPr>
              <a:t>3. iterate() – static method</a:t>
            </a:r>
            <a:br>
              <a:rPr lang="en-US" dirty="0"/>
            </a:br>
            <a:r>
              <a:rPr lang="en-US" b="0" i="0" dirty="0">
                <a:solidFill>
                  <a:srgbClr val="222426"/>
                </a:solidFill>
                <a:effectLst/>
                <a:latin typeface="Roboto" panose="02000000000000000000" pitchFamily="2" charset="0"/>
              </a:rPr>
              <a:t>4. </a:t>
            </a:r>
            <a:r>
              <a:rPr lang="en-US" b="0" i="0" dirty="0" err="1">
                <a:solidFill>
                  <a:srgbClr val="222426"/>
                </a:solidFill>
                <a:effectLst/>
                <a:latin typeface="Roboto" panose="02000000000000000000" pitchFamily="2" charset="0"/>
              </a:rPr>
              <a:t>ofNullable</a:t>
            </a:r>
            <a:r>
              <a:rPr lang="en-US" b="0" i="0" dirty="0">
                <a:solidFill>
                  <a:srgbClr val="222426"/>
                </a:solidFill>
                <a:effectLst/>
                <a:latin typeface="Roboto" panose="02000000000000000000" pitchFamily="2" charset="0"/>
              </a:rPr>
              <a:t>() – static method</a:t>
            </a:r>
            <a:endParaRPr lang="en-IN" dirty="0"/>
          </a:p>
        </p:txBody>
      </p:sp>
    </p:spTree>
    <p:extLst>
      <p:ext uri="{BB962C8B-B14F-4D97-AF65-F5344CB8AC3E}">
        <p14:creationId xmlns:p14="http://schemas.microsoft.com/office/powerpoint/2010/main" val="2186333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DE80-295A-41D0-8CCB-B40769387E10}"/>
              </a:ext>
            </a:extLst>
          </p:cNvPr>
          <p:cNvSpPr>
            <a:spLocks noGrp="1"/>
          </p:cNvSpPr>
          <p:nvPr>
            <p:ph type="title"/>
          </p:nvPr>
        </p:nvSpPr>
        <p:spPr>
          <a:xfrm>
            <a:off x="838200" y="0"/>
            <a:ext cx="10515600" cy="1325563"/>
          </a:xfrm>
        </p:spPr>
        <p:txBody>
          <a:bodyPr/>
          <a:lstStyle/>
          <a:p>
            <a:pPr algn="ctr"/>
            <a:r>
              <a:rPr lang="en-US" b="1" i="0" dirty="0">
                <a:solidFill>
                  <a:srgbClr val="FF0000"/>
                </a:solidFill>
                <a:effectLst/>
                <a:latin typeface="sofia-pro"/>
              </a:rPr>
              <a:t>Private Methods in Java 9 Interfaces</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9F51CB51-525C-4585-A6EF-1FDFD5B163E4}"/>
              </a:ext>
            </a:extLst>
          </p:cNvPr>
          <p:cNvSpPr>
            <a:spLocks noGrp="1"/>
          </p:cNvSpPr>
          <p:nvPr>
            <p:ph idx="1"/>
          </p:nvPr>
        </p:nvSpPr>
        <p:spPr>
          <a:xfrm>
            <a:off x="720754" y="850659"/>
            <a:ext cx="10515600" cy="5877312"/>
          </a:xfrm>
        </p:spPr>
        <p:txBody>
          <a:bodyPr/>
          <a:lstStyle/>
          <a:p>
            <a:pPr marL="0" indent="0">
              <a:buNone/>
            </a:pPr>
            <a:r>
              <a:rPr lang="en-US" dirty="0"/>
              <a:t>Java 8 Interface Changes</a:t>
            </a:r>
          </a:p>
          <a:p>
            <a:endParaRPr lang="en-US" dirty="0"/>
          </a:p>
          <a:p>
            <a:r>
              <a:rPr lang="en-US" dirty="0"/>
              <a:t>Some new features to interface were introduced in Java 8 i.e. Default methods and Static methods feature. In Java 8, an interface can have only four types:</a:t>
            </a:r>
          </a:p>
          <a:p>
            <a:endParaRPr lang="en-US" dirty="0"/>
          </a:p>
          <a:p>
            <a:r>
              <a:rPr lang="en-US" dirty="0"/>
              <a:t>Constant variables</a:t>
            </a:r>
          </a:p>
          <a:p>
            <a:r>
              <a:rPr lang="en-US" dirty="0"/>
              <a:t>Abstract methods</a:t>
            </a:r>
          </a:p>
          <a:p>
            <a:r>
              <a:rPr lang="en-US" dirty="0"/>
              <a:t>Default methods</a:t>
            </a:r>
          </a:p>
          <a:p>
            <a:r>
              <a:rPr lang="en-US" dirty="0"/>
              <a:t>Static methods</a:t>
            </a:r>
          </a:p>
          <a:p>
            <a:endParaRPr lang="en-IN" dirty="0"/>
          </a:p>
        </p:txBody>
      </p:sp>
    </p:spTree>
    <p:extLst>
      <p:ext uri="{BB962C8B-B14F-4D97-AF65-F5344CB8AC3E}">
        <p14:creationId xmlns:p14="http://schemas.microsoft.com/office/powerpoint/2010/main" val="52957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2FE167-61C2-4820-9F39-4036E16A966A}"/>
              </a:ext>
            </a:extLst>
          </p:cNvPr>
          <p:cNvSpPr>
            <a:spLocks noGrp="1"/>
          </p:cNvSpPr>
          <p:nvPr>
            <p:ph idx="1"/>
          </p:nvPr>
        </p:nvSpPr>
        <p:spPr>
          <a:xfrm>
            <a:off x="838200" y="575664"/>
            <a:ext cx="10515600" cy="6076805"/>
          </a:xfrm>
        </p:spPr>
        <p:txBody>
          <a:bodyPr>
            <a:normAutofit fontScale="92500" lnSpcReduction="20000"/>
          </a:bodyPr>
          <a:lstStyle/>
          <a:p>
            <a:pPr marL="0" indent="0">
              <a:buNone/>
            </a:pPr>
            <a:r>
              <a:rPr lang="en-US" dirty="0"/>
              <a:t>Java 9 Interface Changes</a:t>
            </a:r>
          </a:p>
          <a:p>
            <a:endParaRPr lang="en-US" dirty="0"/>
          </a:p>
          <a:p>
            <a:r>
              <a:rPr lang="en-US" dirty="0"/>
              <a:t>Java 9 introduced private methods and private static method in interfaces. In Java 9 and later versions, an interface can have six different things:</a:t>
            </a:r>
          </a:p>
          <a:p>
            <a:endParaRPr lang="en-US" dirty="0"/>
          </a:p>
          <a:p>
            <a:r>
              <a:rPr lang="en-US" dirty="0"/>
              <a:t>Constant variables</a:t>
            </a:r>
          </a:p>
          <a:p>
            <a:r>
              <a:rPr lang="en-US" dirty="0"/>
              <a:t>Abstract methods</a:t>
            </a:r>
          </a:p>
          <a:p>
            <a:r>
              <a:rPr lang="en-US" dirty="0"/>
              <a:t>Default methods</a:t>
            </a:r>
          </a:p>
          <a:p>
            <a:r>
              <a:rPr lang="en-US" dirty="0"/>
              <a:t>Static methods</a:t>
            </a:r>
          </a:p>
          <a:p>
            <a:r>
              <a:rPr lang="en-US" dirty="0"/>
              <a:t>Private methods</a:t>
            </a:r>
          </a:p>
          <a:p>
            <a:r>
              <a:rPr lang="en-US" dirty="0"/>
              <a:t>Private Static methods</a:t>
            </a:r>
          </a:p>
          <a:p>
            <a:r>
              <a:rPr lang="en-US" dirty="0"/>
              <a:t>These private methods will improve code re-usability inside interfaces and will provide choice to expose only our intended methods implementations to </a:t>
            </a:r>
            <a:r>
              <a:rPr lang="en-US" dirty="0" err="1"/>
              <a:t>users.These</a:t>
            </a:r>
            <a:r>
              <a:rPr lang="en-US" dirty="0"/>
              <a:t> methods are only accessible within that interface only and cannot be accessed or inherited from an interface to another interface or class.</a:t>
            </a:r>
            <a:endParaRPr lang="en-IN" dirty="0"/>
          </a:p>
        </p:txBody>
      </p:sp>
    </p:spTree>
    <p:extLst>
      <p:ext uri="{BB962C8B-B14F-4D97-AF65-F5344CB8AC3E}">
        <p14:creationId xmlns:p14="http://schemas.microsoft.com/office/powerpoint/2010/main" val="364613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2C1D-0117-4508-879F-C35686A684D8}"/>
              </a:ext>
            </a:extLst>
          </p:cNvPr>
          <p:cNvSpPr>
            <a:spLocks noGrp="1"/>
          </p:cNvSpPr>
          <p:nvPr>
            <p:ph type="title"/>
          </p:nvPr>
        </p:nvSpPr>
        <p:spPr>
          <a:xfrm>
            <a:off x="838200" y="18255"/>
            <a:ext cx="10515600" cy="1325563"/>
          </a:xfrm>
        </p:spPr>
        <p:txBody>
          <a:bodyPr/>
          <a:lstStyle/>
          <a:p>
            <a:pPr algn="ctr"/>
            <a:r>
              <a:rPr lang="en-US" b="1" i="0" dirty="0">
                <a:solidFill>
                  <a:srgbClr val="FF0000"/>
                </a:solidFill>
                <a:effectLst/>
                <a:latin typeface="sofia-pro"/>
              </a:rPr>
              <a:t>HTTP/2 Client feature of Java 9</a:t>
            </a:r>
            <a:br>
              <a:rPr lang="en-US" b="1" i="0" dirty="0">
                <a:solidFill>
                  <a:srgbClr val="FF0000"/>
                </a:solidFill>
                <a:effectLst/>
                <a:latin typeface="sofia-pro"/>
              </a:rPr>
            </a:br>
            <a:endParaRPr lang="en-IN" dirty="0">
              <a:solidFill>
                <a:srgbClr val="FF0000"/>
              </a:solidFill>
            </a:endParaRPr>
          </a:p>
        </p:txBody>
      </p:sp>
      <p:sp>
        <p:nvSpPr>
          <p:cNvPr id="3" name="Content Placeholder 2">
            <a:extLst>
              <a:ext uri="{FF2B5EF4-FFF2-40B4-BE49-F238E27FC236}">
                <a16:creationId xmlns:a16="http://schemas.microsoft.com/office/drawing/2014/main" id="{772FE167-61C2-4820-9F39-4036E16A966A}"/>
              </a:ext>
            </a:extLst>
          </p:cNvPr>
          <p:cNvSpPr>
            <a:spLocks noGrp="1"/>
          </p:cNvSpPr>
          <p:nvPr>
            <p:ph idx="1"/>
          </p:nvPr>
        </p:nvSpPr>
        <p:spPr>
          <a:xfrm>
            <a:off x="838200" y="944780"/>
            <a:ext cx="10515600" cy="5808357"/>
          </a:xfrm>
        </p:spPr>
        <p:txBody>
          <a:bodyPr>
            <a:normAutofit fontScale="92500" lnSpcReduction="10000"/>
          </a:bodyPr>
          <a:lstStyle/>
          <a:p>
            <a:r>
              <a:rPr lang="en-US" dirty="0"/>
              <a:t>HTTP/2 client is one of the feature of JDK 9. HTTP/2 is the newest version of the HTTP Protocol.</a:t>
            </a:r>
          </a:p>
          <a:p>
            <a:endParaRPr lang="en-US" dirty="0"/>
          </a:p>
          <a:p>
            <a:r>
              <a:rPr lang="en-US" dirty="0"/>
              <a:t> By the help of HTTP/2 client, from the Java application, we can send the HTTP request and we can process the HTTP response. </a:t>
            </a:r>
          </a:p>
          <a:p>
            <a:endParaRPr lang="en-US" dirty="0"/>
          </a:p>
          <a:p>
            <a:r>
              <a:rPr lang="en-US" dirty="0"/>
              <a:t>Before JDK 9, To send HTTP request and to process the HTTP response we are using </a:t>
            </a:r>
            <a:r>
              <a:rPr lang="en-US" dirty="0" err="1"/>
              <a:t>HttpURLConnection</a:t>
            </a:r>
            <a:r>
              <a:rPr lang="en-US" dirty="0"/>
              <a:t> class. </a:t>
            </a:r>
          </a:p>
          <a:p>
            <a:endParaRPr lang="en-US" dirty="0"/>
          </a:p>
          <a:p>
            <a:r>
              <a:rPr lang="en-US" dirty="0"/>
              <a:t>Now you will wonder why HTTP/2 client is introduced in JDK 9 when we have </a:t>
            </a:r>
            <a:r>
              <a:rPr lang="en-US" dirty="0" err="1"/>
              <a:t>HttpURLConnection</a:t>
            </a:r>
            <a:r>
              <a:rPr lang="en-US" dirty="0"/>
              <a:t> to solve the purpose. </a:t>
            </a:r>
          </a:p>
          <a:p>
            <a:endParaRPr lang="en-US" dirty="0"/>
          </a:p>
          <a:p>
            <a:r>
              <a:rPr lang="en-US" dirty="0"/>
              <a:t>But the existing </a:t>
            </a:r>
            <a:r>
              <a:rPr lang="en-US" dirty="0" err="1"/>
              <a:t>HttpURLConnection</a:t>
            </a:r>
            <a:r>
              <a:rPr lang="en-US" dirty="0"/>
              <a:t> has few problems that are eliminated in HTTP/2 client.</a:t>
            </a:r>
            <a:endParaRPr lang="en-IN" dirty="0"/>
          </a:p>
        </p:txBody>
      </p:sp>
    </p:spTree>
    <p:extLst>
      <p:ext uri="{BB962C8B-B14F-4D97-AF65-F5344CB8AC3E}">
        <p14:creationId xmlns:p14="http://schemas.microsoft.com/office/powerpoint/2010/main" val="1248454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932D-6C5B-48A6-9EA7-C3FF0CCAE4AF}"/>
              </a:ext>
            </a:extLst>
          </p:cNvPr>
          <p:cNvSpPr>
            <a:spLocks noGrp="1"/>
          </p:cNvSpPr>
          <p:nvPr>
            <p:ph type="title"/>
          </p:nvPr>
        </p:nvSpPr>
        <p:spPr>
          <a:xfrm>
            <a:off x="980813" y="-213715"/>
            <a:ext cx="10515600" cy="1325563"/>
          </a:xfrm>
        </p:spPr>
        <p:txBody>
          <a:bodyPr>
            <a:normAutofit/>
          </a:bodyPr>
          <a:lstStyle/>
          <a:p>
            <a:pPr algn="ctr"/>
            <a:r>
              <a:rPr lang="en-US" b="1" dirty="0">
                <a:solidFill>
                  <a:srgbClr val="FF0000"/>
                </a:solidFill>
              </a:rPr>
              <a:t>Latency Optimization Techniques for HTTP/1.1</a:t>
            </a:r>
            <a:endParaRPr lang="en-IN" b="1" dirty="0">
              <a:solidFill>
                <a:srgbClr val="FF0000"/>
              </a:solidFill>
            </a:endParaRPr>
          </a:p>
        </p:txBody>
      </p:sp>
      <p:sp>
        <p:nvSpPr>
          <p:cNvPr id="3" name="Content Placeholder 2">
            <a:extLst>
              <a:ext uri="{FF2B5EF4-FFF2-40B4-BE49-F238E27FC236}">
                <a16:creationId xmlns:a16="http://schemas.microsoft.com/office/drawing/2014/main" id="{048AF76C-7FE0-4D12-A9E3-8C8BF9991526}"/>
              </a:ext>
            </a:extLst>
          </p:cNvPr>
          <p:cNvSpPr>
            <a:spLocks noGrp="1"/>
          </p:cNvSpPr>
          <p:nvPr>
            <p:ph idx="1"/>
          </p:nvPr>
        </p:nvSpPr>
        <p:spPr>
          <a:xfrm>
            <a:off x="896923" y="1111848"/>
            <a:ext cx="10515600" cy="5305730"/>
          </a:xfrm>
        </p:spPr>
        <p:txBody>
          <a:bodyPr>
            <a:normAutofit fontScale="70000" lnSpcReduction="20000"/>
          </a:bodyPr>
          <a:lstStyle/>
          <a:p>
            <a:r>
              <a:rPr lang="en-US" dirty="0"/>
              <a:t>HTTP/1.1 has needed (sometimes heavy) workarounds to meet today’s requirements.</a:t>
            </a:r>
          </a:p>
          <a:p>
            <a:endParaRPr lang="en-US" dirty="0"/>
          </a:p>
          <a:p>
            <a:r>
              <a:rPr lang="en-US" dirty="0"/>
              <a:t>As one HTTP connection can download one resource at a time, browsers fetch them concurrently in order to be able to render the page faster. However, the number of parallel connections per domain is limited, and domain </a:t>
            </a:r>
            <a:r>
              <a:rPr lang="en-US" dirty="0" err="1"/>
              <a:t>sharding</a:t>
            </a:r>
            <a:r>
              <a:rPr lang="en-US" dirty="0"/>
              <a:t> was used to work that around.</a:t>
            </a:r>
          </a:p>
          <a:p>
            <a:endParaRPr lang="en-US" dirty="0"/>
          </a:p>
          <a:p>
            <a:r>
              <a:rPr lang="en-US" dirty="0"/>
              <a:t>A similar optimization technique was to combine multiple resources (CSS, JavaScript) into a single bundle in order to be able to get them with a single request. </a:t>
            </a:r>
          </a:p>
          <a:p>
            <a:endParaRPr lang="en-US" dirty="0"/>
          </a:p>
          <a:p>
            <a:r>
              <a:rPr lang="en-US" dirty="0"/>
              <a:t>The trade-off is sparing a network round-trip with the risk of not using some parts of the assembled resource bundle at all. In some cases, complicated server-side logic takes care of selecting the pertinent static resources and merging them for a particular page request.</a:t>
            </a:r>
          </a:p>
          <a:p>
            <a:endParaRPr lang="en-US" dirty="0"/>
          </a:p>
          <a:p>
            <a:r>
              <a:rPr lang="en-US" dirty="0"/>
              <a:t>Image sprites are a technique similar to bundling CSS and JavaScript files for lowering the number of requests.</a:t>
            </a:r>
          </a:p>
          <a:p>
            <a:endParaRPr lang="en-US" dirty="0"/>
          </a:p>
          <a:p>
            <a:r>
              <a:rPr lang="en-US" dirty="0"/>
              <a:t>Another technique is </a:t>
            </a:r>
            <a:r>
              <a:rPr lang="en-US" dirty="0" err="1"/>
              <a:t>inlining</a:t>
            </a:r>
            <a:r>
              <a:rPr lang="en-US" dirty="0"/>
              <a:t> static resources to the HTML.</a:t>
            </a:r>
            <a:endParaRPr lang="en-IN" dirty="0"/>
          </a:p>
        </p:txBody>
      </p:sp>
    </p:spTree>
    <p:extLst>
      <p:ext uri="{BB962C8B-B14F-4D97-AF65-F5344CB8AC3E}">
        <p14:creationId xmlns:p14="http://schemas.microsoft.com/office/powerpoint/2010/main" val="3702676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EDB3-2E39-4E8C-813F-15E48BDED60F}"/>
              </a:ext>
            </a:extLst>
          </p:cNvPr>
          <p:cNvSpPr>
            <a:spLocks noGrp="1"/>
          </p:cNvSpPr>
          <p:nvPr>
            <p:ph type="title"/>
          </p:nvPr>
        </p:nvSpPr>
        <p:spPr/>
        <p:txBody>
          <a:bodyPr/>
          <a:lstStyle/>
          <a:p>
            <a:pPr algn="ctr"/>
            <a:r>
              <a:rPr lang="en-US" dirty="0">
                <a:solidFill>
                  <a:srgbClr val="FF0000"/>
                </a:solidFill>
              </a:rPr>
              <a:t>Advantages of HTTP/2</a:t>
            </a:r>
            <a:br>
              <a:rPr lang="en-US" dirty="0"/>
            </a:br>
            <a:endParaRPr lang="en-IN" dirty="0"/>
          </a:p>
        </p:txBody>
      </p:sp>
      <p:sp>
        <p:nvSpPr>
          <p:cNvPr id="3" name="Content Placeholder 2">
            <a:extLst>
              <a:ext uri="{FF2B5EF4-FFF2-40B4-BE49-F238E27FC236}">
                <a16:creationId xmlns:a16="http://schemas.microsoft.com/office/drawing/2014/main" id="{EBC28CEF-64B8-4A0D-A8B1-4B8DAA43AC3F}"/>
              </a:ext>
            </a:extLst>
          </p:cNvPr>
          <p:cNvSpPr>
            <a:spLocks noGrp="1"/>
          </p:cNvSpPr>
          <p:nvPr>
            <p:ph idx="1"/>
          </p:nvPr>
        </p:nvSpPr>
        <p:spPr/>
        <p:txBody>
          <a:bodyPr>
            <a:normAutofit fontScale="55000" lnSpcReduction="20000"/>
          </a:bodyPr>
          <a:lstStyle/>
          <a:p>
            <a:r>
              <a:rPr lang="en-US" dirty="0"/>
              <a:t>In HTTP/1.1, we cannot have more than six connections open at a time, so every request has to wait for the others to </a:t>
            </a:r>
            <a:r>
              <a:rPr lang="en-US" dirty="0" err="1"/>
              <a:t>complete.To</a:t>
            </a:r>
            <a:r>
              <a:rPr lang="en-US" dirty="0"/>
              <a:t> avoid this, developers are used to doing workaround as a best practice. Those best practices include minifying, compressing, and zipping the files together, sprite images, etc. This can be eliminated by multiplexing in HTTP /2. This means that HTTP/2 can send multiple requests for data in parallel over a single TCP connection. </a:t>
            </a:r>
          </a:p>
          <a:p>
            <a:endParaRPr lang="en-US" dirty="0"/>
          </a:p>
          <a:p>
            <a:r>
              <a:rPr lang="en-US" dirty="0"/>
              <a:t>In HTTP/1.1, every request sent to the server will have the header's additional data, which increases </a:t>
            </a:r>
            <a:r>
              <a:rPr lang="en-US" dirty="0" err="1"/>
              <a:t>bandwidth.This</a:t>
            </a:r>
            <a:r>
              <a:rPr lang="en-US" dirty="0"/>
              <a:t> can be eliminated in HTTP/2.0 by having headers packed into one compressed block that will be sent as a unit and, once transmission is finished, the header blocks are decoded. It uses </a:t>
            </a:r>
            <a:r>
              <a:rPr lang="en-US" dirty="0" err="1"/>
              <a:t>HPack</a:t>
            </a:r>
            <a:r>
              <a:rPr lang="en-US" dirty="0"/>
              <a:t> for header compression.</a:t>
            </a:r>
          </a:p>
          <a:p>
            <a:endParaRPr lang="en-US" dirty="0"/>
          </a:p>
          <a:p>
            <a:r>
              <a:rPr lang="en-US" dirty="0"/>
              <a:t>In an HTTP/1.1 environment, an HTML page is sent to the browser. The browser has to parse it and decide which assets are required, then request those assets from the server. This can be eliminated by Server Push in HTTP/2. It allows servers to push responses proactively to the client instead of waiting for the new request to process.</a:t>
            </a:r>
          </a:p>
          <a:p>
            <a:endParaRPr lang="en-US" dirty="0"/>
          </a:p>
          <a:p>
            <a:r>
              <a:rPr lang="en-US" dirty="0"/>
              <a:t>Text is replaced by Binary in HTTP/2.0</a:t>
            </a:r>
          </a:p>
          <a:p>
            <a:endParaRPr lang="en-US" dirty="0"/>
          </a:p>
          <a:p>
            <a:r>
              <a:rPr lang="en-US" dirty="0"/>
              <a:t>Domain </a:t>
            </a:r>
            <a:r>
              <a:rPr lang="en-US" dirty="0" err="1"/>
              <a:t>sharding</a:t>
            </a:r>
            <a:r>
              <a:rPr lang="en-US" dirty="0"/>
              <a:t> and asset concatenation are no longer needed with HTTP/2.</a:t>
            </a:r>
          </a:p>
          <a:p>
            <a:endParaRPr lang="en-US" dirty="0"/>
          </a:p>
          <a:p>
            <a:endParaRPr lang="en-IN" dirty="0"/>
          </a:p>
        </p:txBody>
      </p:sp>
    </p:spTree>
    <p:extLst>
      <p:ext uri="{BB962C8B-B14F-4D97-AF65-F5344CB8AC3E}">
        <p14:creationId xmlns:p14="http://schemas.microsoft.com/office/powerpoint/2010/main" val="2396826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509F-7CCE-4CEC-955D-AFA37D378F7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425214D-0C00-4B17-B8DE-F35BE5F238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368" y="761012"/>
            <a:ext cx="10515600" cy="5455230"/>
          </a:xfrm>
        </p:spPr>
      </p:pic>
    </p:spTree>
    <p:extLst>
      <p:ext uri="{BB962C8B-B14F-4D97-AF65-F5344CB8AC3E}">
        <p14:creationId xmlns:p14="http://schemas.microsoft.com/office/powerpoint/2010/main" val="111360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1E51-3520-486D-A307-12B08613B21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A17A7E8-AD8D-489C-8FCC-BA1ECB637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901" y="449829"/>
            <a:ext cx="10363899" cy="5657355"/>
          </a:xfrm>
        </p:spPr>
      </p:pic>
    </p:spTree>
    <p:extLst>
      <p:ext uri="{BB962C8B-B14F-4D97-AF65-F5344CB8AC3E}">
        <p14:creationId xmlns:p14="http://schemas.microsoft.com/office/powerpoint/2010/main" val="319961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ADCC-131A-43B7-9DD2-CA016CA2ADE0}"/>
              </a:ext>
            </a:extLst>
          </p:cNvPr>
          <p:cNvSpPr>
            <a:spLocks noGrp="1"/>
          </p:cNvSpPr>
          <p:nvPr>
            <p:ph type="title"/>
          </p:nvPr>
        </p:nvSpPr>
        <p:spPr>
          <a:xfrm>
            <a:off x="838200" y="247475"/>
            <a:ext cx="10515600" cy="1325563"/>
          </a:xfrm>
        </p:spPr>
        <p:txBody>
          <a:bodyPr/>
          <a:lstStyle/>
          <a:p>
            <a:r>
              <a:rPr lang="en-US" b="1" dirty="0"/>
              <a:t>Agenda</a:t>
            </a:r>
            <a:endParaRPr lang="en-IN" b="1" dirty="0"/>
          </a:p>
        </p:txBody>
      </p:sp>
      <p:sp>
        <p:nvSpPr>
          <p:cNvPr id="3" name="Content Placeholder 2">
            <a:extLst>
              <a:ext uri="{FF2B5EF4-FFF2-40B4-BE49-F238E27FC236}">
                <a16:creationId xmlns:a16="http://schemas.microsoft.com/office/drawing/2014/main" id="{60FA6494-53F2-4BED-9D41-011BE7145A1A}"/>
              </a:ext>
            </a:extLst>
          </p:cNvPr>
          <p:cNvSpPr>
            <a:spLocks noGrp="1"/>
          </p:cNvSpPr>
          <p:nvPr>
            <p:ph idx="1"/>
          </p:nvPr>
        </p:nvSpPr>
        <p:spPr>
          <a:xfrm>
            <a:off x="838200" y="1683011"/>
            <a:ext cx="10515600" cy="4927513"/>
          </a:xfrm>
        </p:spPr>
        <p:txBody>
          <a:bodyPr>
            <a:normAutofit fontScale="92500" lnSpcReduction="10000"/>
          </a:bodyPr>
          <a:lstStyle/>
          <a:p>
            <a:pPr marL="228600" algn="l" rtl="0">
              <a:lnSpc>
                <a:spcPct val="115000"/>
              </a:lnSpc>
            </a:pPr>
            <a:r>
              <a:rPr lang="en-US" sz="1800" b="1" dirty="0">
                <a:effectLst/>
                <a:latin typeface="Times New Roman" panose="02020603050405020304" pitchFamily="18" charset="0"/>
                <a:ea typeface="Times New Roman" panose="02020603050405020304" pitchFamily="18" charset="0"/>
              </a:rPr>
              <a:t>API &amp; code</a:t>
            </a:r>
            <a:endParaRPr lang="en-IN" sz="1800" dirty="0">
              <a:effectLst/>
              <a:latin typeface="Times New Roman" panose="02020603050405020304" pitchFamily="18" charset="0"/>
              <a:ea typeface="Times New Roman" panose="02020603050405020304" pitchFamily="18" charset="0"/>
            </a:endParaRPr>
          </a:p>
          <a:p>
            <a:pPr marL="342900" lvl="0" indent="-342900" algn="l" rtl="0">
              <a:lnSpc>
                <a:spcPct val="115000"/>
              </a:lnSpc>
              <a:buFont typeface="Wingdings" panose="05000000000000000000" pitchFamily="2" charset="2"/>
              <a:buChar char=""/>
              <a:tabLst>
                <a:tab pos="685800" algn="l"/>
              </a:tabLst>
            </a:pPr>
            <a:r>
              <a:rPr lang="en-US" sz="1800" dirty="0">
                <a:effectLst/>
                <a:latin typeface="Times New Roman" panose="02020603050405020304" pitchFamily="18" charset="0"/>
                <a:ea typeface="Times New Roman" panose="02020603050405020304" pitchFamily="18" charset="0"/>
              </a:rPr>
              <a:t>Reactive programming with flow</a:t>
            </a:r>
            <a:endParaRPr lang="en-IN" sz="1800" dirty="0">
              <a:effectLst/>
              <a:latin typeface="Times New Roman" panose="02020603050405020304" pitchFamily="18" charset="0"/>
              <a:ea typeface="Times New Roman" panose="02020603050405020304" pitchFamily="18" charset="0"/>
            </a:endParaRPr>
          </a:p>
          <a:p>
            <a:pPr marL="342900" lvl="0" indent="-342900" algn="l" rtl="0">
              <a:lnSpc>
                <a:spcPct val="115000"/>
              </a:lnSpc>
              <a:buFont typeface="Wingdings" panose="05000000000000000000" pitchFamily="2" charset="2"/>
              <a:buChar char=""/>
              <a:tabLst>
                <a:tab pos="685800" algn="l"/>
              </a:tabLst>
            </a:pPr>
            <a:r>
              <a:rPr lang="en-US" sz="1800" dirty="0">
                <a:effectLst/>
                <a:latin typeface="Times New Roman" panose="02020603050405020304" pitchFamily="18" charset="0"/>
                <a:ea typeface="Times New Roman" panose="02020603050405020304" pitchFamily="18" charset="0"/>
              </a:rPr>
              <a:t>Collection Factories</a:t>
            </a:r>
            <a:endParaRPr lang="en-IN" sz="1800" dirty="0">
              <a:effectLst/>
              <a:latin typeface="Times New Roman" panose="02020603050405020304" pitchFamily="18" charset="0"/>
              <a:ea typeface="Times New Roman" panose="02020603050405020304" pitchFamily="18" charset="0"/>
            </a:endParaRPr>
          </a:p>
          <a:p>
            <a:pPr marL="342900" lvl="0" indent="-342900" algn="l" rtl="0">
              <a:lnSpc>
                <a:spcPct val="115000"/>
              </a:lnSpc>
              <a:buFont typeface="Wingdings" panose="05000000000000000000" pitchFamily="2" charset="2"/>
              <a:buChar char=""/>
              <a:tabLst>
                <a:tab pos="685800" algn="l"/>
              </a:tabLst>
            </a:pPr>
            <a:r>
              <a:rPr lang="en-US" sz="1800" dirty="0">
                <a:effectLst/>
                <a:latin typeface="Times New Roman" panose="02020603050405020304" pitchFamily="18" charset="0"/>
                <a:ea typeface="Times New Roman" panose="02020603050405020304" pitchFamily="18" charset="0"/>
              </a:rPr>
              <a:t>Stream API new features</a:t>
            </a:r>
            <a:endParaRPr lang="en-IN" sz="1800" dirty="0">
              <a:effectLst/>
              <a:latin typeface="Times New Roman" panose="02020603050405020304" pitchFamily="18" charset="0"/>
              <a:ea typeface="Times New Roman" panose="02020603050405020304" pitchFamily="18" charset="0"/>
            </a:endParaRPr>
          </a:p>
          <a:p>
            <a:pPr marL="342900" lvl="0" indent="-342900" algn="l" rtl="0">
              <a:lnSpc>
                <a:spcPct val="115000"/>
              </a:lnSpc>
              <a:buFont typeface="Wingdings" panose="05000000000000000000" pitchFamily="2" charset="2"/>
              <a:buChar char=""/>
              <a:tabLst>
                <a:tab pos="685800" algn="l"/>
              </a:tabLst>
            </a:pPr>
            <a:r>
              <a:rPr lang="en-US" sz="1800" dirty="0">
                <a:effectLst/>
                <a:latin typeface="Times New Roman" panose="02020603050405020304" pitchFamily="18" charset="0"/>
                <a:ea typeface="Times New Roman" panose="02020603050405020304" pitchFamily="18" charset="0"/>
              </a:rPr>
              <a:t>Private interface methods</a:t>
            </a:r>
            <a:endParaRPr lang="en-IN" sz="1800" dirty="0">
              <a:effectLst/>
              <a:latin typeface="Times New Roman" panose="02020603050405020304" pitchFamily="18" charset="0"/>
              <a:ea typeface="Times New Roman" panose="02020603050405020304" pitchFamily="18" charset="0"/>
            </a:endParaRPr>
          </a:p>
          <a:p>
            <a:pPr marL="342900" lvl="0" indent="-342900" algn="l" rtl="0">
              <a:lnSpc>
                <a:spcPct val="115000"/>
              </a:lnSpc>
              <a:buFont typeface="Wingdings" panose="05000000000000000000" pitchFamily="2" charset="2"/>
              <a:buChar char=""/>
              <a:tabLst>
                <a:tab pos="685800" algn="l"/>
              </a:tabLst>
            </a:pPr>
            <a:r>
              <a:rPr lang="en-US" sz="1800" dirty="0">
                <a:effectLst/>
                <a:latin typeface="Times New Roman" panose="02020603050405020304" pitchFamily="18" charset="0"/>
                <a:ea typeface="Times New Roman" panose="02020603050405020304" pitchFamily="18" charset="0"/>
              </a:rPr>
              <a:t>HTTP/2 API</a:t>
            </a:r>
            <a:endParaRPr lang="en-IN" sz="1800" dirty="0">
              <a:effectLst/>
              <a:latin typeface="Times New Roman" panose="02020603050405020304" pitchFamily="18" charset="0"/>
              <a:ea typeface="Times New Roman" panose="02020603050405020304" pitchFamily="18" charset="0"/>
            </a:endParaRPr>
          </a:p>
          <a:p>
            <a:pPr marL="342900" lvl="0" indent="-342900" algn="l" rtl="0">
              <a:lnSpc>
                <a:spcPct val="115000"/>
              </a:lnSpc>
              <a:buFont typeface="Wingdings" panose="05000000000000000000" pitchFamily="2" charset="2"/>
              <a:buChar char=""/>
              <a:tabLst>
                <a:tab pos="685800" algn="l"/>
              </a:tabLst>
            </a:pPr>
            <a:r>
              <a:rPr lang="en-US" sz="1800" dirty="0">
                <a:effectLst/>
                <a:latin typeface="Times New Roman" panose="02020603050405020304" pitchFamily="18" charset="0"/>
                <a:ea typeface="Times New Roman" panose="02020603050405020304" pitchFamily="18" charset="0"/>
              </a:rPr>
              <a:t>Stack walking</a:t>
            </a:r>
            <a:endParaRPr lang="en-IN" sz="1800" dirty="0">
              <a:effectLst/>
              <a:latin typeface="Times New Roman" panose="02020603050405020304" pitchFamily="18" charset="0"/>
              <a:ea typeface="Times New Roman" panose="02020603050405020304" pitchFamily="18" charset="0"/>
            </a:endParaRPr>
          </a:p>
          <a:p>
            <a:pPr marL="228600" algn="l" rtl="0">
              <a:lnSpc>
                <a:spcPct val="115000"/>
              </a:lnSpc>
            </a:pPr>
            <a:r>
              <a:rPr lang="en-US" sz="1800" b="1" dirty="0">
                <a:effectLst/>
                <a:latin typeface="Times New Roman" panose="02020603050405020304" pitchFamily="18" charset="0"/>
                <a:ea typeface="Times New Roman" panose="02020603050405020304" pitchFamily="18" charset="0"/>
              </a:rPr>
              <a:t>Environmental</a:t>
            </a:r>
            <a:endParaRPr lang="en-IN" sz="1800" dirty="0">
              <a:effectLst/>
              <a:latin typeface="Times New Roman" panose="02020603050405020304" pitchFamily="18" charset="0"/>
              <a:ea typeface="Times New Roman" panose="02020603050405020304" pitchFamily="18" charset="0"/>
            </a:endParaRPr>
          </a:p>
          <a:p>
            <a:pPr marL="342900" lvl="0" indent="-342900" algn="l" rtl="0">
              <a:lnSpc>
                <a:spcPct val="115000"/>
              </a:lnSpc>
              <a:buFont typeface="Wingdings" panose="05000000000000000000" pitchFamily="2" charset="2"/>
              <a:buChar char=""/>
              <a:tabLst>
                <a:tab pos="685800" algn="l"/>
              </a:tabLst>
            </a:pPr>
            <a:r>
              <a:rPr lang="en-US" sz="1800" dirty="0">
                <a:effectLst/>
                <a:latin typeface="Times New Roman" panose="02020603050405020304" pitchFamily="18" charset="0"/>
                <a:ea typeface="Times New Roman" panose="02020603050405020304" pitchFamily="18" charset="0"/>
              </a:rPr>
              <a:t>Modular Java &amp; </a:t>
            </a:r>
            <a:r>
              <a:rPr lang="en-US" sz="1800" dirty="0" err="1">
                <a:effectLst/>
                <a:latin typeface="Times New Roman" panose="02020603050405020304" pitchFamily="18" charset="0"/>
                <a:ea typeface="Times New Roman" panose="02020603050405020304" pitchFamily="18" charset="0"/>
              </a:rPr>
              <a:t>Jlink</a:t>
            </a:r>
            <a:endParaRPr lang="en-IN" sz="1800" dirty="0">
              <a:effectLst/>
              <a:latin typeface="Times New Roman" panose="02020603050405020304" pitchFamily="18" charset="0"/>
              <a:ea typeface="Times New Roman" panose="02020603050405020304" pitchFamily="18" charset="0"/>
            </a:endParaRPr>
          </a:p>
          <a:p>
            <a:pPr marL="342900" lvl="0" indent="-342900" algn="l" rtl="0">
              <a:lnSpc>
                <a:spcPct val="115000"/>
              </a:lnSpc>
              <a:buFont typeface="Wingdings" panose="05000000000000000000" pitchFamily="2" charset="2"/>
              <a:buChar char=""/>
              <a:tabLst>
                <a:tab pos="685800" algn="l"/>
              </a:tabLst>
            </a:pPr>
            <a:r>
              <a:rPr lang="en-US" sz="1800" dirty="0" err="1">
                <a:effectLst/>
                <a:latin typeface="Times New Roman" panose="02020603050405020304" pitchFamily="18" charset="0"/>
                <a:ea typeface="Times New Roman" panose="02020603050405020304" pitchFamily="18" charset="0"/>
              </a:rPr>
              <a:t>Jshell</a:t>
            </a:r>
            <a:endParaRPr lang="en-IN" sz="1800" dirty="0">
              <a:effectLst/>
              <a:latin typeface="Times New Roman" panose="02020603050405020304" pitchFamily="18" charset="0"/>
              <a:ea typeface="Times New Roman" panose="02020603050405020304" pitchFamily="18" charset="0"/>
            </a:endParaRPr>
          </a:p>
          <a:p>
            <a:pPr marL="342900" lvl="0" indent="-342900" algn="l" rtl="0">
              <a:lnSpc>
                <a:spcPct val="115000"/>
              </a:lnSpc>
              <a:buFont typeface="Wingdings" panose="05000000000000000000" pitchFamily="2" charset="2"/>
              <a:buChar char=""/>
              <a:tabLst>
                <a:tab pos="685800" algn="l"/>
              </a:tabLst>
            </a:pPr>
            <a:r>
              <a:rPr lang="en-US" sz="1800" dirty="0">
                <a:effectLst/>
                <a:latin typeface="Times New Roman" panose="02020603050405020304" pitchFamily="18" charset="0"/>
                <a:ea typeface="Times New Roman" panose="02020603050405020304" pitchFamily="18" charset="0"/>
              </a:rPr>
              <a:t>Multi version jars</a:t>
            </a:r>
            <a:endParaRPr lang="en-IN" sz="1800" dirty="0">
              <a:effectLst/>
              <a:latin typeface="Times New Roman" panose="02020603050405020304" pitchFamily="18" charset="0"/>
              <a:ea typeface="Times New Roman" panose="02020603050405020304" pitchFamily="18" charset="0"/>
            </a:endParaRPr>
          </a:p>
          <a:p>
            <a:pPr marL="342900" lvl="0" indent="-342900" algn="l" rtl="0">
              <a:lnSpc>
                <a:spcPct val="115000"/>
              </a:lnSpc>
              <a:buFont typeface="Wingdings" panose="05000000000000000000" pitchFamily="2" charset="2"/>
              <a:buChar char=""/>
              <a:tabLst>
                <a:tab pos="685800" algn="l"/>
              </a:tabLst>
            </a:pPr>
            <a:r>
              <a:rPr lang="en-US" sz="1800" dirty="0">
                <a:effectLst/>
                <a:latin typeface="Times New Roman" panose="02020603050405020304" pitchFamily="18" charset="0"/>
                <a:ea typeface="Times New Roman" panose="02020603050405020304" pitchFamily="18" charset="0"/>
              </a:rPr>
              <a:t>G1 made default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58846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4D6B5-3E96-4406-B582-D2652BE6BF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D02A3B-3FD4-4175-A928-6B942918D72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4B608E8-1DC6-46CF-9F57-BF4FE90DC7A7}"/>
              </a:ext>
            </a:extLst>
          </p:cNvPr>
          <p:cNvPicPr>
            <a:picLocks noChangeAspect="1"/>
          </p:cNvPicPr>
          <p:nvPr/>
        </p:nvPicPr>
        <p:blipFill>
          <a:blip r:embed="rId2"/>
          <a:stretch>
            <a:fillRect/>
          </a:stretch>
        </p:blipFill>
        <p:spPr>
          <a:xfrm>
            <a:off x="475088" y="1027906"/>
            <a:ext cx="11476715" cy="4273936"/>
          </a:xfrm>
          <a:prstGeom prst="rect">
            <a:avLst/>
          </a:prstGeom>
        </p:spPr>
      </p:pic>
    </p:spTree>
    <p:extLst>
      <p:ext uri="{BB962C8B-B14F-4D97-AF65-F5344CB8AC3E}">
        <p14:creationId xmlns:p14="http://schemas.microsoft.com/office/powerpoint/2010/main" val="78612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CB21-6800-422B-818E-02A0CF4D4D88}"/>
              </a:ext>
            </a:extLst>
          </p:cNvPr>
          <p:cNvSpPr>
            <a:spLocks noGrp="1"/>
          </p:cNvSpPr>
          <p:nvPr>
            <p:ph type="title"/>
          </p:nvPr>
        </p:nvSpPr>
        <p:spPr/>
        <p:txBody>
          <a:bodyPr/>
          <a:lstStyle/>
          <a:p>
            <a:pPr algn="ctr"/>
            <a:r>
              <a:rPr lang="en-IN" b="1" dirty="0">
                <a:solidFill>
                  <a:srgbClr val="FF0000"/>
                </a:solidFill>
              </a:rPr>
              <a:t>Drawbacks of HTTP/2.0</a:t>
            </a:r>
          </a:p>
        </p:txBody>
      </p:sp>
      <p:sp>
        <p:nvSpPr>
          <p:cNvPr id="3" name="Content Placeholder 2">
            <a:extLst>
              <a:ext uri="{FF2B5EF4-FFF2-40B4-BE49-F238E27FC236}">
                <a16:creationId xmlns:a16="http://schemas.microsoft.com/office/drawing/2014/main" id="{7BF8CD23-B5BF-4866-8424-293F92CAE18B}"/>
              </a:ext>
            </a:extLst>
          </p:cNvPr>
          <p:cNvSpPr>
            <a:spLocks noGrp="1"/>
          </p:cNvSpPr>
          <p:nvPr>
            <p:ph idx="1"/>
          </p:nvPr>
        </p:nvSpPr>
        <p:spPr/>
        <p:txBody>
          <a:bodyPr>
            <a:normAutofit fontScale="92500" lnSpcReduction="20000"/>
          </a:bodyPr>
          <a:lstStyle/>
          <a:p>
            <a:r>
              <a:rPr lang="en-US" dirty="0"/>
              <a:t>Many of us expected more features in the HTTP 2.0 protocol, but many were not included in the final version to support the backward compatibility.</a:t>
            </a:r>
          </a:p>
          <a:p>
            <a:endParaRPr lang="en-US" dirty="0"/>
          </a:p>
          <a:p>
            <a:r>
              <a:rPr lang="en-US" dirty="0"/>
              <a:t>It is not super fast.</a:t>
            </a:r>
          </a:p>
          <a:p>
            <a:endParaRPr lang="en-US" dirty="0"/>
          </a:p>
          <a:p>
            <a:r>
              <a:rPr lang="en-US" dirty="0"/>
              <a:t>It is vulnerable to attacks. (BREACH and CRIME).</a:t>
            </a:r>
          </a:p>
          <a:p>
            <a:endParaRPr lang="en-US" dirty="0"/>
          </a:p>
          <a:p>
            <a:r>
              <a:rPr lang="en-US" dirty="0"/>
              <a:t>HTTP/2.0 decided to leave the encryption as it is in HTTP/1.1.</a:t>
            </a:r>
          </a:p>
          <a:p>
            <a:endParaRPr lang="en-US" dirty="0"/>
          </a:p>
          <a:p>
            <a:r>
              <a:rPr lang="en-US" dirty="0"/>
              <a:t>HTTP/2.0 isn't very careful about cookie security.</a:t>
            </a:r>
          </a:p>
          <a:p>
            <a:endParaRPr lang="en-IN" dirty="0"/>
          </a:p>
        </p:txBody>
      </p:sp>
    </p:spTree>
    <p:extLst>
      <p:ext uri="{BB962C8B-B14F-4D97-AF65-F5344CB8AC3E}">
        <p14:creationId xmlns:p14="http://schemas.microsoft.com/office/powerpoint/2010/main" val="3659118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2C1D-0117-4508-879F-C35686A684D8}"/>
              </a:ext>
            </a:extLst>
          </p:cNvPr>
          <p:cNvSpPr>
            <a:spLocks noGrp="1"/>
          </p:cNvSpPr>
          <p:nvPr>
            <p:ph type="title"/>
          </p:nvPr>
        </p:nvSpPr>
        <p:spPr/>
        <p:txBody>
          <a:bodyPr/>
          <a:lstStyle/>
          <a:p>
            <a:pPr algn="ctr"/>
            <a:r>
              <a:rPr lang="en-IN" b="1" i="0" dirty="0" err="1">
                <a:solidFill>
                  <a:srgbClr val="FF0000"/>
                </a:solidFill>
                <a:effectLst/>
                <a:latin typeface="sofia-pro"/>
              </a:rPr>
              <a:t>JLink</a:t>
            </a:r>
            <a:r>
              <a:rPr lang="en-IN" b="1" i="0" dirty="0">
                <a:solidFill>
                  <a:srgbClr val="FF0000"/>
                </a:solidFill>
                <a:effectLst/>
                <a:latin typeface="sofia-pro"/>
              </a:rPr>
              <a:t> | Java Linker</a:t>
            </a:r>
            <a:br>
              <a:rPr lang="en-IN"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772FE167-61C2-4820-9F39-4036E16A966A}"/>
              </a:ext>
            </a:extLst>
          </p:cNvPr>
          <p:cNvSpPr>
            <a:spLocks noGrp="1"/>
          </p:cNvSpPr>
          <p:nvPr>
            <p:ph idx="1"/>
          </p:nvPr>
        </p:nvSpPr>
        <p:spPr>
          <a:xfrm>
            <a:off x="662031" y="2068905"/>
            <a:ext cx="10515600" cy="4351338"/>
          </a:xfrm>
        </p:spPr>
        <p:txBody>
          <a:bodyPr/>
          <a:lstStyle/>
          <a:p>
            <a:r>
              <a:rPr lang="en-US" b="0" i="0" dirty="0">
                <a:solidFill>
                  <a:srgbClr val="273239"/>
                </a:solidFill>
                <a:effectLst/>
                <a:latin typeface="urw-din"/>
              </a:rPr>
              <a:t>n a single sentence, we can say that </a:t>
            </a:r>
            <a:r>
              <a:rPr lang="en-US" b="0" i="0" dirty="0" err="1">
                <a:solidFill>
                  <a:srgbClr val="273239"/>
                </a:solidFill>
                <a:effectLst/>
                <a:latin typeface="urw-din"/>
              </a:rPr>
              <a:t>Jlink</a:t>
            </a:r>
            <a:r>
              <a:rPr lang="en-US" b="0" i="0" dirty="0">
                <a:solidFill>
                  <a:srgbClr val="273239"/>
                </a:solidFill>
                <a:effectLst/>
                <a:latin typeface="urw-din"/>
              </a:rPr>
              <a:t> is used to create our own customized small JRE(Java </a:t>
            </a:r>
            <a:r>
              <a:rPr lang="en-US" b="0" i="0" dirty="0" err="1">
                <a:solidFill>
                  <a:srgbClr val="273239"/>
                </a:solidFill>
                <a:effectLst/>
                <a:latin typeface="urw-din"/>
              </a:rPr>
              <a:t>RunTime</a:t>
            </a:r>
            <a:r>
              <a:rPr lang="en-US" b="0" i="0" dirty="0">
                <a:solidFill>
                  <a:srgbClr val="273239"/>
                </a:solidFill>
                <a:effectLst/>
                <a:latin typeface="urw-din"/>
              </a:rPr>
              <a:t> Environment). </a:t>
            </a:r>
            <a:br>
              <a:rPr lang="en-US" dirty="0"/>
            </a:br>
            <a:endParaRPr lang="en-US" dirty="0"/>
          </a:p>
          <a:p>
            <a:r>
              <a:rPr lang="en-US" b="0" i="0" dirty="0" err="1">
                <a:solidFill>
                  <a:srgbClr val="273239"/>
                </a:solidFill>
                <a:effectLst/>
                <a:latin typeface="urw-din"/>
              </a:rPr>
              <a:t>JLink</a:t>
            </a:r>
            <a:r>
              <a:rPr lang="en-US" b="0" i="0" dirty="0">
                <a:solidFill>
                  <a:srgbClr val="273239"/>
                </a:solidFill>
                <a:effectLst/>
                <a:latin typeface="urw-din"/>
              </a:rPr>
              <a:t> is the Java’s new command line tool(available in JDK_HOME/bin) which allows us to link sets of only required modules (and their dependencies) to create runtime environment (our own JRE). Usually, we use the default JRE for running our programs which are provided by the Oracle Corporation, but if we want our own JRE like geeks </a:t>
            </a:r>
            <a:r>
              <a:rPr lang="en-US" b="0" i="0" dirty="0" err="1">
                <a:solidFill>
                  <a:srgbClr val="273239"/>
                </a:solidFill>
                <a:effectLst/>
                <a:latin typeface="urw-din"/>
              </a:rPr>
              <a:t>jre</a:t>
            </a:r>
            <a:r>
              <a:rPr lang="en-US" b="0" i="0" dirty="0">
                <a:solidFill>
                  <a:srgbClr val="273239"/>
                </a:solidFill>
                <a:effectLst/>
                <a:latin typeface="urw-din"/>
              </a:rPr>
              <a:t> then we can go for JLINK.</a:t>
            </a:r>
            <a:endParaRPr lang="en-IN" dirty="0"/>
          </a:p>
        </p:txBody>
      </p:sp>
    </p:spTree>
    <p:extLst>
      <p:ext uri="{BB962C8B-B14F-4D97-AF65-F5344CB8AC3E}">
        <p14:creationId xmlns:p14="http://schemas.microsoft.com/office/powerpoint/2010/main" val="1504934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4D1A-45B7-4764-A1EA-1C37F101B02E}"/>
              </a:ext>
            </a:extLst>
          </p:cNvPr>
          <p:cNvSpPr>
            <a:spLocks noGrp="1"/>
          </p:cNvSpPr>
          <p:nvPr>
            <p:ph type="title"/>
          </p:nvPr>
        </p:nvSpPr>
        <p:spPr>
          <a:xfrm>
            <a:off x="972424" y="-146603"/>
            <a:ext cx="10515600" cy="1325563"/>
          </a:xfrm>
        </p:spPr>
        <p:txBody>
          <a:bodyPr/>
          <a:lstStyle/>
          <a:p>
            <a:pPr algn="ctr"/>
            <a:r>
              <a:rPr lang="en-IN" b="1" dirty="0">
                <a:solidFill>
                  <a:srgbClr val="FF0000"/>
                </a:solidFill>
              </a:rPr>
              <a:t>Modular Java</a:t>
            </a:r>
          </a:p>
        </p:txBody>
      </p:sp>
      <p:sp>
        <p:nvSpPr>
          <p:cNvPr id="3" name="Content Placeholder 2">
            <a:extLst>
              <a:ext uri="{FF2B5EF4-FFF2-40B4-BE49-F238E27FC236}">
                <a16:creationId xmlns:a16="http://schemas.microsoft.com/office/drawing/2014/main" id="{8097D5B5-3534-42B1-8835-4F1173CE749D}"/>
              </a:ext>
            </a:extLst>
          </p:cNvPr>
          <p:cNvSpPr>
            <a:spLocks noGrp="1"/>
          </p:cNvSpPr>
          <p:nvPr>
            <p:ph idx="1"/>
          </p:nvPr>
        </p:nvSpPr>
        <p:spPr>
          <a:xfrm>
            <a:off x="972424" y="1178960"/>
            <a:ext cx="10515600" cy="5389620"/>
          </a:xfrm>
        </p:spPr>
        <p:txBody>
          <a:bodyPr>
            <a:normAutofit fontScale="92500" lnSpcReduction="10000"/>
          </a:bodyPr>
          <a:lstStyle/>
          <a:p>
            <a:pPr algn="l"/>
            <a:r>
              <a:rPr lang="en-US" b="0" i="0" dirty="0">
                <a:solidFill>
                  <a:srgbClr val="514C47"/>
                </a:solidFill>
                <a:effectLst/>
                <a:latin typeface="OracleSansVF"/>
              </a:rPr>
              <a:t>Modularity adds a higher level of aggregation above packages. The key new language element is the </a:t>
            </a:r>
            <a:r>
              <a:rPr lang="en-US" b="0" i="1" dirty="0">
                <a:solidFill>
                  <a:srgbClr val="514C47"/>
                </a:solidFill>
                <a:effectLst/>
                <a:latin typeface="OracleSansVF"/>
              </a:rPr>
              <a:t>module</a:t>
            </a:r>
            <a:r>
              <a:rPr lang="en-US" b="0" i="0" dirty="0">
                <a:solidFill>
                  <a:srgbClr val="514C47"/>
                </a:solidFill>
                <a:effectLst/>
                <a:latin typeface="OracleSansVF"/>
              </a:rPr>
              <a:t>—a uniquely named, reusable group of related packages, as well as resources (such as images and XML files) and a </a:t>
            </a:r>
            <a:r>
              <a:rPr lang="en-US" b="0" i="1" dirty="0">
                <a:solidFill>
                  <a:srgbClr val="514C47"/>
                </a:solidFill>
                <a:effectLst/>
                <a:latin typeface="OracleSansVF"/>
              </a:rPr>
              <a:t>module descriptor</a:t>
            </a:r>
            <a:r>
              <a:rPr lang="en-US" b="0" i="0" dirty="0">
                <a:solidFill>
                  <a:srgbClr val="514C47"/>
                </a:solidFill>
                <a:effectLst/>
                <a:latin typeface="OracleSansVF"/>
              </a:rPr>
              <a:t> specifying</a:t>
            </a:r>
          </a:p>
          <a:p>
            <a:pPr marL="0" indent="0" algn="l">
              <a:buNone/>
            </a:pPr>
            <a:endParaRPr lang="en-US" b="0" i="0" dirty="0">
              <a:solidFill>
                <a:srgbClr val="514C47"/>
              </a:solidFill>
              <a:effectLst/>
              <a:latin typeface="OracleSansVF"/>
            </a:endParaRPr>
          </a:p>
          <a:p>
            <a:pPr algn="l">
              <a:buFont typeface="Arial" panose="020B0604020202020204" pitchFamily="34" charset="0"/>
              <a:buChar char="•"/>
            </a:pPr>
            <a:r>
              <a:rPr lang="en-US" b="0" i="0" dirty="0">
                <a:solidFill>
                  <a:srgbClr val="514C47"/>
                </a:solidFill>
                <a:effectLst/>
                <a:latin typeface="OracleSansVF"/>
              </a:rPr>
              <a:t>the module’s </a:t>
            </a:r>
            <a:r>
              <a:rPr lang="en-US" b="0" i="1" dirty="0">
                <a:solidFill>
                  <a:srgbClr val="514C47"/>
                </a:solidFill>
                <a:effectLst/>
                <a:latin typeface="OracleSansVF"/>
              </a:rPr>
              <a:t>name</a:t>
            </a:r>
            <a:endParaRPr lang="en-US" b="0" i="0" dirty="0">
              <a:solidFill>
                <a:srgbClr val="514C47"/>
              </a:solidFill>
              <a:effectLst/>
              <a:latin typeface="OracleSansVF"/>
            </a:endParaRPr>
          </a:p>
          <a:p>
            <a:pPr algn="l">
              <a:buFont typeface="Arial" panose="020B0604020202020204" pitchFamily="34" charset="0"/>
              <a:buChar char="•"/>
            </a:pPr>
            <a:r>
              <a:rPr lang="en-US" b="0" i="0" dirty="0">
                <a:solidFill>
                  <a:srgbClr val="514C47"/>
                </a:solidFill>
                <a:effectLst/>
                <a:latin typeface="OracleSansVF"/>
              </a:rPr>
              <a:t>the module’s </a:t>
            </a:r>
            <a:r>
              <a:rPr lang="en-US" b="0" i="1" dirty="0">
                <a:solidFill>
                  <a:srgbClr val="514C47"/>
                </a:solidFill>
                <a:effectLst/>
                <a:latin typeface="OracleSansVF"/>
              </a:rPr>
              <a:t>dependencies</a:t>
            </a:r>
            <a:r>
              <a:rPr lang="en-US" b="0" i="0" dirty="0">
                <a:solidFill>
                  <a:srgbClr val="514C47"/>
                </a:solidFill>
                <a:effectLst/>
                <a:latin typeface="OracleSansVF"/>
              </a:rPr>
              <a:t> (that is, other modules this module depends on)</a:t>
            </a:r>
          </a:p>
          <a:p>
            <a:pPr algn="l">
              <a:buFont typeface="Arial" panose="020B0604020202020204" pitchFamily="34" charset="0"/>
              <a:buChar char="•"/>
            </a:pPr>
            <a:r>
              <a:rPr lang="en-US" b="0" i="0" dirty="0">
                <a:solidFill>
                  <a:srgbClr val="514C47"/>
                </a:solidFill>
                <a:effectLst/>
                <a:latin typeface="OracleSansVF"/>
              </a:rPr>
              <a:t>the packages it explicitly makes available to other modules (all other packages in the module are </a:t>
            </a:r>
            <a:r>
              <a:rPr lang="en-US" b="0" i="1" dirty="0">
                <a:solidFill>
                  <a:srgbClr val="514C47"/>
                </a:solidFill>
                <a:effectLst/>
                <a:latin typeface="OracleSansVF"/>
              </a:rPr>
              <a:t>implicitly unavailable</a:t>
            </a:r>
            <a:r>
              <a:rPr lang="en-US" b="0" i="0" dirty="0">
                <a:solidFill>
                  <a:srgbClr val="514C47"/>
                </a:solidFill>
                <a:effectLst/>
                <a:latin typeface="OracleSansVF"/>
              </a:rPr>
              <a:t> to other modules)</a:t>
            </a:r>
          </a:p>
          <a:p>
            <a:pPr algn="l">
              <a:buFont typeface="Arial" panose="020B0604020202020204" pitchFamily="34" charset="0"/>
              <a:buChar char="•"/>
            </a:pPr>
            <a:r>
              <a:rPr lang="en-US" b="0" i="0" dirty="0">
                <a:solidFill>
                  <a:srgbClr val="514C47"/>
                </a:solidFill>
                <a:effectLst/>
                <a:latin typeface="OracleSansVF"/>
              </a:rPr>
              <a:t>the </a:t>
            </a:r>
            <a:r>
              <a:rPr lang="en-US" b="0" i="1" dirty="0">
                <a:solidFill>
                  <a:srgbClr val="514C47"/>
                </a:solidFill>
                <a:effectLst/>
                <a:latin typeface="OracleSansVF"/>
              </a:rPr>
              <a:t>services it offers</a:t>
            </a:r>
            <a:endParaRPr lang="en-US" b="0" i="0" dirty="0">
              <a:solidFill>
                <a:srgbClr val="514C47"/>
              </a:solidFill>
              <a:effectLst/>
              <a:latin typeface="OracleSansVF"/>
            </a:endParaRPr>
          </a:p>
          <a:p>
            <a:pPr algn="l">
              <a:buFont typeface="Arial" panose="020B0604020202020204" pitchFamily="34" charset="0"/>
              <a:buChar char="•"/>
            </a:pPr>
            <a:r>
              <a:rPr lang="en-US" b="0" i="0" dirty="0">
                <a:solidFill>
                  <a:srgbClr val="514C47"/>
                </a:solidFill>
                <a:effectLst/>
                <a:latin typeface="OracleSansVF"/>
              </a:rPr>
              <a:t>the </a:t>
            </a:r>
            <a:r>
              <a:rPr lang="en-US" b="0" i="1" dirty="0">
                <a:solidFill>
                  <a:srgbClr val="514C47"/>
                </a:solidFill>
                <a:effectLst/>
                <a:latin typeface="OracleSansVF"/>
              </a:rPr>
              <a:t>services it consumes</a:t>
            </a:r>
            <a:endParaRPr lang="en-US" b="0" i="0" dirty="0">
              <a:solidFill>
                <a:srgbClr val="514C47"/>
              </a:solidFill>
              <a:effectLst/>
              <a:latin typeface="OracleSansVF"/>
            </a:endParaRPr>
          </a:p>
          <a:p>
            <a:pPr algn="l">
              <a:buFont typeface="Arial" panose="020B0604020202020204" pitchFamily="34" charset="0"/>
              <a:buChar char="•"/>
            </a:pPr>
            <a:r>
              <a:rPr lang="en-US" b="0" i="0" dirty="0">
                <a:solidFill>
                  <a:srgbClr val="514C47"/>
                </a:solidFill>
                <a:effectLst/>
                <a:latin typeface="OracleSansVF"/>
              </a:rPr>
              <a:t>to what other modules it allows </a:t>
            </a:r>
            <a:r>
              <a:rPr lang="en-US" b="0" i="1" dirty="0">
                <a:solidFill>
                  <a:srgbClr val="514C47"/>
                </a:solidFill>
                <a:effectLst/>
                <a:latin typeface="OracleSansVF"/>
              </a:rPr>
              <a:t>reflection</a:t>
            </a:r>
            <a:endParaRPr lang="en-US" b="0" i="0" dirty="0">
              <a:solidFill>
                <a:srgbClr val="514C47"/>
              </a:solidFill>
              <a:effectLst/>
              <a:latin typeface="OracleSansVF"/>
            </a:endParaRPr>
          </a:p>
          <a:p>
            <a:endParaRPr lang="en-IN" dirty="0"/>
          </a:p>
        </p:txBody>
      </p:sp>
    </p:spTree>
    <p:extLst>
      <p:ext uri="{BB962C8B-B14F-4D97-AF65-F5344CB8AC3E}">
        <p14:creationId xmlns:p14="http://schemas.microsoft.com/office/powerpoint/2010/main" val="3052982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D2C1-A1CB-438F-A6FC-77C5EE989DC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1D51A22-FCFA-4B0D-BFDC-30FF151C8F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517" y="365124"/>
            <a:ext cx="9118833" cy="5733671"/>
          </a:xfrm>
        </p:spPr>
      </p:pic>
    </p:spTree>
    <p:extLst>
      <p:ext uri="{BB962C8B-B14F-4D97-AF65-F5344CB8AC3E}">
        <p14:creationId xmlns:p14="http://schemas.microsoft.com/office/powerpoint/2010/main" val="1790893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D2C1-A1CB-438F-A6FC-77C5EE989DC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529038D-392F-4B02-9B8C-7339CD53A7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921" y="270253"/>
            <a:ext cx="10515600" cy="2311241"/>
          </a:xfrm>
        </p:spPr>
      </p:pic>
      <p:pic>
        <p:nvPicPr>
          <p:cNvPr id="7" name="Picture 6">
            <a:extLst>
              <a:ext uri="{FF2B5EF4-FFF2-40B4-BE49-F238E27FC236}">
                <a16:creationId xmlns:a16="http://schemas.microsoft.com/office/drawing/2014/main" id="{3FED3A75-205A-4C59-831E-FB6F8BE26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0" y="1855555"/>
            <a:ext cx="12192000" cy="2051516"/>
          </a:xfrm>
          <a:prstGeom prst="rect">
            <a:avLst/>
          </a:prstGeom>
        </p:spPr>
      </p:pic>
    </p:spTree>
    <p:extLst>
      <p:ext uri="{BB962C8B-B14F-4D97-AF65-F5344CB8AC3E}">
        <p14:creationId xmlns:p14="http://schemas.microsoft.com/office/powerpoint/2010/main" val="1674283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D2C1-A1CB-438F-A6FC-77C5EE989DCF}"/>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B5A3B46B-1525-4F11-9472-E787D75610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8015" y="542109"/>
            <a:ext cx="9756396" cy="5648966"/>
          </a:xfrm>
        </p:spPr>
      </p:pic>
    </p:spTree>
    <p:extLst>
      <p:ext uri="{BB962C8B-B14F-4D97-AF65-F5344CB8AC3E}">
        <p14:creationId xmlns:p14="http://schemas.microsoft.com/office/powerpoint/2010/main" val="2850017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EDD4-E56A-43E9-95D8-817BCD54379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8B4BECF-71E7-4C7D-AD55-9319C3B36F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023" y="365124"/>
            <a:ext cx="9709390" cy="6371235"/>
          </a:xfrm>
        </p:spPr>
      </p:pic>
    </p:spTree>
    <p:extLst>
      <p:ext uri="{BB962C8B-B14F-4D97-AF65-F5344CB8AC3E}">
        <p14:creationId xmlns:p14="http://schemas.microsoft.com/office/powerpoint/2010/main" val="1256260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2C1D-0117-4508-879F-C35686A684D8}"/>
              </a:ext>
            </a:extLst>
          </p:cNvPr>
          <p:cNvSpPr>
            <a:spLocks noGrp="1"/>
          </p:cNvSpPr>
          <p:nvPr>
            <p:ph type="title"/>
          </p:nvPr>
        </p:nvSpPr>
        <p:spPr/>
        <p:txBody>
          <a:bodyPr/>
          <a:lstStyle/>
          <a:p>
            <a:pPr algn="ctr"/>
            <a:r>
              <a:rPr lang="en-US" b="1" i="0" dirty="0" err="1">
                <a:solidFill>
                  <a:srgbClr val="FF0000"/>
                </a:solidFill>
                <a:effectLst/>
                <a:latin typeface="sofia-pro"/>
              </a:rPr>
              <a:t>JShell</a:t>
            </a:r>
            <a:r>
              <a:rPr lang="en-US" b="1" i="0" dirty="0">
                <a:solidFill>
                  <a:srgbClr val="FF0000"/>
                </a:solidFill>
                <a:effectLst/>
                <a:latin typeface="sofia-pro"/>
              </a:rPr>
              <a:t> (Java 9 New Feature)</a:t>
            </a:r>
            <a:br>
              <a:rPr lang="en-US"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772FE167-61C2-4820-9F39-4036E16A966A}"/>
              </a:ext>
            </a:extLst>
          </p:cNvPr>
          <p:cNvSpPr>
            <a:spLocks noGrp="1"/>
          </p:cNvSpPr>
          <p:nvPr>
            <p:ph idx="1"/>
          </p:nvPr>
        </p:nvSpPr>
        <p:spPr/>
        <p:txBody>
          <a:bodyPr/>
          <a:lstStyle/>
          <a:p>
            <a:r>
              <a:rPr lang="en-US" b="0" i="0" dirty="0">
                <a:solidFill>
                  <a:srgbClr val="273239"/>
                </a:solidFill>
                <a:effectLst/>
                <a:latin typeface="urw-din"/>
              </a:rPr>
              <a:t>The Java Shell tool (</a:t>
            </a:r>
            <a:r>
              <a:rPr lang="en-US" b="0" i="0" dirty="0" err="1">
                <a:solidFill>
                  <a:srgbClr val="273239"/>
                </a:solidFill>
                <a:effectLst/>
                <a:latin typeface="urw-din"/>
              </a:rPr>
              <a:t>JShell</a:t>
            </a:r>
            <a:r>
              <a:rPr lang="en-US" b="0" i="0" dirty="0">
                <a:solidFill>
                  <a:srgbClr val="273239"/>
                </a:solidFill>
                <a:effectLst/>
                <a:latin typeface="urw-din"/>
              </a:rPr>
              <a:t>) is an interactive tool for learning the Java programming language and prototyping Java code. </a:t>
            </a:r>
          </a:p>
          <a:p>
            <a:endParaRPr lang="en-US" dirty="0">
              <a:solidFill>
                <a:srgbClr val="273239"/>
              </a:solidFill>
              <a:latin typeface="urw-din"/>
            </a:endParaRPr>
          </a:p>
          <a:p>
            <a:r>
              <a:rPr lang="en-US" b="0" i="0" dirty="0" err="1">
                <a:solidFill>
                  <a:srgbClr val="273239"/>
                </a:solidFill>
                <a:effectLst/>
                <a:latin typeface="urw-din"/>
              </a:rPr>
              <a:t>JShell</a:t>
            </a:r>
            <a:r>
              <a:rPr lang="en-US" b="0" i="0" dirty="0">
                <a:solidFill>
                  <a:srgbClr val="273239"/>
                </a:solidFill>
                <a:effectLst/>
                <a:latin typeface="urw-din"/>
              </a:rPr>
              <a:t> is a Read-Evaluate-Print Loop (REPL), which evaluates declarations, statements, and expressions as they are entered and immediately shows the results.</a:t>
            </a:r>
          </a:p>
          <a:p>
            <a:endParaRPr lang="en-US" dirty="0">
              <a:solidFill>
                <a:srgbClr val="273239"/>
              </a:solidFill>
              <a:latin typeface="urw-din"/>
            </a:endParaRPr>
          </a:p>
          <a:p>
            <a:r>
              <a:rPr lang="en-US" b="0" i="0" dirty="0">
                <a:solidFill>
                  <a:srgbClr val="273239"/>
                </a:solidFill>
                <a:effectLst/>
                <a:latin typeface="urw-din"/>
              </a:rPr>
              <a:t> The tool is run from the command line. </a:t>
            </a:r>
            <a:r>
              <a:rPr lang="en-US" b="0" i="0" dirty="0" err="1">
                <a:solidFill>
                  <a:srgbClr val="273239"/>
                </a:solidFill>
                <a:effectLst/>
                <a:latin typeface="urw-din"/>
              </a:rPr>
              <a:t>JShell</a:t>
            </a:r>
            <a:r>
              <a:rPr lang="en-US" b="0" i="0" dirty="0">
                <a:solidFill>
                  <a:srgbClr val="273239"/>
                </a:solidFill>
                <a:effectLst/>
                <a:latin typeface="urw-din"/>
              </a:rPr>
              <a:t> was introduced in java 9 and hence can not be used in java 8. </a:t>
            </a:r>
            <a:endParaRPr lang="en-IN" dirty="0"/>
          </a:p>
        </p:txBody>
      </p:sp>
    </p:spTree>
    <p:extLst>
      <p:ext uri="{BB962C8B-B14F-4D97-AF65-F5344CB8AC3E}">
        <p14:creationId xmlns:p14="http://schemas.microsoft.com/office/powerpoint/2010/main" val="3939256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47A87B-B84E-43E7-8DA4-A122D19D838C}"/>
              </a:ext>
            </a:extLst>
          </p:cNvPr>
          <p:cNvSpPr>
            <a:spLocks noGrp="1"/>
          </p:cNvSpPr>
          <p:nvPr>
            <p:ph idx="1"/>
          </p:nvPr>
        </p:nvSpPr>
        <p:spPr>
          <a:xfrm>
            <a:off x="779477" y="256884"/>
            <a:ext cx="10515600" cy="6412364"/>
          </a:xfrm>
        </p:spPr>
        <p:txBody>
          <a:bodyPr>
            <a:normAutofit fontScale="92500" lnSpcReduction="20000"/>
          </a:bodyPr>
          <a:lstStyle/>
          <a:p>
            <a:r>
              <a:rPr lang="en-US" dirty="0" err="1"/>
              <a:t>JLink</a:t>
            </a:r>
            <a:r>
              <a:rPr lang="en-US" dirty="0"/>
              <a:t> is a new linker tool that has been used to create our own customized JRE. </a:t>
            </a:r>
          </a:p>
          <a:p>
            <a:endParaRPr lang="en-US" dirty="0"/>
          </a:p>
          <a:p>
            <a:r>
              <a:rPr lang="en-US" dirty="0"/>
              <a:t>Usually, we can run our program using default JRE provided by Oracle. If we need to create our own JRE then use this tool.</a:t>
            </a:r>
          </a:p>
          <a:p>
            <a:endParaRPr lang="en-US" dirty="0"/>
          </a:p>
          <a:p>
            <a:r>
              <a:rPr lang="en-US" dirty="0"/>
              <a:t> </a:t>
            </a:r>
            <a:r>
              <a:rPr lang="en-US" dirty="0" err="1"/>
              <a:t>JLink</a:t>
            </a:r>
            <a:r>
              <a:rPr lang="en-US" dirty="0"/>
              <a:t> tool can help to create its own JRE with only the required class to run the application. </a:t>
            </a:r>
          </a:p>
          <a:p>
            <a:pPr marL="0" indent="0">
              <a:buNone/>
            </a:pPr>
            <a:endParaRPr lang="en-US" dirty="0"/>
          </a:p>
          <a:p>
            <a:r>
              <a:rPr lang="en-US" dirty="0"/>
              <a:t>It can reduce the size of the API developed and the dependency of using full JRE.</a:t>
            </a:r>
          </a:p>
          <a:p>
            <a:endParaRPr lang="en-US" dirty="0"/>
          </a:p>
          <a:p>
            <a:r>
              <a:rPr lang="en-US" dirty="0"/>
              <a:t>In Java 9, we have a new phase between compiling the code and its execution link time. </a:t>
            </a:r>
          </a:p>
          <a:p>
            <a:endParaRPr lang="en-US" dirty="0"/>
          </a:p>
          <a:p>
            <a:r>
              <a:rPr lang="en-US" dirty="0"/>
              <a:t>Link time is an optional phase between the phases of compile-time and runtime.</a:t>
            </a:r>
            <a:endParaRPr lang="en-IN" dirty="0"/>
          </a:p>
        </p:txBody>
      </p:sp>
    </p:spTree>
    <p:extLst>
      <p:ext uri="{BB962C8B-B14F-4D97-AF65-F5344CB8AC3E}">
        <p14:creationId xmlns:p14="http://schemas.microsoft.com/office/powerpoint/2010/main" val="328533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80EF-7B2D-4E7E-B3E3-E09515475F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47D4A9-5C9E-40E5-B497-7F03DF24F8B3}"/>
              </a:ext>
            </a:extLst>
          </p:cNvPr>
          <p:cNvSpPr>
            <a:spLocks noGrp="1"/>
          </p:cNvSpPr>
          <p:nvPr>
            <p:ph idx="1"/>
          </p:nvPr>
        </p:nvSpPr>
        <p:spPr/>
        <p:txBody>
          <a:bodyPr/>
          <a:lstStyle/>
          <a:p>
            <a:endParaRPr lang="en-IN" dirty="0"/>
          </a:p>
        </p:txBody>
      </p:sp>
      <p:pic>
        <p:nvPicPr>
          <p:cNvPr id="2050" name="Picture 2" descr="Java 9 new features - 开发者头条">
            <a:extLst>
              <a:ext uri="{FF2B5EF4-FFF2-40B4-BE49-F238E27FC236}">
                <a16:creationId xmlns:a16="http://schemas.microsoft.com/office/drawing/2014/main" id="{8A5B5D3A-F02E-444E-A677-ED44C96CC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137" y="0"/>
            <a:ext cx="6943725" cy="708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080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EDD4-E56A-43E9-95D8-817BCD54379F}"/>
              </a:ext>
            </a:extLst>
          </p:cNvPr>
          <p:cNvSpPr>
            <a:spLocks noGrp="1"/>
          </p:cNvSpPr>
          <p:nvPr>
            <p:ph type="title"/>
          </p:nvPr>
        </p:nvSpPr>
        <p:spPr>
          <a:xfrm>
            <a:off x="913701" y="0"/>
            <a:ext cx="10515600" cy="1325563"/>
          </a:xfrm>
        </p:spPr>
        <p:txBody>
          <a:bodyPr/>
          <a:lstStyle/>
          <a:p>
            <a:pPr algn="ctr"/>
            <a:r>
              <a:rPr lang="en-US" b="1" dirty="0">
                <a:solidFill>
                  <a:srgbClr val="FF0000"/>
                </a:solidFill>
              </a:rPr>
              <a:t>Command to create custom JRE</a:t>
            </a:r>
            <a:br>
              <a:rPr lang="en-US" b="1" dirty="0">
                <a:solidFill>
                  <a:srgbClr val="FF0000"/>
                </a:solidFill>
              </a:rPr>
            </a:br>
            <a:endParaRPr lang="en-IN" b="1" dirty="0">
              <a:solidFill>
                <a:srgbClr val="FF0000"/>
              </a:solidFill>
            </a:endParaRPr>
          </a:p>
        </p:txBody>
      </p:sp>
      <p:sp>
        <p:nvSpPr>
          <p:cNvPr id="3" name="Content Placeholder 2">
            <a:extLst>
              <a:ext uri="{FF2B5EF4-FFF2-40B4-BE49-F238E27FC236}">
                <a16:creationId xmlns:a16="http://schemas.microsoft.com/office/drawing/2014/main" id="{B047A87B-B84E-43E7-8DA4-A122D19D838C}"/>
              </a:ext>
            </a:extLst>
          </p:cNvPr>
          <p:cNvSpPr>
            <a:spLocks noGrp="1"/>
          </p:cNvSpPr>
          <p:nvPr>
            <p:ph idx="1"/>
          </p:nvPr>
        </p:nvSpPr>
        <p:spPr>
          <a:xfrm>
            <a:off x="838200" y="1028670"/>
            <a:ext cx="10515600" cy="5724467"/>
          </a:xfrm>
        </p:spPr>
        <p:txBody>
          <a:bodyPr>
            <a:normAutofit fontScale="85000" lnSpcReduction="20000"/>
          </a:bodyPr>
          <a:lstStyle/>
          <a:p>
            <a:pPr marL="0" indent="0">
              <a:buNone/>
            </a:pPr>
            <a:r>
              <a:rPr lang="en-US" b="1" dirty="0" err="1">
                <a:solidFill>
                  <a:srgbClr val="00B0F0"/>
                </a:solidFill>
              </a:rPr>
              <a:t>jlink</a:t>
            </a:r>
            <a:r>
              <a:rPr lang="en-US" b="1" dirty="0">
                <a:solidFill>
                  <a:srgbClr val="00B0F0"/>
                </a:solidFill>
              </a:rPr>
              <a:t> --module-path --add-modules --limit-modules –output</a:t>
            </a:r>
          </a:p>
          <a:p>
            <a:pPr marL="0" indent="0">
              <a:buNone/>
            </a:pPr>
            <a:endParaRPr lang="en-US" dirty="0"/>
          </a:p>
          <a:p>
            <a:r>
              <a:rPr lang="en-US" dirty="0"/>
              <a:t>module-path is the path where observable modules have discovered by the linker. It can be modular JAR files, JMOD files, and modules.</a:t>
            </a:r>
          </a:p>
          <a:p>
            <a:r>
              <a:rPr lang="en-US" dirty="0"/>
              <a:t>add-modules names the modules to add to the run-time image, these modules can, via transitive dependencies, cause additional modules to be added.</a:t>
            </a:r>
          </a:p>
          <a:p>
            <a:r>
              <a:rPr lang="en-US" dirty="0"/>
              <a:t>limit-modules limits the universe of observable modules.</a:t>
            </a:r>
          </a:p>
          <a:p>
            <a:r>
              <a:rPr lang="en-US" dirty="0"/>
              <a:t>the output is the directory that contains the resulting run-time image.</a:t>
            </a:r>
          </a:p>
          <a:p>
            <a:pPr marL="0" indent="0">
              <a:buNone/>
            </a:pPr>
            <a:endParaRPr lang="en-US" dirty="0"/>
          </a:p>
          <a:p>
            <a:pPr marL="0" indent="0">
              <a:buNone/>
            </a:pPr>
            <a:r>
              <a:rPr lang="en-US" b="1" dirty="0" err="1">
                <a:solidFill>
                  <a:srgbClr val="00B0F0"/>
                </a:solidFill>
              </a:rPr>
              <a:t>jlink</a:t>
            </a:r>
            <a:r>
              <a:rPr lang="en-US" b="1" dirty="0">
                <a:solidFill>
                  <a:srgbClr val="00B0F0"/>
                </a:solidFill>
              </a:rPr>
              <a:t> --module-path $JAVA_HOME/</a:t>
            </a:r>
            <a:r>
              <a:rPr lang="en-US" b="1" dirty="0" err="1">
                <a:solidFill>
                  <a:srgbClr val="00B0F0"/>
                </a:solidFill>
              </a:rPr>
              <a:t>jmods:mlib</a:t>
            </a:r>
            <a:r>
              <a:rPr lang="en-US" b="1" dirty="0">
                <a:solidFill>
                  <a:srgbClr val="00B0F0"/>
                </a:solidFill>
              </a:rPr>
              <a:t> --add-modules </a:t>
            </a:r>
            <a:r>
              <a:rPr lang="en-US" b="1" dirty="0" err="1">
                <a:solidFill>
                  <a:srgbClr val="00B0F0"/>
                </a:solidFill>
              </a:rPr>
              <a:t>com.greetings</a:t>
            </a:r>
            <a:r>
              <a:rPr lang="en-US" b="1" dirty="0">
                <a:solidFill>
                  <a:srgbClr val="00B0F0"/>
                </a:solidFill>
              </a:rPr>
              <a:t> --output </a:t>
            </a:r>
            <a:r>
              <a:rPr lang="en-US" b="1" dirty="0" err="1">
                <a:solidFill>
                  <a:srgbClr val="00B0F0"/>
                </a:solidFill>
              </a:rPr>
              <a:t>greetingsapp</a:t>
            </a:r>
            <a:endParaRPr lang="en-US" b="1" dirty="0">
              <a:solidFill>
                <a:srgbClr val="00B0F0"/>
              </a:solidFill>
            </a:endParaRPr>
          </a:p>
          <a:p>
            <a:pPr marL="0" indent="0">
              <a:buNone/>
            </a:pPr>
            <a:endParaRPr lang="en-US" dirty="0"/>
          </a:p>
          <a:p>
            <a:r>
              <a:rPr lang="en-US" dirty="0"/>
              <a:t>In the above command, the value to module-path is a PATH of directories containing the packaged modules. JAVA_HOME/</a:t>
            </a:r>
            <a:r>
              <a:rPr lang="en-US" dirty="0" err="1"/>
              <a:t>jmods</a:t>
            </a:r>
            <a:r>
              <a:rPr lang="en-US" dirty="0"/>
              <a:t> is a directory containing </a:t>
            </a:r>
            <a:r>
              <a:rPr lang="en-US" dirty="0" err="1"/>
              <a:t>java.base.jmod</a:t>
            </a:r>
            <a:r>
              <a:rPr lang="en-US" dirty="0"/>
              <a:t>, other standards, and JDK modules. The directory </a:t>
            </a:r>
            <a:r>
              <a:rPr lang="en-US" dirty="0" err="1"/>
              <a:t>mlib</a:t>
            </a:r>
            <a:r>
              <a:rPr lang="en-US" dirty="0"/>
              <a:t> on the module path containing the artifact for module </a:t>
            </a:r>
            <a:r>
              <a:rPr lang="en-US" dirty="0" err="1"/>
              <a:t>com.greetings</a:t>
            </a:r>
            <a:r>
              <a:rPr lang="en-US" dirty="0"/>
              <a:t>.</a:t>
            </a:r>
          </a:p>
          <a:p>
            <a:endParaRPr lang="en-US" dirty="0"/>
          </a:p>
          <a:p>
            <a:endParaRPr lang="en-IN" dirty="0"/>
          </a:p>
        </p:txBody>
      </p:sp>
    </p:spTree>
    <p:extLst>
      <p:ext uri="{BB962C8B-B14F-4D97-AF65-F5344CB8AC3E}">
        <p14:creationId xmlns:p14="http://schemas.microsoft.com/office/powerpoint/2010/main" val="4197651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2C1D-0117-4508-879F-C35686A684D8}"/>
              </a:ext>
            </a:extLst>
          </p:cNvPr>
          <p:cNvSpPr>
            <a:spLocks noGrp="1"/>
          </p:cNvSpPr>
          <p:nvPr>
            <p:ph type="title"/>
          </p:nvPr>
        </p:nvSpPr>
        <p:spPr>
          <a:xfrm>
            <a:off x="838200" y="18255"/>
            <a:ext cx="10515600" cy="1325563"/>
          </a:xfrm>
        </p:spPr>
        <p:txBody>
          <a:bodyPr/>
          <a:lstStyle/>
          <a:p>
            <a:pPr algn="ctr"/>
            <a:r>
              <a:rPr lang="en-IN" b="1" i="0" dirty="0">
                <a:solidFill>
                  <a:srgbClr val="FF0000"/>
                </a:solidFill>
                <a:effectLst/>
                <a:latin typeface="Raleway" pitchFamily="2" charset="0"/>
              </a:rPr>
              <a:t>Multi-Release Jar Files</a:t>
            </a:r>
            <a:br>
              <a:rPr lang="en-IN" b="0" i="0" dirty="0">
                <a:solidFill>
                  <a:srgbClr val="333333"/>
                </a:solidFill>
                <a:effectLst/>
                <a:latin typeface="Raleway" pitchFamily="2" charset="0"/>
              </a:rPr>
            </a:br>
            <a:endParaRPr lang="en-IN" dirty="0"/>
          </a:p>
        </p:txBody>
      </p:sp>
      <p:sp>
        <p:nvSpPr>
          <p:cNvPr id="3" name="Content Placeholder 2">
            <a:extLst>
              <a:ext uri="{FF2B5EF4-FFF2-40B4-BE49-F238E27FC236}">
                <a16:creationId xmlns:a16="http://schemas.microsoft.com/office/drawing/2014/main" id="{772FE167-61C2-4820-9F39-4036E16A966A}"/>
              </a:ext>
            </a:extLst>
          </p:cNvPr>
          <p:cNvSpPr>
            <a:spLocks noGrp="1"/>
          </p:cNvSpPr>
          <p:nvPr>
            <p:ph idx="1"/>
          </p:nvPr>
        </p:nvSpPr>
        <p:spPr>
          <a:xfrm>
            <a:off x="745921" y="1003504"/>
            <a:ext cx="10515600" cy="5665744"/>
          </a:xfrm>
        </p:spPr>
        <p:txBody>
          <a:bodyPr/>
          <a:lstStyle/>
          <a:p>
            <a:r>
              <a:rPr lang="en-US" dirty="0"/>
              <a:t>Multi-version compatible JAR function allows us to create the version of a class that we choose to use only when running library programs in a specific version of the Java environment. </a:t>
            </a:r>
          </a:p>
          <a:p>
            <a:endParaRPr lang="en-US" dirty="0"/>
          </a:p>
          <a:p>
            <a:r>
              <a:rPr lang="en-US" dirty="0"/>
              <a:t>We can specify the compiled version through the "--release" parameter.</a:t>
            </a:r>
          </a:p>
          <a:p>
            <a:endParaRPr lang="en-US" dirty="0"/>
          </a:p>
          <a:p>
            <a:endParaRPr lang="en-IN" dirty="0"/>
          </a:p>
        </p:txBody>
      </p:sp>
    </p:spTree>
    <p:extLst>
      <p:ext uri="{BB962C8B-B14F-4D97-AF65-F5344CB8AC3E}">
        <p14:creationId xmlns:p14="http://schemas.microsoft.com/office/powerpoint/2010/main" val="625754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80EF-7B2D-4E7E-B3E3-E09515475FCE}"/>
              </a:ext>
            </a:extLst>
          </p:cNvPr>
          <p:cNvSpPr>
            <a:spLocks noGrp="1"/>
          </p:cNvSpPr>
          <p:nvPr>
            <p:ph type="title"/>
          </p:nvPr>
        </p:nvSpPr>
        <p:spPr>
          <a:xfrm>
            <a:off x="838200" y="365125"/>
            <a:ext cx="10515600" cy="784167"/>
          </a:xfrm>
        </p:spPr>
        <p:txBody>
          <a:bodyPr>
            <a:normAutofit fontScale="90000"/>
          </a:bodyPr>
          <a:lstStyle/>
          <a:p>
            <a:pPr algn="ctr"/>
            <a:r>
              <a:rPr lang="en-IN" b="1" i="0" dirty="0">
                <a:solidFill>
                  <a:srgbClr val="FF0000"/>
                </a:solidFill>
                <a:effectLst/>
                <a:latin typeface="var(--font-family--heading)"/>
              </a:rPr>
              <a:t>Java 9 Reactive Streams</a:t>
            </a:r>
            <a:br>
              <a:rPr lang="en-IN" b="1" i="0" dirty="0">
                <a:effectLst/>
                <a:latin typeface="var(--font-family--heading)"/>
              </a:rPr>
            </a:br>
            <a:endParaRPr lang="en-IN" dirty="0"/>
          </a:p>
        </p:txBody>
      </p:sp>
      <p:sp>
        <p:nvSpPr>
          <p:cNvPr id="3" name="Content Placeholder 2">
            <a:extLst>
              <a:ext uri="{FF2B5EF4-FFF2-40B4-BE49-F238E27FC236}">
                <a16:creationId xmlns:a16="http://schemas.microsoft.com/office/drawing/2014/main" id="{BC47D4A9-5C9E-40E5-B497-7F03DF24F8B3}"/>
              </a:ext>
            </a:extLst>
          </p:cNvPr>
          <p:cNvSpPr>
            <a:spLocks noGrp="1"/>
          </p:cNvSpPr>
          <p:nvPr>
            <p:ph idx="1"/>
          </p:nvPr>
        </p:nvSpPr>
        <p:spPr>
          <a:xfrm>
            <a:off x="838200" y="981308"/>
            <a:ext cx="10515600" cy="5545123"/>
          </a:xfrm>
        </p:spPr>
        <p:txBody>
          <a:bodyPr>
            <a:normAutofit/>
          </a:bodyPr>
          <a:lstStyle/>
          <a:p>
            <a:r>
              <a:rPr lang="en-US" sz="2000" dirty="0"/>
              <a:t>Java 9 has introduced reactive streams support through </a:t>
            </a:r>
            <a:r>
              <a:rPr lang="en-US" sz="2000" dirty="0" err="1"/>
              <a:t>java.util.concurrent.Flow</a:t>
            </a:r>
            <a:r>
              <a:rPr lang="en-US" sz="2000" dirty="0"/>
              <a:t> API.</a:t>
            </a:r>
          </a:p>
          <a:p>
            <a:endParaRPr lang="en-US" sz="2000" dirty="0"/>
          </a:p>
          <a:p>
            <a:r>
              <a:rPr lang="en-US" sz="2000" dirty="0"/>
              <a:t>Reactive Streams is about asynchronous processing of stream, so there should be a Publisher and a Subscriber. </a:t>
            </a:r>
          </a:p>
          <a:p>
            <a:endParaRPr lang="en-US" sz="2000" dirty="0"/>
          </a:p>
          <a:p>
            <a:r>
              <a:rPr lang="en-US" sz="2000" dirty="0"/>
              <a:t>The Publisher publishes the stream of data and the Subscriber consumes the data.</a:t>
            </a:r>
          </a:p>
          <a:p>
            <a:endParaRPr lang="en-US" sz="2000" dirty="0"/>
          </a:p>
          <a:p>
            <a:r>
              <a:rPr lang="en-US" sz="2000" dirty="0"/>
              <a:t>Processor is the entity sitting between the end publisher and subscriber to transform the data received from publisher so that subscriber can understand it. We can have a chain of processors.</a:t>
            </a:r>
          </a:p>
          <a:p>
            <a:pPr marL="0" indent="0">
              <a:buNone/>
            </a:pPr>
            <a:endParaRPr lang="en-IN" sz="2000" dirty="0"/>
          </a:p>
        </p:txBody>
      </p:sp>
      <p:sp>
        <p:nvSpPr>
          <p:cNvPr id="4" name="AutoShape 2" descr="java 9 reactive streams">
            <a:extLst>
              <a:ext uri="{FF2B5EF4-FFF2-40B4-BE49-F238E27FC236}">
                <a16:creationId xmlns:a16="http://schemas.microsoft.com/office/drawing/2014/main" id="{AB805942-638A-49A5-A5BF-754BA34BF52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Content Placeholder 5">
            <a:extLst>
              <a:ext uri="{FF2B5EF4-FFF2-40B4-BE49-F238E27FC236}">
                <a16:creationId xmlns:a16="http://schemas.microsoft.com/office/drawing/2014/main" id="{232808B6-4197-444A-ABAD-3E5389F65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144" y="4523011"/>
            <a:ext cx="7735712" cy="2137848"/>
          </a:xfrm>
          <a:prstGeom prst="rect">
            <a:avLst/>
          </a:prstGeom>
        </p:spPr>
      </p:pic>
    </p:spTree>
    <p:extLst>
      <p:ext uri="{BB962C8B-B14F-4D97-AF65-F5344CB8AC3E}">
        <p14:creationId xmlns:p14="http://schemas.microsoft.com/office/powerpoint/2010/main" val="342536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80EF-7B2D-4E7E-B3E3-E09515475FC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1997704-E716-4A32-8A7D-349EEC9026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6262178"/>
          </a:xfrm>
        </p:spPr>
      </p:pic>
    </p:spTree>
    <p:extLst>
      <p:ext uri="{BB962C8B-B14F-4D97-AF65-F5344CB8AC3E}">
        <p14:creationId xmlns:p14="http://schemas.microsoft.com/office/powerpoint/2010/main" val="327600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80EF-7B2D-4E7E-B3E3-E09515475FCE}"/>
              </a:ext>
            </a:extLst>
          </p:cNvPr>
          <p:cNvSpPr>
            <a:spLocks noGrp="1"/>
          </p:cNvSpPr>
          <p:nvPr>
            <p:ph type="title"/>
          </p:nvPr>
        </p:nvSpPr>
        <p:spPr>
          <a:xfrm>
            <a:off x="938868" y="-205326"/>
            <a:ext cx="10515600" cy="1325563"/>
          </a:xfrm>
        </p:spPr>
        <p:txBody>
          <a:bodyPr/>
          <a:lstStyle/>
          <a:p>
            <a:pPr algn="ctr"/>
            <a:r>
              <a:rPr lang="en-US" b="1" dirty="0">
                <a:solidFill>
                  <a:srgbClr val="FF0000"/>
                </a:solidFill>
              </a:rPr>
              <a:t>Introduction to Java 9’s Flow API</a:t>
            </a:r>
            <a:endParaRPr lang="en-IN" b="1" dirty="0">
              <a:solidFill>
                <a:srgbClr val="FF0000"/>
              </a:solidFill>
            </a:endParaRPr>
          </a:p>
        </p:txBody>
      </p:sp>
      <p:sp>
        <p:nvSpPr>
          <p:cNvPr id="3" name="Content Placeholder 2">
            <a:extLst>
              <a:ext uri="{FF2B5EF4-FFF2-40B4-BE49-F238E27FC236}">
                <a16:creationId xmlns:a16="http://schemas.microsoft.com/office/drawing/2014/main" id="{BC47D4A9-5C9E-40E5-B497-7F03DF24F8B3}"/>
              </a:ext>
            </a:extLst>
          </p:cNvPr>
          <p:cNvSpPr>
            <a:spLocks noGrp="1"/>
          </p:cNvSpPr>
          <p:nvPr>
            <p:ph idx="1"/>
          </p:nvPr>
        </p:nvSpPr>
        <p:spPr>
          <a:xfrm>
            <a:off x="762700" y="1120236"/>
            <a:ext cx="10515600" cy="5549011"/>
          </a:xfrm>
        </p:spPr>
        <p:txBody>
          <a:bodyPr>
            <a:normAutofit fontScale="77500" lnSpcReduction="20000"/>
          </a:bodyPr>
          <a:lstStyle/>
          <a:p>
            <a:r>
              <a:rPr lang="en-US" dirty="0"/>
              <a:t>Flow API, which enables us to adopt Reactive Programming using just the JDK, not needing additional libraries such as </a:t>
            </a:r>
            <a:r>
              <a:rPr lang="en-US" dirty="0" err="1"/>
              <a:t>RxJava</a:t>
            </a:r>
            <a:r>
              <a:rPr lang="en-US" dirty="0"/>
              <a:t> or Project Reactor, amongst others.</a:t>
            </a:r>
          </a:p>
          <a:p>
            <a:endParaRPr lang="en-US" dirty="0"/>
          </a:p>
          <a:p>
            <a:pPr algn="l">
              <a:buFont typeface="Arial" panose="020B0604020202020204" pitchFamily="34" charset="0"/>
              <a:buChar char="•"/>
            </a:pPr>
            <a:r>
              <a:rPr lang="en-US" b="0" i="0" dirty="0">
                <a:solidFill>
                  <a:srgbClr val="232323"/>
                </a:solidFill>
                <a:effectLst/>
              </a:rPr>
              <a:t>The interface </a:t>
            </a:r>
            <a:r>
              <a:rPr lang="en-US" b="0" i="0" u="sng" dirty="0" err="1">
                <a:solidFill>
                  <a:srgbClr val="FE5000"/>
                </a:solidFill>
                <a:effectLst/>
                <a:hlinkClick r:id="rId2" tooltip="interface in java.util.concurrent"/>
              </a:rPr>
              <a:t>Flow.Publisher</a:t>
            </a:r>
            <a:r>
              <a:rPr lang="en-US" b="0" i="0" dirty="0">
                <a:solidFill>
                  <a:srgbClr val="232323"/>
                </a:solidFill>
                <a:effectLst/>
              </a:rPr>
              <a:t>&lt;T&gt; defines methods to produce items and control signals.</a:t>
            </a:r>
          </a:p>
          <a:p>
            <a:pPr marL="0" indent="0" algn="l">
              <a:buNone/>
            </a:pPr>
            <a:endParaRPr lang="en-US" b="0" i="0" dirty="0">
              <a:solidFill>
                <a:srgbClr val="232323"/>
              </a:solidFill>
              <a:effectLst/>
            </a:endParaRPr>
          </a:p>
          <a:p>
            <a:pPr algn="l">
              <a:buFont typeface="Arial" panose="020B0604020202020204" pitchFamily="34" charset="0"/>
              <a:buChar char="•"/>
            </a:pPr>
            <a:r>
              <a:rPr lang="en-US" b="0" i="0" dirty="0">
                <a:solidFill>
                  <a:srgbClr val="232323"/>
                </a:solidFill>
                <a:effectLst/>
              </a:rPr>
              <a:t>The interface </a:t>
            </a:r>
            <a:r>
              <a:rPr lang="en-US" b="0" i="0" u="sng" dirty="0" err="1">
                <a:solidFill>
                  <a:srgbClr val="FE5000"/>
                </a:solidFill>
                <a:effectLst/>
                <a:hlinkClick r:id="rId3" tooltip="interface in java.util.concurrent"/>
              </a:rPr>
              <a:t>Flow.Subscriber</a:t>
            </a:r>
            <a:r>
              <a:rPr lang="en-US" b="0" i="0" dirty="0">
                <a:solidFill>
                  <a:srgbClr val="232323"/>
                </a:solidFill>
                <a:effectLst/>
              </a:rPr>
              <a:t>&lt;T&gt; defines methods to receive those messages and signals.</a:t>
            </a:r>
          </a:p>
          <a:p>
            <a:pPr marL="0" indent="0" algn="l">
              <a:buNone/>
            </a:pPr>
            <a:endParaRPr lang="en-US" b="0" i="0" dirty="0">
              <a:solidFill>
                <a:srgbClr val="232323"/>
              </a:solidFill>
              <a:effectLst/>
            </a:endParaRPr>
          </a:p>
          <a:p>
            <a:pPr algn="l">
              <a:buFont typeface="Arial" panose="020B0604020202020204" pitchFamily="34" charset="0"/>
              <a:buChar char="•"/>
            </a:pPr>
            <a:r>
              <a:rPr lang="en-US" b="0" i="0" dirty="0">
                <a:solidFill>
                  <a:srgbClr val="232323"/>
                </a:solidFill>
                <a:effectLst/>
              </a:rPr>
              <a:t>The interface </a:t>
            </a:r>
            <a:r>
              <a:rPr lang="en-US" b="0" i="0" u="sng" dirty="0" err="1">
                <a:solidFill>
                  <a:srgbClr val="FE5000"/>
                </a:solidFill>
                <a:effectLst/>
                <a:hlinkClick r:id="rId4" tooltip="interface in java.util.concurrent"/>
              </a:rPr>
              <a:t>Flow.Subscription</a:t>
            </a:r>
            <a:r>
              <a:rPr lang="en-US" b="0" i="0" dirty="0">
                <a:solidFill>
                  <a:srgbClr val="232323"/>
                </a:solidFill>
                <a:effectLst/>
              </a:rPr>
              <a:t> defines the methods to link both the Publisher and the Subscriber.</a:t>
            </a:r>
          </a:p>
          <a:p>
            <a:pPr marL="0" indent="0" algn="l">
              <a:buNone/>
            </a:pPr>
            <a:endParaRPr lang="en-US" b="0" i="0" dirty="0">
              <a:solidFill>
                <a:srgbClr val="232323"/>
              </a:solidFill>
              <a:effectLst/>
            </a:endParaRPr>
          </a:p>
          <a:p>
            <a:pPr algn="l">
              <a:buFont typeface="Arial" panose="020B0604020202020204" pitchFamily="34" charset="0"/>
              <a:buChar char="•"/>
            </a:pPr>
            <a:r>
              <a:rPr lang="en-US" b="0" i="0" dirty="0">
                <a:solidFill>
                  <a:srgbClr val="232323"/>
                </a:solidFill>
                <a:effectLst/>
              </a:rPr>
              <a:t>The interface </a:t>
            </a:r>
            <a:r>
              <a:rPr lang="en-US" b="0" i="0" u="sng" dirty="0" err="1">
                <a:solidFill>
                  <a:srgbClr val="FE5000"/>
                </a:solidFill>
                <a:effectLst/>
                <a:hlinkClick r:id="rId5" tooltip="interface in java.util.concurrent"/>
              </a:rPr>
              <a:t>Flow.Processor</a:t>
            </a:r>
            <a:r>
              <a:rPr lang="en-US" b="0" i="0" dirty="0">
                <a:solidFill>
                  <a:srgbClr val="232323"/>
                </a:solidFill>
                <a:effectLst/>
              </a:rPr>
              <a:t>&lt;T,R&gt; defines methods to do some advanced operations like chaining transformations of items from publishers to subscribers.</a:t>
            </a:r>
          </a:p>
          <a:p>
            <a:pPr marL="0" indent="0" algn="l">
              <a:buNone/>
            </a:pPr>
            <a:endParaRPr lang="en-US" b="0" i="0" dirty="0">
              <a:solidFill>
                <a:srgbClr val="232323"/>
              </a:solidFill>
              <a:effectLst/>
            </a:endParaRPr>
          </a:p>
          <a:p>
            <a:pPr algn="l">
              <a:buFont typeface="Arial" panose="020B0604020202020204" pitchFamily="34" charset="0"/>
              <a:buChar char="•"/>
            </a:pPr>
            <a:r>
              <a:rPr lang="en-US" b="0" i="0" dirty="0">
                <a:solidFill>
                  <a:srgbClr val="232323"/>
                </a:solidFill>
                <a:effectLst/>
              </a:rPr>
              <a:t>Finally, the class </a:t>
            </a:r>
            <a:r>
              <a:rPr lang="en-US" b="0" i="0" u="sng" dirty="0" err="1">
                <a:solidFill>
                  <a:srgbClr val="FE5000"/>
                </a:solidFill>
                <a:effectLst/>
                <a:hlinkClick r:id="rId6" tooltip="class in java.util.concurrent"/>
              </a:rPr>
              <a:t>SubmissionPublisher</a:t>
            </a:r>
            <a:r>
              <a:rPr lang="en-US" b="0" i="0" dirty="0">
                <a:solidFill>
                  <a:srgbClr val="232323"/>
                </a:solidFill>
                <a:effectLst/>
              </a:rPr>
              <a:t>&lt;T&gt;implements </a:t>
            </a:r>
            <a:r>
              <a:rPr lang="en-US" b="0" i="0" dirty="0" err="1">
                <a:solidFill>
                  <a:srgbClr val="232323"/>
                </a:solidFill>
                <a:effectLst/>
              </a:rPr>
              <a:t>Flow.Publisher</a:t>
            </a:r>
            <a:r>
              <a:rPr lang="en-US" b="0" i="0" dirty="0">
                <a:solidFill>
                  <a:srgbClr val="232323"/>
                </a:solidFill>
                <a:effectLst/>
              </a:rPr>
              <a:t>&lt;T&gt; and it's a flexible producer of items, compliant with the </a:t>
            </a:r>
            <a:r>
              <a:rPr lang="en-US" b="0" i="0" u="sng" dirty="0">
                <a:solidFill>
                  <a:srgbClr val="FE5000"/>
                </a:solidFill>
                <a:effectLst/>
                <a:hlinkClick r:id="rId7"/>
              </a:rPr>
              <a:t>Reactive Streams</a:t>
            </a:r>
            <a:r>
              <a:rPr lang="en-US" b="0" i="0" dirty="0">
                <a:solidFill>
                  <a:srgbClr val="232323"/>
                </a:solidFill>
                <a:effectLst/>
              </a:rPr>
              <a:t> initiative.</a:t>
            </a:r>
          </a:p>
          <a:p>
            <a:endParaRPr lang="en-IN" dirty="0"/>
          </a:p>
        </p:txBody>
      </p:sp>
    </p:spTree>
    <p:extLst>
      <p:ext uri="{BB962C8B-B14F-4D97-AF65-F5344CB8AC3E}">
        <p14:creationId xmlns:p14="http://schemas.microsoft.com/office/powerpoint/2010/main" val="72628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80EF-7B2D-4E7E-B3E3-E09515475FCE}"/>
              </a:ext>
            </a:extLst>
          </p:cNvPr>
          <p:cNvSpPr>
            <a:spLocks noGrp="1"/>
          </p:cNvSpPr>
          <p:nvPr>
            <p:ph type="title"/>
          </p:nvPr>
        </p:nvSpPr>
        <p:spPr>
          <a:xfrm>
            <a:off x="838200" y="681037"/>
            <a:ext cx="10515600" cy="574442"/>
          </a:xfrm>
        </p:spPr>
        <p:txBody>
          <a:bodyPr>
            <a:normAutofit fontScale="90000"/>
          </a:bodyPr>
          <a:lstStyle/>
          <a:p>
            <a:pPr algn="ctr"/>
            <a:r>
              <a:rPr lang="en-IN" b="1" i="0" dirty="0">
                <a:solidFill>
                  <a:srgbClr val="FF0000"/>
                </a:solidFill>
                <a:effectLst/>
                <a:latin typeface="var(--font-family--heading)"/>
              </a:rPr>
              <a:t>Java 9 Flow API</a:t>
            </a:r>
            <a:br>
              <a:rPr lang="en-IN" b="1" i="0" dirty="0">
                <a:effectLst/>
                <a:latin typeface="var(--font-family--heading)"/>
              </a:rPr>
            </a:br>
            <a:br>
              <a:rPr lang="en-IN" dirty="0"/>
            </a:br>
            <a:endParaRPr lang="en-IN" dirty="0"/>
          </a:p>
        </p:txBody>
      </p:sp>
      <p:sp>
        <p:nvSpPr>
          <p:cNvPr id="4" name="AutoShape 2" descr="java 9 processor publisher subscriber">
            <a:extLst>
              <a:ext uri="{FF2B5EF4-FFF2-40B4-BE49-F238E27FC236}">
                <a16:creationId xmlns:a16="http://schemas.microsoft.com/office/drawing/2014/main" id="{EED54725-C79F-4ABC-82A2-6BB5518D1D79}"/>
              </a:ext>
            </a:extLst>
          </p:cNvPr>
          <p:cNvSpPr>
            <a:spLocks noChangeAspect="1" noChangeArrowheads="1"/>
          </p:cNvSpPr>
          <p:nvPr/>
        </p:nvSpPr>
        <p:spPr bwMode="auto">
          <a:xfrm>
            <a:off x="2147582" y="3276599"/>
            <a:ext cx="4100818" cy="22685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Content Placeholder 9">
            <a:extLst>
              <a:ext uri="{FF2B5EF4-FFF2-40B4-BE49-F238E27FC236}">
                <a16:creationId xmlns:a16="http://schemas.microsoft.com/office/drawing/2014/main" id="{7FC4BC03-C34F-438B-ABCF-009C3D6B9CA7}"/>
              </a:ext>
            </a:extLst>
          </p:cNvPr>
          <p:cNvSpPr>
            <a:spLocks noGrp="1"/>
          </p:cNvSpPr>
          <p:nvPr>
            <p:ph idx="1"/>
          </p:nvPr>
        </p:nvSpPr>
        <p:spPr>
          <a:xfrm>
            <a:off x="896923" y="1100929"/>
            <a:ext cx="10515600" cy="5526373"/>
          </a:xfrm>
        </p:spPr>
        <p:txBody>
          <a:bodyPr>
            <a:normAutofit fontScale="85000" lnSpcReduction="10000"/>
          </a:bodyPr>
          <a:lstStyle/>
          <a:p>
            <a:r>
              <a:rPr lang="en-US" dirty="0"/>
              <a:t>Java 9 Flow API implements the Reactive Streams Specification.</a:t>
            </a:r>
          </a:p>
          <a:p>
            <a:endParaRPr lang="en-US" dirty="0"/>
          </a:p>
          <a:p>
            <a:r>
              <a:rPr lang="en-US" dirty="0"/>
              <a:t> Flow API is a combination of Iterator and Observer pattern.</a:t>
            </a:r>
          </a:p>
          <a:p>
            <a:endParaRPr lang="en-US" dirty="0"/>
          </a:p>
          <a:p>
            <a:r>
              <a:rPr lang="en-US" dirty="0"/>
              <a:t> Iterator works on pull model where application pulls items from the source.</a:t>
            </a:r>
          </a:p>
          <a:p>
            <a:endParaRPr lang="en-US" dirty="0"/>
          </a:p>
          <a:p>
            <a:r>
              <a:rPr lang="en-US" dirty="0"/>
              <a:t>Observer works on push model and reacts when item is pushed from source to application.</a:t>
            </a:r>
          </a:p>
          <a:p>
            <a:endParaRPr lang="en-US" dirty="0"/>
          </a:p>
          <a:p>
            <a:r>
              <a:rPr lang="en-US" dirty="0"/>
              <a:t>Java 9 Flow API subscriber can request for N items while subscribing to the publisher. </a:t>
            </a:r>
          </a:p>
          <a:p>
            <a:endParaRPr lang="en-US" dirty="0"/>
          </a:p>
          <a:p>
            <a:r>
              <a:rPr lang="en-US" dirty="0"/>
              <a:t>Then the items are pushed from publisher to subscriber until there are no more items left to push or some error occurs.</a:t>
            </a:r>
            <a:endParaRPr lang="en-IN" dirty="0"/>
          </a:p>
        </p:txBody>
      </p:sp>
    </p:spTree>
    <p:extLst>
      <p:ext uri="{BB962C8B-B14F-4D97-AF65-F5344CB8AC3E}">
        <p14:creationId xmlns:p14="http://schemas.microsoft.com/office/powerpoint/2010/main" val="43436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80EF-7B2D-4E7E-B3E3-E09515475FC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5E41B8D-DDFD-46E6-AFF9-5643B7A59D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956" y="600831"/>
            <a:ext cx="9739618" cy="5456019"/>
          </a:xfrm>
        </p:spPr>
      </p:pic>
    </p:spTree>
    <p:extLst>
      <p:ext uri="{BB962C8B-B14F-4D97-AF65-F5344CB8AC3E}">
        <p14:creationId xmlns:p14="http://schemas.microsoft.com/office/powerpoint/2010/main" val="2816619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80EF-7B2D-4E7E-B3E3-E09515475FCE}"/>
              </a:ext>
            </a:extLst>
          </p:cNvPr>
          <p:cNvSpPr>
            <a:spLocks noGrp="1"/>
          </p:cNvSpPr>
          <p:nvPr>
            <p:ph type="title"/>
          </p:nvPr>
        </p:nvSpPr>
        <p:spPr>
          <a:xfrm>
            <a:off x="838200" y="365125"/>
            <a:ext cx="10515600" cy="666721"/>
          </a:xfrm>
        </p:spPr>
        <p:txBody>
          <a:bodyPr>
            <a:normAutofit fontScale="90000"/>
          </a:bodyPr>
          <a:lstStyle/>
          <a:p>
            <a:pPr algn="ctr"/>
            <a:r>
              <a:rPr lang="en-US" b="1" i="0" dirty="0">
                <a:solidFill>
                  <a:srgbClr val="FF0000"/>
                </a:solidFill>
                <a:effectLst/>
                <a:latin typeface="var(--font-family--heading)"/>
              </a:rPr>
              <a:t>Java 9 Flow API Classes and Interfaces</a:t>
            </a:r>
            <a:br>
              <a:rPr lang="en-US" b="1" i="0" dirty="0">
                <a:effectLst/>
                <a:latin typeface="var(--font-family--heading)"/>
              </a:rPr>
            </a:br>
            <a:endParaRPr lang="en-IN" dirty="0"/>
          </a:p>
        </p:txBody>
      </p:sp>
      <p:sp>
        <p:nvSpPr>
          <p:cNvPr id="3" name="Content Placeholder 2">
            <a:extLst>
              <a:ext uri="{FF2B5EF4-FFF2-40B4-BE49-F238E27FC236}">
                <a16:creationId xmlns:a16="http://schemas.microsoft.com/office/drawing/2014/main" id="{BC47D4A9-5C9E-40E5-B497-7F03DF24F8B3}"/>
              </a:ext>
            </a:extLst>
          </p:cNvPr>
          <p:cNvSpPr>
            <a:spLocks noGrp="1"/>
          </p:cNvSpPr>
          <p:nvPr>
            <p:ph idx="1"/>
          </p:nvPr>
        </p:nvSpPr>
        <p:spPr>
          <a:xfrm>
            <a:off x="964035" y="1031846"/>
            <a:ext cx="10515600" cy="5687736"/>
          </a:xfrm>
        </p:spPr>
        <p:txBody>
          <a:bodyPr>
            <a:normAutofit fontScale="62500" lnSpcReduction="20000"/>
          </a:bodyPr>
          <a:lstStyle/>
          <a:p>
            <a:r>
              <a:rPr lang="en-US" b="1" dirty="0" err="1">
                <a:solidFill>
                  <a:srgbClr val="00B0F0"/>
                </a:solidFill>
              </a:rPr>
              <a:t>java.util.concurrent.Flow</a:t>
            </a:r>
            <a:r>
              <a:rPr lang="en-US" b="1" dirty="0">
                <a:solidFill>
                  <a:srgbClr val="00B0F0"/>
                </a:solidFill>
              </a:rPr>
              <a:t>: </a:t>
            </a:r>
            <a:r>
              <a:rPr lang="en-US" dirty="0"/>
              <a:t>This is the main class of Flow API. This class encapsulates all the important interfaces of the Flow API. This is a final class and we can’t extend it.</a:t>
            </a:r>
          </a:p>
          <a:p>
            <a:r>
              <a:rPr lang="en-US" b="1" dirty="0" err="1">
                <a:solidFill>
                  <a:srgbClr val="00B0F0"/>
                </a:solidFill>
              </a:rPr>
              <a:t>java.util.concurrent.Flow.Publisher</a:t>
            </a:r>
            <a:r>
              <a:rPr lang="en-US" b="1" dirty="0">
                <a:solidFill>
                  <a:srgbClr val="00B0F0"/>
                </a:solidFill>
              </a:rPr>
              <a:t>: </a:t>
            </a:r>
            <a:r>
              <a:rPr lang="en-US" dirty="0"/>
              <a:t>This is a functional interface and every publisher has to implement it’s subscribe method to add the given subscriber to receive messages.</a:t>
            </a:r>
          </a:p>
          <a:p>
            <a:r>
              <a:rPr lang="en-US" b="1" dirty="0" err="1">
                <a:solidFill>
                  <a:srgbClr val="00B0F0"/>
                </a:solidFill>
              </a:rPr>
              <a:t>java.util.concurrent.Flow.Subscriber</a:t>
            </a:r>
            <a:r>
              <a:rPr lang="en-US" b="1" dirty="0">
                <a:solidFill>
                  <a:srgbClr val="00B0F0"/>
                </a:solidFill>
              </a:rPr>
              <a:t>: </a:t>
            </a:r>
            <a:r>
              <a:rPr lang="en-US" dirty="0"/>
              <a:t>Every subscriber has to implement this interface. The methods in the subscriber are invoked in strict sequential order. There are four methods in this interface:</a:t>
            </a:r>
          </a:p>
          <a:p>
            <a:r>
              <a:rPr lang="en-US" b="1" dirty="0" err="1">
                <a:solidFill>
                  <a:srgbClr val="00B0F0"/>
                </a:solidFill>
              </a:rPr>
              <a:t>onSubscribe</a:t>
            </a:r>
            <a:r>
              <a:rPr lang="en-US" b="1" dirty="0">
                <a:solidFill>
                  <a:srgbClr val="00B0F0"/>
                </a:solidFill>
              </a:rPr>
              <a:t>: </a:t>
            </a:r>
            <a:r>
              <a:rPr lang="en-US" dirty="0"/>
              <a:t>This is the first method to get invoked when subscriber is subscribed to receive messages by publisher. Usually we invoke </a:t>
            </a:r>
            <a:r>
              <a:rPr lang="en-US" dirty="0" err="1"/>
              <a:t>subscription.request</a:t>
            </a:r>
            <a:r>
              <a:rPr lang="en-US" dirty="0"/>
              <a:t> to start receiving items from processor.</a:t>
            </a:r>
          </a:p>
          <a:p>
            <a:r>
              <a:rPr lang="en-US" b="1" dirty="0" err="1">
                <a:solidFill>
                  <a:srgbClr val="00B0F0"/>
                </a:solidFill>
              </a:rPr>
              <a:t>onNext</a:t>
            </a:r>
            <a:r>
              <a:rPr lang="en-US" b="1" dirty="0">
                <a:solidFill>
                  <a:srgbClr val="00B0F0"/>
                </a:solidFill>
              </a:rPr>
              <a:t>: </a:t>
            </a:r>
            <a:r>
              <a:rPr lang="en-US" dirty="0"/>
              <a:t>This method gets invoked when an item is received from publisher, this is where we implement our business logic to process the stream and then request for more data from publisher.</a:t>
            </a:r>
          </a:p>
          <a:p>
            <a:r>
              <a:rPr lang="en-US" b="1" dirty="0" err="1">
                <a:solidFill>
                  <a:srgbClr val="00B0F0"/>
                </a:solidFill>
              </a:rPr>
              <a:t>onError</a:t>
            </a:r>
            <a:r>
              <a:rPr lang="en-US" b="1" dirty="0">
                <a:solidFill>
                  <a:srgbClr val="00B0F0"/>
                </a:solidFill>
              </a:rPr>
              <a:t>: </a:t>
            </a:r>
            <a:r>
              <a:rPr lang="en-US" dirty="0"/>
              <a:t>This method is invoked when an irrecoverable error occurs, we can do cleanup </a:t>
            </a:r>
            <a:r>
              <a:rPr lang="en-US" dirty="0" err="1"/>
              <a:t>taks</a:t>
            </a:r>
            <a:r>
              <a:rPr lang="en-US" dirty="0"/>
              <a:t> in this method, such as closing database connection.</a:t>
            </a:r>
          </a:p>
          <a:p>
            <a:r>
              <a:rPr lang="en-US" b="1" dirty="0" err="1">
                <a:solidFill>
                  <a:srgbClr val="00B0F0"/>
                </a:solidFill>
              </a:rPr>
              <a:t>onComplete</a:t>
            </a:r>
            <a:r>
              <a:rPr lang="en-US" b="1" dirty="0">
                <a:solidFill>
                  <a:srgbClr val="00B0F0"/>
                </a:solidFill>
              </a:rPr>
              <a:t>: </a:t>
            </a:r>
            <a:r>
              <a:rPr lang="en-US" dirty="0"/>
              <a:t>This is like finally method and gets invoked when no other items are being produced by publisher and publisher is closed. We can use it to send notification of successful processing of stream.</a:t>
            </a:r>
          </a:p>
          <a:p>
            <a:r>
              <a:rPr lang="en-US" b="1" dirty="0" err="1">
                <a:solidFill>
                  <a:srgbClr val="00B0F0"/>
                </a:solidFill>
              </a:rPr>
              <a:t>java.util.concurrent.Flow.Subscription</a:t>
            </a:r>
            <a:r>
              <a:rPr lang="en-US" b="1" dirty="0">
                <a:solidFill>
                  <a:srgbClr val="00B0F0"/>
                </a:solidFill>
              </a:rPr>
              <a:t>: </a:t>
            </a:r>
            <a:r>
              <a:rPr lang="en-US" dirty="0"/>
              <a:t>This is used to create asynchronous non-blocking link between publisher and subscriber. Subscriber invokes its request method to demand items from publisher. It also has cancel method to cancel the subscription i.e. closing the link between publisher and subscriber.</a:t>
            </a:r>
          </a:p>
          <a:p>
            <a:r>
              <a:rPr lang="en-US" b="1" dirty="0" err="1">
                <a:solidFill>
                  <a:srgbClr val="00B0F0"/>
                </a:solidFill>
              </a:rPr>
              <a:t>java.util.concurrent.Flow.Processor</a:t>
            </a:r>
            <a:r>
              <a:rPr lang="en-US" b="1" dirty="0">
                <a:solidFill>
                  <a:srgbClr val="00B0F0"/>
                </a:solidFill>
              </a:rPr>
              <a:t>: </a:t>
            </a:r>
            <a:r>
              <a:rPr lang="en-US" dirty="0"/>
              <a:t>This interface extends both Publisher and Subscriber, this is used to transform the message between publisher and subscriber.</a:t>
            </a:r>
          </a:p>
          <a:p>
            <a:r>
              <a:rPr lang="en-US" b="1" dirty="0" err="1">
                <a:solidFill>
                  <a:srgbClr val="00B0F0"/>
                </a:solidFill>
              </a:rPr>
              <a:t>java.util.concurrent.SubmissionPublisher</a:t>
            </a:r>
            <a:r>
              <a:rPr lang="en-US" b="1" dirty="0">
                <a:solidFill>
                  <a:srgbClr val="00B0F0"/>
                </a:solidFill>
              </a:rPr>
              <a:t>: </a:t>
            </a:r>
            <a:r>
              <a:rPr lang="en-US" dirty="0"/>
              <a:t>A Publisher implementation that asynchronously issues submitted items to current subscribers until it is closed. It uses Executor framework We will use this class in reactive stream examples to add subscriber and then submit items to them.</a:t>
            </a:r>
            <a:endParaRPr lang="en-IN" dirty="0"/>
          </a:p>
        </p:txBody>
      </p:sp>
    </p:spTree>
    <p:extLst>
      <p:ext uri="{BB962C8B-B14F-4D97-AF65-F5344CB8AC3E}">
        <p14:creationId xmlns:p14="http://schemas.microsoft.com/office/powerpoint/2010/main" val="572090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2402</Words>
  <Application>Microsoft Office PowerPoint</Application>
  <PresentationFormat>Widescreen</PresentationFormat>
  <Paragraphs>187</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Calibri Light</vt:lpstr>
      <vt:lpstr>OracleSansVF</vt:lpstr>
      <vt:lpstr>Raleway</vt:lpstr>
      <vt:lpstr>Roboto</vt:lpstr>
      <vt:lpstr>sofia-pro</vt:lpstr>
      <vt:lpstr>Times New Roman</vt:lpstr>
      <vt:lpstr>urw-din</vt:lpstr>
      <vt:lpstr>var(--font-family--heading)</vt:lpstr>
      <vt:lpstr>Wingdings</vt:lpstr>
      <vt:lpstr>Office Theme</vt:lpstr>
      <vt:lpstr>PowerPoint Presentation</vt:lpstr>
      <vt:lpstr>Agenda</vt:lpstr>
      <vt:lpstr>PowerPoint Presentation</vt:lpstr>
      <vt:lpstr>Java 9 Reactive Streams </vt:lpstr>
      <vt:lpstr>PowerPoint Presentation</vt:lpstr>
      <vt:lpstr>Introduction to Java 9’s Flow API</vt:lpstr>
      <vt:lpstr>Java 9 Flow API  </vt:lpstr>
      <vt:lpstr>PowerPoint Presentation</vt:lpstr>
      <vt:lpstr>Java 9 Flow API Classes and Interfaces </vt:lpstr>
      <vt:lpstr>How to implement reactive streams using Flow API in Java 9?</vt:lpstr>
      <vt:lpstr>Java 9 - Collection Factory Methods</vt:lpstr>
      <vt:lpstr>Java 9 – Stream API Enhancements</vt:lpstr>
      <vt:lpstr>Private Methods in Java 9 Interfaces </vt:lpstr>
      <vt:lpstr>PowerPoint Presentation</vt:lpstr>
      <vt:lpstr>HTTP/2 Client feature of Java 9 </vt:lpstr>
      <vt:lpstr>Latency Optimization Techniques for HTTP/1.1</vt:lpstr>
      <vt:lpstr>Advantages of HTTP/2 </vt:lpstr>
      <vt:lpstr>PowerPoint Presentation</vt:lpstr>
      <vt:lpstr>PowerPoint Presentation</vt:lpstr>
      <vt:lpstr>PowerPoint Presentation</vt:lpstr>
      <vt:lpstr>Drawbacks of HTTP/2.0</vt:lpstr>
      <vt:lpstr>JLink | Java Linker </vt:lpstr>
      <vt:lpstr>Modular Java</vt:lpstr>
      <vt:lpstr>PowerPoint Presentation</vt:lpstr>
      <vt:lpstr>PowerPoint Presentation</vt:lpstr>
      <vt:lpstr>PowerPoint Presentation</vt:lpstr>
      <vt:lpstr>PowerPoint Presentation</vt:lpstr>
      <vt:lpstr>JShell (Java 9 New Feature) </vt:lpstr>
      <vt:lpstr>PowerPoint Presentation</vt:lpstr>
      <vt:lpstr>Command to create custom JRE </vt:lpstr>
      <vt:lpstr>Multi-Release Jar Files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Geethanjali Anbalagan</dc:creator>
  <cp:lastModifiedBy>Geethanjali Anbalagan</cp:lastModifiedBy>
  <cp:revision>21</cp:revision>
  <dcterms:created xsi:type="dcterms:W3CDTF">2022-02-14T04:10:59Z</dcterms:created>
  <dcterms:modified xsi:type="dcterms:W3CDTF">2022-02-15T09:28:59Z</dcterms:modified>
</cp:coreProperties>
</file>