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8" r:id="rId62"/>
    <p:sldId id="317" r:id="rId63"/>
    <p:sldId id="319" r:id="rId64"/>
    <p:sldId id="321" r:id="rId65"/>
    <p:sldId id="322" r:id="rId66"/>
    <p:sldId id="320" r:id="rId67"/>
    <p:sldId id="324" r:id="rId68"/>
    <p:sldId id="323" r:id="rId69"/>
    <p:sldId id="325" r:id="rId70"/>
    <p:sldId id="326" r:id="rId71"/>
    <p:sldId id="327" r:id="rId72"/>
    <p:sldId id="328" r:id="rId73"/>
    <p:sldId id="330" r:id="rId74"/>
    <p:sldId id="331" r:id="rId75"/>
    <p:sldId id="329" r:id="rId76"/>
    <p:sldId id="316" r:id="rId7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tableStyles" Target="tableStyles.xml"/><Relationship Id="rId79" Type="http://schemas.openxmlformats.org/officeDocument/2006/relationships/presProps" Target="presProps.xml"/><Relationship Id="rId80" Type="http://schemas.openxmlformats.org/officeDocument/2006/relationships/viewProps" Target="viewProps.xml"/><Relationship Id="rId8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3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3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3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4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4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5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75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71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387600"/>
          </a:xfrm>
        </p:spPr>
        <p:txBody>
          <a:bodyPr/>
          <a:p>
            <a:r>
              <a:rPr altLang="zh-CN" b="1" sz="10100" lang="en-US">
                <a:solidFill>
                  <a:srgbClr val="98CC00"/>
                </a:solidFill>
              </a:rPr>
              <a:t>Angular</a:t>
            </a:r>
            <a:endParaRPr altLang="zh-CN" b="1" sz="10100" lang="en-US">
              <a:solidFill>
                <a:srgbClr val="98CC00"/>
              </a:solidFill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8661" y="2728245"/>
            <a:ext cx="9144000" cy="441093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7590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7817" y="0"/>
            <a:ext cx="8838767" cy="689189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sz="4800" lang="en-US">
                <a:solidFill>
                  <a:srgbClr val="98CC00"/>
                </a:solidFill>
              </a:rPr>
              <a:t>Angular CLI</a:t>
            </a:r>
            <a:endParaRPr b="1" sz="4800" lang="en-US">
              <a:solidFill>
                <a:srgbClr val="98CC00"/>
              </a:solidFill>
            </a:endParaRPr>
          </a:p>
        </p:txBody>
      </p:sp>
      <p:sp>
        <p:nvSpPr>
          <p:cNvPr id="1048614" name="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r>
              <a:rPr b="1" lang="en-US">
                <a:solidFill>
                  <a:srgbClr val="3399FF"/>
                </a:solidFill>
              </a:rPr>
              <a:t>CLI overview,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Commands overview,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Creating a project,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Running a project,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ng add, ng build, ng config, ng new, ng run</a:t>
            </a:r>
            <a:endParaRPr b="1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rgbClr val="3399FF"/>
                </a:solidFill>
              </a:rPr>
              <a:t>To install Angular 7, we require the following −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48" y="1722251"/>
            <a:ext cx="7669789" cy="4856177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"/>
          <p:cNvSpPr>
            <a:spLocks noGrp="1"/>
          </p:cNvSpPr>
          <p:nvPr>
            <p:ph type="title"/>
          </p:nvPr>
        </p:nvSpPr>
        <p:spPr>
          <a:xfrm>
            <a:off x="628649" y="-166358"/>
            <a:ext cx="7886700" cy="1325563"/>
          </a:xfrm>
        </p:spPr>
        <p:txBody>
          <a:bodyPr>
            <a:normAutofit fontScale="90000"/>
          </a:bodyPr>
          <a:p>
            <a:pPr algn="ctr"/>
            <a:r>
              <a:rPr b="1" lang="en-US">
                <a:solidFill>
                  <a:srgbClr val="3399FF"/>
                </a:solidFill>
              </a:rPr>
              <a:t>Install Visual Studio Code IDE or JetBrains WebStorm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o</a:t>
            </a:r>
            <a:r>
              <a:rPr b="1" lang="en-US">
                <a:solidFill>
                  <a:srgbClr val="3399FF"/>
                </a:solidFill>
              </a:rPr>
              <a:t>r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E</a:t>
            </a:r>
            <a:r>
              <a:rPr b="1" lang="en-US">
                <a:solidFill>
                  <a:srgbClr val="3399FF"/>
                </a:solidFill>
              </a:rPr>
              <a:t>c</a:t>
            </a:r>
            <a:r>
              <a:rPr b="1" lang="en-US">
                <a:solidFill>
                  <a:srgbClr val="3399FF"/>
                </a:solidFill>
              </a:rPr>
              <a:t>l</a:t>
            </a:r>
            <a:r>
              <a:rPr b="1" lang="en-US">
                <a:solidFill>
                  <a:srgbClr val="3399FF"/>
                </a:solidFill>
              </a:rPr>
              <a:t>i</a:t>
            </a:r>
            <a:r>
              <a:rPr b="1" lang="en-US">
                <a:solidFill>
                  <a:srgbClr val="3399FF"/>
                </a:solidFill>
              </a:rPr>
              <a:t>p</a:t>
            </a:r>
            <a:r>
              <a:rPr b="1" lang="en-US">
                <a:solidFill>
                  <a:srgbClr val="3399FF"/>
                </a:solidFill>
              </a:rPr>
              <a:t>se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I</a:t>
            </a:r>
            <a:r>
              <a:rPr b="1" lang="en-US">
                <a:solidFill>
                  <a:srgbClr val="3399FF"/>
                </a:solidFill>
              </a:rPr>
              <a:t>D</a:t>
            </a:r>
            <a:r>
              <a:rPr b="1" lang="en-US">
                <a:solidFill>
                  <a:srgbClr val="3399FF"/>
                </a:solidFill>
              </a:rPr>
              <a:t>E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18" name=""/>
          <p:cNvSpPr>
            <a:spLocks noGrp="1"/>
          </p:cNvSpPr>
          <p:nvPr>
            <p:ph idx="1"/>
          </p:nvPr>
        </p:nvSpPr>
        <p:spPr>
          <a:xfrm>
            <a:off x="366856" y="1531763"/>
            <a:ext cx="8704984" cy="5220936"/>
          </a:xfrm>
        </p:spPr>
        <p:txBody>
          <a:bodyPr/>
          <a:p>
            <a:r>
              <a:rPr lang="en-US"/>
              <a:t>You must have an IDE like Visual Studio Code IDE or JetBrains WebStorm to run your Angular 7 app.</a:t>
            </a:r>
            <a:endParaRPr lang="en-US"/>
          </a:p>
          <a:p>
            <a:endParaRPr lang="en-US"/>
          </a:p>
          <a:p>
            <a:r>
              <a:rPr lang="en-US"/>
              <a:t>VS Code is light and easy to setup, it has a great range of built-in code editing, formatting, and refactoring features. It is free to use. </a:t>
            </a:r>
            <a:endParaRPr lang="en-US"/>
          </a:p>
          <a:p>
            <a:endParaRPr lang="en-US"/>
          </a:p>
          <a:p>
            <a:r>
              <a:rPr lang="en-US"/>
              <a:t>It also provides a huge number of extensions that will significantly increase your productivity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"/>
          <p:cNvSpPr>
            <a:spLocks noGrp="1"/>
          </p:cNvSpPr>
          <p:nvPr>
            <p:ph type="title"/>
          </p:nvPr>
        </p:nvSpPr>
        <p:spPr>
          <a:xfrm>
            <a:off x="628650" y="-239392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Install Node.js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20" name=""/>
          <p:cNvSpPr>
            <a:spLocks noGrp="1"/>
          </p:cNvSpPr>
          <p:nvPr>
            <p:ph idx="1"/>
          </p:nvPr>
        </p:nvSpPr>
        <p:spPr>
          <a:xfrm>
            <a:off x="-1298" y="1253331"/>
            <a:ext cx="9047203" cy="5279342"/>
          </a:xfrm>
        </p:spPr>
        <p:txBody>
          <a:bodyPr/>
          <a:p>
            <a:pPr indent="0" marL="0">
              <a:buNone/>
            </a:pPr>
            <a:r>
              <a:rPr lang="en-US"/>
              <a:t>You should install node.js to run your Angular 7 app. It manages npm dependencies support some browsers when loading particular pages.</a:t>
            </a:r>
            <a:endParaRPr lang="en-US"/>
          </a:p>
          <a:p>
            <a:pPr indent="0" marL="0">
              <a:buNone/>
            </a:pPr>
            <a:endParaRPr lang="en-US"/>
          </a:p>
          <a:p>
            <a:pPr indent="0" marL="0">
              <a:buNone/>
            </a:pPr>
            <a:r>
              <a:rPr lang="en-US"/>
              <a:t> It provides required libraries to run Angular project. Node.js serves your run-time environment as your localhost.</a:t>
            </a:r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1176" y="0"/>
            <a:ext cx="8681648" cy="6858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"/>
          <p:cNvSpPr>
            <a:spLocks noGrp="1"/>
          </p:cNvSpPr>
          <p:nvPr>
            <p:ph type="title"/>
          </p:nvPr>
        </p:nvSpPr>
        <p:spPr>
          <a:xfrm>
            <a:off x="628650" y="-209547"/>
            <a:ext cx="7886700" cy="1325563"/>
          </a:xfrm>
        </p:spPr>
        <p:txBody>
          <a:bodyPr/>
          <a:p>
            <a:pPr algn="l"/>
            <a:r>
              <a:rPr b="1" lang="en-US">
                <a:solidFill>
                  <a:srgbClr val="3399FF"/>
                </a:solidFill>
              </a:rPr>
              <a:t>Use npm to install Angular CLI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22" name=""/>
          <p:cNvSpPr>
            <a:spLocks noGrp="1"/>
          </p:cNvSpPr>
          <p:nvPr>
            <p:ph idx="1"/>
          </p:nvPr>
        </p:nvSpPr>
        <p:spPr>
          <a:xfrm>
            <a:off x="387061" y="1300463"/>
            <a:ext cx="8756939" cy="5716078"/>
          </a:xfrm>
        </p:spPr>
        <p:txBody>
          <a:bodyPr/>
          <a:p>
            <a:endParaRPr lang="en-US"/>
          </a:p>
          <a:p>
            <a:r>
              <a:rPr lang="en-US"/>
              <a:t>The Angular CLI (command-line interface) is a great tool to efficiently build Angular application by automating operations in Angular projects rather than manually.</a:t>
            </a:r>
            <a:endParaRPr lang="en-US"/>
          </a:p>
          <a:p>
            <a:endParaRPr lang="en-US"/>
          </a:p>
          <a:p>
            <a:r>
              <a:rPr lang="en-US"/>
              <a:t>Run</a:t>
            </a:r>
            <a:r>
              <a:rPr lang="en-US"/>
              <a:t> the Angular CLI command to install Angular CLI</a:t>
            </a:r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40501" y="5637967"/>
            <a:ext cx="5650056" cy="1220033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1176" y="0"/>
            <a:ext cx="8681648" cy="685800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98CC00"/>
                </a:solidFill>
              </a:rPr>
              <a:t>TypeScript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62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lang="en-US">
                <a:solidFill>
                  <a:srgbClr val="3399FF"/>
                </a:solidFill>
              </a:rPr>
              <a:t>TypeScript vs JavaScript,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Transpilation,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tsconfig.json,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typings</a:t>
            </a:r>
            <a:endParaRPr b="1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title"/>
          </p:nvPr>
        </p:nvSpPr>
        <p:spPr>
          <a:xfrm>
            <a:off x="433819" y="-167017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What is JavaScript?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28" name=""/>
          <p:cNvSpPr>
            <a:spLocks noGrp="1"/>
          </p:cNvSpPr>
          <p:nvPr>
            <p:ph idx="1"/>
          </p:nvPr>
        </p:nvSpPr>
        <p:spPr>
          <a:xfrm>
            <a:off x="206520" y="1158546"/>
            <a:ext cx="9124667" cy="5480518"/>
          </a:xfrm>
        </p:spPr>
        <p:txBody>
          <a:bodyPr/>
          <a:p>
            <a:r>
              <a:rPr lang="en-US"/>
              <a:t>JavaScript is a scripting language which helps you create interactive web pages.</a:t>
            </a:r>
            <a:endParaRPr lang="en-US"/>
          </a:p>
          <a:p>
            <a:endParaRPr lang="en-US"/>
          </a:p>
          <a:p>
            <a:r>
              <a:rPr lang="en-US"/>
              <a:t> It followed rules of client-side programming, so it runs in the user's web browser without the need of any resources forms the web server.</a:t>
            </a:r>
            <a:endParaRPr lang="en-US"/>
          </a:p>
          <a:p>
            <a:endParaRPr lang="en-US"/>
          </a:p>
          <a:p>
            <a:r>
              <a:rPr lang="en-US"/>
              <a:t> You can also use Javascript with other technologies like REST APIs, XML, and more.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>
          <a:xfrm>
            <a:off x="628649" y="-177655"/>
            <a:ext cx="7938655" cy="1325563"/>
          </a:xfrm>
        </p:spPr>
        <p:txBody>
          <a:bodyPr/>
          <a:p>
            <a:r>
              <a:rPr b="1" lang="en-US">
                <a:solidFill>
                  <a:srgbClr val="98CC00"/>
                </a:solidFill>
              </a:rPr>
              <a:t>A</a:t>
            </a:r>
            <a:r>
              <a:rPr b="1" lang="en-US">
                <a:solidFill>
                  <a:srgbClr val="98CC00"/>
                </a:solidFill>
              </a:rPr>
              <a:t>g</a:t>
            </a:r>
            <a:r>
              <a:rPr b="1" lang="en-US">
                <a:solidFill>
                  <a:srgbClr val="98CC00"/>
                </a:solidFill>
              </a:rPr>
              <a:t>e</a:t>
            </a:r>
            <a:r>
              <a:rPr b="1" lang="en-US">
                <a:solidFill>
                  <a:srgbClr val="98CC00"/>
                </a:solidFill>
              </a:rPr>
              <a:t>nda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>
          <a:xfrm>
            <a:off x="459796" y="962515"/>
            <a:ext cx="8107507" cy="5804995"/>
          </a:xfrm>
        </p:spPr>
        <p:txBody>
          <a:bodyPr>
            <a:normAutofit fontScale="78571" lnSpcReduction="20000"/>
          </a:bodyPr>
          <a:p>
            <a:r>
              <a:rPr b="1" lang="en-US">
                <a:solidFill>
                  <a:srgbClr val="3399FF"/>
                </a:solidFill>
              </a:rPr>
              <a:t>Introduction to SPA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Angular File Structure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Angular CLI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TypeScript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Angular Forms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Component Communication in Angular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Routing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Consuming a REST API with Angular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"/>
          <p:cNvSpPr>
            <a:spLocks noGrp="1"/>
          </p:cNvSpPr>
          <p:nvPr>
            <p:ph type="title"/>
          </p:nvPr>
        </p:nvSpPr>
        <p:spPr>
          <a:xfrm>
            <a:off x="628649" y="-233646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What is Typescript?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30" name=""/>
          <p:cNvSpPr>
            <a:spLocks noGrp="1"/>
          </p:cNvSpPr>
          <p:nvPr>
            <p:ph idx="1"/>
          </p:nvPr>
        </p:nvSpPr>
        <p:spPr>
          <a:xfrm>
            <a:off x="180543" y="1091916"/>
            <a:ext cx="9189331" cy="5649246"/>
          </a:xfrm>
        </p:spPr>
        <p:txBody>
          <a:bodyPr/>
          <a:p>
            <a:r>
              <a:rPr lang="en-US"/>
              <a:t>Typescript is a modern age Javascript development language.</a:t>
            </a:r>
            <a:endParaRPr lang="en-US"/>
          </a:p>
          <a:p>
            <a:endParaRPr lang="en-US"/>
          </a:p>
          <a:p>
            <a:r>
              <a:rPr lang="en-US"/>
              <a:t> It is a statically compiled language to write clear and simple Javascript code.</a:t>
            </a:r>
            <a:endParaRPr lang="en-US"/>
          </a:p>
          <a:p>
            <a:endParaRPr lang="en-US"/>
          </a:p>
          <a:p>
            <a:r>
              <a:rPr lang="en-US"/>
              <a:t> It can be run on Node js or any browser which supports ECMAScript 3 or newer versions.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04856" y="0"/>
            <a:ext cx="7127456" cy="6858000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74421" y="0"/>
            <a:ext cx="6441719" cy="6858000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74297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sz="2800" lang="en-US">
                <a:solidFill>
                  <a:srgbClr val="3399FF"/>
                </a:solidFill>
              </a:rPr>
              <a:t>Advantages of using TypeScript over JavaScript</a:t>
            </a:r>
            <a:endParaRPr b="1" sz="2800" lang="en-US">
              <a:solidFill>
                <a:srgbClr val="3399FF"/>
              </a:solidFill>
            </a:endParaRPr>
          </a:p>
        </p:txBody>
      </p:sp>
      <p:sp>
        <p:nvSpPr>
          <p:cNvPr id="1048638" name=""/>
          <p:cNvSpPr>
            <a:spLocks noGrp="1"/>
          </p:cNvSpPr>
          <p:nvPr>
            <p:ph idx="1"/>
          </p:nvPr>
        </p:nvSpPr>
        <p:spPr>
          <a:xfrm>
            <a:off x="277955" y="1253331"/>
            <a:ext cx="8361501" cy="5538924"/>
          </a:xfrm>
        </p:spPr>
        <p:txBody>
          <a:bodyPr/>
          <a:p>
            <a:r>
              <a:rPr lang="en-US"/>
              <a:t>TypeScript can point out compilation errors at the time of development, which JavaScript can not do because it is an interpreted language</a:t>
            </a:r>
            <a:endParaRPr lang="en-US"/>
          </a:p>
          <a:p>
            <a:endParaRPr lang="en-US"/>
          </a:p>
          <a:p>
            <a:r>
              <a:rPr lang="en-US"/>
              <a:t>TypeScript, as mentioned above, offers static typing which allows catching type errors at compile time and therefore gives a less painful development experience</a:t>
            </a:r>
            <a:endParaRPr lang="en-US"/>
          </a:p>
          <a:p>
            <a:endParaRPr lang="en-US"/>
          </a:p>
          <a:p>
            <a:r>
              <a:rPr lang="en-US"/>
              <a:t>Perhaps the biggest feature that TypeScript provides over JavaScript is Type-Checking, which can prevent bugs 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rgbClr val="98CC00"/>
                </a:solidFill>
              </a:rPr>
              <a:t>Angular Forms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64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lang="en-US">
                <a:solidFill>
                  <a:srgbClr val="3399FF"/>
                </a:solidFill>
              </a:rPr>
              <a:t>Validating form input,</a:t>
            </a:r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 Template-driven forms, </a:t>
            </a:r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Reactive forms</a:t>
            </a:r>
            <a:endParaRPr b="1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Angular  Forms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42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Angular 7, there are 2 approaches to handle user's input through forms:</a:t>
            </a:r>
            <a:endParaRPr lang="en-US"/>
          </a:p>
          <a:p>
            <a:endParaRPr lang="en-US"/>
          </a:p>
          <a:p>
            <a:r>
              <a:rPr lang="en-US"/>
              <a:t>Reactive forms</a:t>
            </a:r>
            <a:endParaRPr lang="en-US"/>
          </a:p>
          <a:p>
            <a:r>
              <a:rPr lang="en-US"/>
              <a:t>Template-driven forms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"/>
          <p:cNvSpPr>
            <a:spLocks noGrp="1"/>
          </p:cNvSpPr>
          <p:nvPr>
            <p:ph type="title"/>
          </p:nvPr>
        </p:nvSpPr>
        <p:spPr>
          <a:xfrm>
            <a:off x="628650" y="-199352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Reactive Forms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44" name=""/>
          <p:cNvSpPr>
            <a:spLocks noGrp="1"/>
          </p:cNvSpPr>
          <p:nvPr>
            <p:ph idx="1"/>
          </p:nvPr>
        </p:nvSpPr>
        <p:spPr>
          <a:xfrm>
            <a:off x="472569" y="1126211"/>
            <a:ext cx="8671431" cy="5795679"/>
          </a:xfrm>
        </p:spPr>
        <p:txBody>
          <a:bodyPr/>
          <a:p>
            <a:r>
              <a:rPr lang="en-US"/>
              <a:t>Reactive forms are more robust.</a:t>
            </a:r>
            <a:endParaRPr lang="en-US"/>
          </a:p>
          <a:p>
            <a:endParaRPr lang="en-US"/>
          </a:p>
          <a:p>
            <a:r>
              <a:rPr lang="en-US"/>
              <a:t>Reactive forms are more scalable, reusable, and testable.</a:t>
            </a:r>
            <a:endParaRPr lang="en-US"/>
          </a:p>
          <a:p>
            <a:endParaRPr lang="en-US"/>
          </a:p>
          <a:p>
            <a:r>
              <a:rPr lang="en-US"/>
              <a:t>They are most preferred to use if forms are a key part of your application, or your application is already built using reactive patterns.</a:t>
            </a:r>
            <a:endParaRPr lang="en-US"/>
          </a:p>
          <a:p>
            <a:endParaRPr lang="en-US"/>
          </a:p>
          <a:p>
            <a:r>
              <a:rPr lang="en-US"/>
              <a:t> In both cases, reactive forms are best to use.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Template-driven Forms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46" name="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r>
              <a:rPr lang="en-US"/>
              <a:t>Template-driven forms are best if you want to add a simple form to your application. For example: email list signup form.</a:t>
            </a:r>
            <a:endParaRPr lang="en-US"/>
          </a:p>
          <a:p>
            <a:endParaRPr lang="en-US"/>
          </a:p>
          <a:p>
            <a:r>
              <a:rPr lang="en-US"/>
              <a:t>Template-driven forms are easy to use in the application but they are not as scalable as Reactive forms.</a:t>
            </a:r>
            <a:endParaRPr lang="en-US"/>
          </a:p>
          <a:p>
            <a:endParaRPr lang="en-US"/>
          </a:p>
          <a:p>
            <a:r>
              <a:rPr lang="en-US"/>
              <a:t>Template-driven forms are mainly used if your application's requires a very basic form and logic. It can easily be managed in a template.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46242" y="0"/>
            <a:ext cx="6885686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rgbClr val="98CC00"/>
                </a:solidFill>
              </a:rPr>
              <a:t>Introduction to SPA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59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lang="en-US">
                <a:solidFill>
                  <a:srgbClr val="3399FF"/>
                </a:solidFill>
              </a:rPr>
              <a:t>What is Single Page Application (SPA),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Difference between AngularJS and Angular</a:t>
            </a:r>
            <a:endParaRPr b="1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>
          <a:xfrm>
            <a:off x="502848" y="-114314"/>
            <a:ext cx="8641151" cy="1325563"/>
          </a:xfrm>
        </p:spPr>
        <p:txBody>
          <a:bodyPr/>
          <a:p>
            <a:r>
              <a:rPr b="1" sz="3900" lang="en-US">
                <a:solidFill>
                  <a:srgbClr val="3399FF"/>
                </a:solidFill>
              </a:rPr>
              <a:t>Form model setup in Reactive forms</a:t>
            </a:r>
            <a:endParaRPr b="1" sz="3900" lang="en-US">
              <a:solidFill>
                <a:srgbClr val="3399FF"/>
              </a:solidFill>
            </a:endParaRPr>
          </a:p>
        </p:txBody>
      </p:sp>
      <p:sp>
        <p:nvSpPr>
          <p:cNvPr id="104865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90980"/>
            <a:ext cx="9144000" cy="6037276"/>
          </a:xfrm>
          <a:prstGeom prst="rect"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22375" cy="6891891"/>
          </a:xfrm>
          <a:prstGeom prst="rect"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>
          <a:xfrm>
            <a:off x="99362" y="-225201"/>
            <a:ext cx="8945275" cy="1325563"/>
          </a:xfrm>
        </p:spPr>
        <p:txBody>
          <a:bodyPr/>
          <a:p>
            <a:r>
              <a:rPr b="1" sz="3400" lang="en-US">
                <a:solidFill>
                  <a:srgbClr val="3399FF"/>
                </a:solidFill>
              </a:rPr>
              <a:t>Form model setup in Template-driven Forms</a:t>
            </a:r>
            <a:endParaRPr b="1" sz="3400" lang="en-US">
              <a:solidFill>
                <a:srgbClr val="3399FF"/>
              </a:solidFill>
            </a:endParaRPr>
          </a:p>
        </p:txBody>
      </p:sp>
      <p:sp>
        <p:nvSpPr>
          <p:cNvPr id="104865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31907"/>
            <a:ext cx="9144000" cy="6019477"/>
          </a:xfrm>
          <a:prstGeom prst="rect"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046002" cy="6807778"/>
          </a:xfrm>
          <a:prstGeom prst="rect"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>
          <a:xfrm>
            <a:off x="927387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Angular  - Form Validation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58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Form validation is an important part of web application. It is used to validate whether the user input is in correct format or not.</a:t>
            </a:r>
            <a:endParaRPr lang="en-US"/>
          </a:p>
          <a:p>
            <a:endParaRPr lang="en-US"/>
          </a:p>
          <a:p>
            <a:r>
              <a:rPr lang="en-US"/>
              <a:t>RequiredValidator</a:t>
            </a:r>
            <a:endParaRPr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27388" y="4456871"/>
            <a:ext cx="8377671" cy="2401129"/>
          </a:xfrm>
          <a:prstGeom prst="rect"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004502" cy="6833555"/>
          </a:xfrm>
        </p:spPr>
        <p:txBody>
          <a:bodyPr>
            <a:normAutofit fontScale="58333" lnSpcReduction="20000"/>
          </a:bodyPr>
          <a:p>
            <a:pPr algn="l"/>
            <a:endParaRPr lang="en-US"/>
          </a:p>
          <a:p>
            <a:pPr algn="l"/>
            <a:r>
              <a:rPr lang="en-US"/>
              <a:t>Replace the below code in test.component.ts file.</a:t>
            </a:r>
            <a:endParaRPr lang="en-US"/>
          </a:p>
          <a:p>
            <a:pPr algn="l"/>
            <a:r>
              <a:rPr lang="en-US"/>
              <a:t>import { Component, OnInit } from '@angular/core';</a:t>
            </a:r>
            <a:endParaRPr lang="en-US"/>
          </a:p>
          <a:p>
            <a:pPr algn="l"/>
            <a:r>
              <a:rPr lang="en-US"/>
              <a:t>//import validator and FormBuilder</a:t>
            </a:r>
            <a:endParaRPr lang="en-US"/>
          </a:p>
          <a:p>
            <a:pPr algn="l"/>
            <a:r>
              <a:rPr lang="en-US"/>
              <a:t>import { FormGroup, FormControl, Validators, FormBuilder } from '@angular/forms';</a:t>
            </a:r>
            <a:endParaRPr lang="en-US"/>
          </a:p>
          <a:p>
            <a:pPr algn="l"/>
            <a:r>
              <a:rPr lang="en-US"/>
              <a:t>@Component({</a:t>
            </a:r>
            <a:endParaRPr lang="en-US"/>
          </a:p>
          <a:p>
            <a:pPr algn="l"/>
            <a:r>
              <a:rPr lang="en-US"/>
              <a:t>   selector: 'app-test',</a:t>
            </a:r>
            <a:endParaRPr lang="en-US"/>
          </a:p>
          <a:p>
            <a:pPr algn="l"/>
            <a:r>
              <a:rPr lang="en-US"/>
              <a:t>   templateUrl: './test.component.html',</a:t>
            </a:r>
            <a:endParaRPr lang="en-US"/>
          </a:p>
          <a:p>
            <a:pPr algn="l"/>
            <a:r>
              <a:rPr lang="en-US"/>
              <a:t>   styleUrls: ['./test.component.css']</a:t>
            </a:r>
            <a:endParaRPr lang="en-US"/>
          </a:p>
          <a:p>
            <a:pPr algn="l"/>
            <a:r>
              <a:rPr lang="en-US"/>
              <a:t>})</a:t>
            </a:r>
            <a:endParaRPr lang="en-US"/>
          </a:p>
          <a:p>
            <a:pPr algn="l"/>
            <a:r>
              <a:rPr lang="en-US"/>
              <a:t>export class TestComponent implements OnInit {</a:t>
            </a:r>
            <a:endParaRPr lang="en-US"/>
          </a:p>
          <a:p>
            <a:pPr algn="l"/>
            <a:r>
              <a:rPr lang="en-US"/>
              <a:t>   //Create FormGroup</a:t>
            </a:r>
            <a:endParaRPr lang="en-US"/>
          </a:p>
          <a:p>
            <a:pPr algn="l"/>
            <a:r>
              <a:rPr lang="en-US"/>
              <a:t>   requiredForm: FormGroup;</a:t>
            </a:r>
            <a:endParaRPr lang="en-US"/>
          </a:p>
          <a:p>
            <a:pPr algn="l"/>
            <a:r>
              <a:rPr lang="en-US"/>
              <a:t>   constructor(private fb: FormBuilder) {</a:t>
            </a:r>
            <a:endParaRPr lang="en-US"/>
          </a:p>
          <a:p>
            <a:pPr algn="l"/>
            <a:r>
              <a:rPr lang="en-US"/>
              <a:t>      this.myForm();</a:t>
            </a:r>
            <a:endParaRPr lang="en-US"/>
          </a:p>
          <a:p>
            <a:pPr algn="l"/>
            <a:r>
              <a:rPr lang="en-US"/>
              <a:t>   }</a:t>
            </a:r>
            <a:endParaRPr lang="en-US"/>
          </a:p>
          <a:p>
            <a:pPr algn="l"/>
            <a:r>
              <a:rPr lang="en-US"/>
              <a:t>   //Create required field validator for name</a:t>
            </a:r>
            <a:endParaRPr lang="en-US"/>
          </a:p>
          <a:p>
            <a:pPr algn="l"/>
            <a:r>
              <a:rPr lang="en-US"/>
              <a:t>   myForm() {</a:t>
            </a:r>
            <a:endParaRPr lang="en-US"/>
          </a:p>
          <a:p>
            <a:pPr algn="l"/>
            <a:r>
              <a:rPr lang="en-US"/>
              <a:t>      this.requiredForm = this.fb.group({</a:t>
            </a:r>
            <a:endParaRPr lang="en-US"/>
          </a:p>
          <a:p>
            <a:pPr algn="l"/>
            <a:r>
              <a:rPr lang="en-US"/>
              <a:t>      name: ['', Validators.required ]</a:t>
            </a:r>
            <a:endParaRPr lang="en-US"/>
          </a:p>
          <a:p>
            <a:pPr algn="l"/>
            <a:r>
              <a:rPr lang="en-US"/>
              <a:t>      });</a:t>
            </a:r>
            <a:endParaRPr lang="en-US"/>
          </a:p>
          <a:p>
            <a:pPr algn="l"/>
            <a:r>
              <a:rPr lang="en-US"/>
              <a:t>   }</a:t>
            </a:r>
            <a:endParaRPr lang="en-US"/>
          </a:p>
          <a:p>
            <a:pPr algn="l"/>
            <a:r>
              <a:rPr lang="en-US"/>
              <a:t>   ngOnInit()</a:t>
            </a:r>
            <a:endParaRPr lang="en-US"/>
          </a:p>
          <a:p>
            <a:pPr algn="l"/>
            <a:r>
              <a:rPr lang="en-US"/>
              <a:t>   {</a:t>
            </a:r>
            <a:endParaRPr lang="en-US"/>
          </a:p>
          <a:p>
            <a:pPr algn="l"/>
            <a:r>
              <a:rPr lang="en-US"/>
              <a:t>  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>
            <a:spLocks noGrp="1"/>
          </p:cNvSpPr>
          <p:nvPr>
            <p:ph type="subTitle" idx="1"/>
          </p:nvPr>
        </p:nvSpPr>
        <p:spPr>
          <a:xfrm>
            <a:off x="313798" y="201517"/>
            <a:ext cx="8496753" cy="6522917"/>
          </a:xfrm>
        </p:spPr>
        <p:txBody>
          <a:bodyPr>
            <a:normAutofit fontScale="66667" lnSpcReduction="20000"/>
          </a:bodyPr>
          <a:p>
            <a:pPr algn="l"/>
            <a:r>
              <a:rPr lang="en-US"/>
              <a:t>Add the below code inside test.component.html file.</a:t>
            </a:r>
            <a:endParaRPr lang="en-US"/>
          </a:p>
          <a:p>
            <a:pPr algn="l"/>
            <a:r>
              <a:rPr lang="en-US"/>
              <a:t>&lt;div&gt;</a:t>
            </a:r>
            <a:endParaRPr lang="en-US"/>
          </a:p>
          <a:p>
            <a:pPr algn="l"/>
            <a:r>
              <a:rPr lang="en-US"/>
              <a:t>   &lt;h2&gt;</a:t>
            </a:r>
            <a:endParaRPr lang="en-US"/>
          </a:p>
          <a:p>
            <a:pPr algn="l"/>
            <a:r>
              <a:rPr lang="en-US"/>
              <a:t>     Required Field validation</a:t>
            </a:r>
            <a:endParaRPr lang="en-US"/>
          </a:p>
          <a:p>
            <a:pPr algn="l"/>
            <a:r>
              <a:rPr lang="en-US"/>
              <a:t>   &lt;/h2&gt;</a:t>
            </a:r>
            <a:endParaRPr lang="en-US"/>
          </a:p>
          <a:p>
            <a:pPr algn="l"/>
            <a:r>
              <a:rPr lang="en-US"/>
              <a:t>   &lt;form [formGroup]="requiredForm" novalidate&gt;</a:t>
            </a:r>
            <a:endParaRPr lang="en-US"/>
          </a:p>
          <a:p>
            <a:pPr algn="l"/>
            <a:r>
              <a:rPr lang="en-US"/>
              <a:t>         &lt;div class="form-group"&gt;</a:t>
            </a:r>
            <a:endParaRPr lang="en-US"/>
          </a:p>
          <a:p>
            <a:pPr algn="l"/>
            <a:r>
              <a:rPr lang="en-US"/>
              <a:t>           &lt;label class="center-block"&gt;Name:</a:t>
            </a:r>
            <a:endParaRPr lang="en-US"/>
          </a:p>
          <a:p>
            <a:pPr algn="l"/>
            <a:r>
              <a:rPr lang="en-US"/>
              <a:t>             &lt;input class="form-control" formControlName="name"&gt;</a:t>
            </a:r>
            <a:endParaRPr lang="en-US"/>
          </a:p>
          <a:p>
            <a:pPr algn="l"/>
            <a:r>
              <a:rPr lang="en-US"/>
              <a:t>           &lt;/label&gt;</a:t>
            </a:r>
            <a:endParaRPr lang="en-US"/>
          </a:p>
          <a:p>
            <a:pPr algn="l"/>
            <a:r>
              <a:rPr lang="en-US"/>
              <a:t>         &lt;/div&gt;</a:t>
            </a:r>
            <a:endParaRPr lang="en-US"/>
          </a:p>
          <a:p>
            <a:pPr algn="l"/>
            <a:r>
              <a:rPr lang="en-US"/>
              <a:t>         &lt;div *ngIf="requiredForm.controls['name'].invalid &amp;&amp; requiredForm.controls['name'].touched" class="alert alert-danger"&gt;</a:t>
            </a:r>
            <a:endParaRPr lang="en-US"/>
          </a:p>
          <a:p>
            <a:pPr algn="l"/>
            <a:r>
              <a:rPr lang="en-US"/>
              <a:t>             &lt;div *ngIf="requiredForm.controls['name'].errors.required"&gt;</a:t>
            </a:r>
            <a:endParaRPr lang="en-US"/>
          </a:p>
          <a:p>
            <a:pPr algn="l"/>
            <a:r>
              <a:rPr lang="en-US"/>
              <a:t>             Name is required.</a:t>
            </a:r>
            <a:endParaRPr lang="en-US"/>
          </a:p>
          <a:p>
            <a:pPr algn="l"/>
            <a:r>
              <a:rPr lang="en-US"/>
              <a:t>           &lt;/div&gt;</a:t>
            </a:r>
            <a:endParaRPr lang="en-US"/>
          </a:p>
          <a:p>
            <a:pPr algn="l"/>
            <a:r>
              <a:rPr lang="en-US"/>
              <a:t>         &lt;/div&gt;</a:t>
            </a:r>
            <a:endParaRPr lang="en-US"/>
          </a:p>
          <a:p>
            <a:pPr algn="l"/>
            <a:r>
              <a:rPr lang="en-US"/>
              <a:t>   &lt;/form&gt;</a:t>
            </a:r>
            <a:endParaRPr lang="en-US"/>
          </a:p>
          <a:p>
            <a:pPr algn="l"/>
            <a:r>
              <a:rPr lang="en-US"/>
              <a:t> &lt;p&gt;Form value: {{ requiredForm.value | json }}&lt;/p&gt;</a:t>
            </a:r>
            <a:endParaRPr lang="en-US"/>
          </a:p>
          <a:p>
            <a:pPr algn="l"/>
            <a:r>
              <a:rPr lang="en-US"/>
              <a:t> &lt;p&gt;Form status: {{ requiredForm.status | json }}&lt;/p&gt;</a:t>
            </a:r>
            <a:endParaRPr lang="en-US"/>
          </a:p>
          <a:p>
            <a:pPr algn="l"/>
            <a:r>
              <a:rPr lang="en-US"/>
              <a:t> &lt;/div&gt;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5232" y="197208"/>
            <a:ext cx="8485154" cy="6353260"/>
          </a:xfrm>
          <a:prstGeom prst="rect"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2874" y="365125"/>
            <a:ext cx="8850124" cy="6119691"/>
          </a:xfrm>
          <a:prstGeom prst="rect"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PatternValidator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6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PatternValidator is used to validate regex pattern. Let’s perform simple email validation.</a:t>
            </a:r>
            <a:endParaRPr lang="en-US"/>
          </a:p>
          <a:p>
            <a:endParaRPr lang="en-US"/>
          </a:p>
          <a:p>
            <a:r>
              <a:rPr lang="en-US"/>
              <a:t>Open command prompt and to reactive-form-app.</a:t>
            </a:r>
            <a:endParaRPr lang="en-US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75470" y="4604085"/>
            <a:ext cx="6793057" cy="10902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W</a:t>
            </a:r>
            <a:r>
              <a:rPr b="1" lang="en-US">
                <a:solidFill>
                  <a:srgbClr val="3399FF"/>
                </a:solidFill>
              </a:rPr>
              <a:t>h</a:t>
            </a:r>
            <a:r>
              <a:rPr b="1" lang="en-US">
                <a:solidFill>
                  <a:srgbClr val="3399FF"/>
                </a:solidFill>
              </a:rPr>
              <a:t>a</a:t>
            </a:r>
            <a:r>
              <a:rPr b="1" lang="en-US">
                <a:solidFill>
                  <a:srgbClr val="3399FF"/>
                </a:solidFill>
              </a:rPr>
              <a:t>t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i</a:t>
            </a:r>
            <a:r>
              <a:rPr b="1" lang="en-US">
                <a:solidFill>
                  <a:srgbClr val="3399FF"/>
                </a:solidFill>
              </a:rPr>
              <a:t>s</a:t>
            </a:r>
            <a:r>
              <a:rPr b="1" lang="en-US">
                <a:solidFill>
                  <a:srgbClr val="3399FF"/>
                </a:solidFill>
              </a:rPr>
              <a:t> </a:t>
            </a:r>
            <a:r>
              <a:rPr b="1" lang="en-US">
                <a:solidFill>
                  <a:srgbClr val="3399FF"/>
                </a:solidFill>
              </a:rPr>
              <a:t>A</a:t>
            </a:r>
            <a:r>
              <a:rPr b="1" lang="en-US">
                <a:solidFill>
                  <a:srgbClr val="3399FF"/>
                </a:solidFill>
              </a:rPr>
              <a:t>n</a:t>
            </a:r>
            <a:r>
              <a:rPr b="1" lang="en-US">
                <a:solidFill>
                  <a:srgbClr val="3399FF"/>
                </a:solidFill>
              </a:rPr>
              <a:t>g</a:t>
            </a:r>
            <a:r>
              <a:rPr b="1" lang="en-US">
                <a:solidFill>
                  <a:srgbClr val="3399FF"/>
                </a:solidFill>
              </a:rPr>
              <a:t>u</a:t>
            </a:r>
            <a:r>
              <a:rPr b="1" lang="en-US">
                <a:solidFill>
                  <a:srgbClr val="3399FF"/>
                </a:solidFill>
              </a:rPr>
              <a:t>l</a:t>
            </a:r>
            <a:r>
              <a:rPr b="1" lang="en-US">
                <a:solidFill>
                  <a:srgbClr val="3399FF"/>
                </a:solidFill>
              </a:rPr>
              <a:t>ar</a:t>
            </a:r>
            <a:r>
              <a:rPr b="1" lang="en-US">
                <a:solidFill>
                  <a:srgbClr val="3399FF"/>
                </a:solidFill>
              </a:rPr>
              <a:t>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598" name=""/>
          <p:cNvSpPr>
            <a:spLocks noGrp="1"/>
          </p:cNvSpPr>
          <p:nvPr>
            <p:ph idx="1"/>
          </p:nvPr>
        </p:nvSpPr>
        <p:spPr>
          <a:xfrm>
            <a:off x="180543" y="1020923"/>
            <a:ext cx="9054475" cy="6197012"/>
          </a:xfrm>
        </p:spPr>
        <p:txBody>
          <a:bodyPr>
            <a:normAutofit/>
          </a:bodyPr>
          <a:p>
            <a:r>
              <a:rPr lang="en-US"/>
              <a:t>Angular (formerly called Angular JS) is a typescript based web application framework that supports full-stack development for building all types of web applications. </a:t>
            </a:r>
            <a:endParaRPr lang="en-US"/>
          </a:p>
          <a:p>
            <a:r>
              <a:rPr lang="en-US"/>
              <a:t>It helps in creating reactive single page application (SPA) and is completely based on the concept of components. </a:t>
            </a:r>
            <a:endParaRPr lang="en-US"/>
          </a:p>
          <a:p>
            <a:r>
              <a:rPr lang="en-US"/>
              <a:t>Angular is owned by Google, and its stable version was released on September 14, 2016. Angular's official website is https://angular.io/.</a:t>
            </a:r>
            <a:endParaRPr lang="en-US"/>
          </a:p>
          <a:p>
            <a:r>
              <a:rPr lang="en-US"/>
              <a:t> Google makes sure that they release a major version of Angular every 6 months.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subTitle" idx="1"/>
          </p:nvPr>
        </p:nvSpPr>
        <p:spPr>
          <a:xfrm>
            <a:off x="292649" y="149601"/>
            <a:ext cx="8708881" cy="7082957"/>
          </a:xfrm>
        </p:spPr>
        <p:txBody>
          <a:bodyPr>
            <a:normAutofit fontScale="62500" lnSpcReduction="20000"/>
          </a:bodyPr>
          <a:p>
            <a:pPr algn="l"/>
            <a:r>
              <a:rPr lang="en-US"/>
              <a:t>Replace below code in test.component.ts file −</a:t>
            </a:r>
            <a:endParaRPr lang="en-US"/>
          </a:p>
          <a:p>
            <a:pPr algn="l"/>
            <a:r>
              <a:rPr lang="en-US"/>
              <a:t>import { Component, OnInit } from '@angular/core';</a:t>
            </a:r>
            <a:endParaRPr lang="en-US"/>
          </a:p>
          <a:p>
            <a:pPr algn="l"/>
            <a:r>
              <a:rPr lang="en-US"/>
              <a:t>import { FormGroup, FormControl, Validators, FormBuilder } from </a:t>
            </a:r>
            <a:endParaRPr lang="en-US"/>
          </a:p>
          <a:p>
            <a:pPr algn="l"/>
            <a:r>
              <a:rPr lang="en-US"/>
              <a:t>'@angular/forms';</a:t>
            </a:r>
            <a:endParaRPr lang="en-US"/>
          </a:p>
          <a:p>
            <a:pPr algn="l"/>
            <a:r>
              <a:rPr lang="en-US"/>
              <a:t>@Component({</a:t>
            </a:r>
            <a:endParaRPr lang="en-US"/>
          </a:p>
          <a:p>
            <a:pPr algn="l"/>
            <a:r>
              <a:rPr lang="en-US"/>
              <a:t>   selector: 'app-test',</a:t>
            </a:r>
            <a:endParaRPr lang="en-US"/>
          </a:p>
          <a:p>
            <a:pPr algn="l"/>
            <a:r>
              <a:rPr lang="en-US"/>
              <a:t>   templateUrl: './test.component.html',</a:t>
            </a:r>
            <a:endParaRPr lang="en-US"/>
          </a:p>
          <a:p>
            <a:pPr algn="l"/>
            <a:r>
              <a:rPr lang="en-US"/>
              <a:t>   styleUrls: ['./test.component.css']</a:t>
            </a:r>
            <a:endParaRPr lang="en-US"/>
          </a:p>
          <a:p>
            <a:pPr algn="l"/>
            <a:r>
              <a:rPr lang="en-US"/>
              <a:t>})</a:t>
            </a:r>
            <a:endParaRPr lang="en-US"/>
          </a:p>
          <a:p>
            <a:pPr algn="l"/>
            <a:r>
              <a:rPr lang="en-US"/>
              <a:t>export class TestComponent implements OnInit {</a:t>
            </a:r>
            <a:endParaRPr lang="en-US"/>
          </a:p>
          <a:p>
            <a:pPr algn="l"/>
            <a:r>
              <a:rPr lang="en-US"/>
              <a:t>   requiredForm: FormGroup;</a:t>
            </a:r>
            <a:endParaRPr lang="en-US"/>
          </a:p>
          <a:p>
            <a:pPr algn="l"/>
            <a:r>
              <a:rPr lang="en-US"/>
              <a:t>   constructor(private fb: FormBuilder) {</a:t>
            </a:r>
            <a:endParaRPr lang="en-US"/>
          </a:p>
          <a:p>
            <a:pPr algn="l"/>
            <a:r>
              <a:rPr lang="en-US"/>
              <a:t>      this.myForm();</a:t>
            </a:r>
            <a:endParaRPr lang="en-US"/>
          </a:p>
          <a:p>
            <a:pPr algn="l"/>
            <a:r>
              <a:rPr lang="en-US"/>
              <a:t>   }</a:t>
            </a:r>
            <a:endParaRPr lang="en-US"/>
          </a:p>
          <a:p>
            <a:pPr algn="l"/>
            <a:r>
              <a:rPr lang="en-US"/>
              <a:t>   myForm() {</a:t>
            </a:r>
            <a:endParaRPr lang="en-US"/>
          </a:p>
          <a:p>
            <a:pPr algn="l"/>
            <a:r>
              <a:rPr lang="en-US"/>
              <a:t>      this.requiredForm = this.fb.group({</a:t>
            </a:r>
            <a:endParaRPr lang="en-US"/>
          </a:p>
          <a:p>
            <a:pPr algn="l"/>
            <a:r>
              <a:rPr lang="en-US"/>
              <a:t>      email: ['', [Validators.required, </a:t>
            </a:r>
            <a:endParaRPr lang="en-US"/>
          </a:p>
          <a:p>
            <a:pPr algn="l"/>
            <a:r>
              <a:rPr lang="en-US"/>
              <a:t>         Validators.pattern("^[a-z0-9._%+-]+@[a-z0-9.-]+\.[a-z]{2,4}$")] ]</a:t>
            </a:r>
            <a:endParaRPr lang="en-US"/>
          </a:p>
          <a:p>
            <a:pPr algn="l"/>
            <a:r>
              <a:rPr lang="en-US"/>
              <a:t>      });</a:t>
            </a:r>
            <a:endParaRPr lang="en-US"/>
          </a:p>
          <a:p>
            <a:pPr algn="l"/>
            <a:r>
              <a:rPr lang="en-US"/>
              <a:t>   }</a:t>
            </a:r>
            <a:endParaRPr lang="en-US"/>
          </a:p>
          <a:p>
            <a:pPr algn="l"/>
            <a:r>
              <a:rPr lang="en-US"/>
              <a:t>   ngOnInit()</a:t>
            </a:r>
            <a:endParaRPr lang="en-US"/>
          </a:p>
          <a:p>
            <a:pPr algn="l"/>
            <a:r>
              <a:rPr lang="en-US"/>
              <a:t>   {</a:t>
            </a:r>
            <a:endParaRPr lang="en-US"/>
          </a:p>
          <a:p>
            <a:pPr algn="l"/>
            <a:r>
              <a:rPr lang="en-US"/>
              <a:t>   }</a:t>
            </a:r>
            <a:endParaRPr lang="en-US"/>
          </a:p>
          <a:p>
            <a:pPr algn="l"/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"/>
          <p:cNvSpPr>
            <a:spLocks noGrp="1"/>
          </p:cNvSpPr>
          <p:nvPr>
            <p:ph type="subTitle" idx="1"/>
          </p:nvPr>
        </p:nvSpPr>
        <p:spPr>
          <a:xfrm>
            <a:off x="194828" y="149601"/>
            <a:ext cx="8812790" cy="6360856"/>
          </a:xfrm>
        </p:spPr>
        <p:txBody>
          <a:bodyPr>
            <a:normAutofit fontScale="66667" lnSpcReduction="20000"/>
          </a:bodyPr>
          <a:p>
            <a:pPr algn="l"/>
            <a:r>
              <a:rPr lang="en-US"/>
              <a:t>Update below code in test.component.html</a:t>
            </a:r>
            <a:endParaRPr lang="en-US"/>
          </a:p>
          <a:p>
            <a:pPr algn="l"/>
            <a:r>
              <a:rPr lang="en-US"/>
              <a:t>&lt;div&gt;</a:t>
            </a:r>
            <a:endParaRPr lang="en-US"/>
          </a:p>
          <a:p>
            <a:pPr algn="l"/>
            <a:r>
              <a:rPr lang="en-US"/>
              <a:t>   &lt;h2&gt;</a:t>
            </a:r>
            <a:endParaRPr lang="en-US"/>
          </a:p>
          <a:p>
            <a:pPr algn="l"/>
            <a:r>
              <a:rPr lang="en-US"/>
              <a:t>   Pattern validation</a:t>
            </a:r>
            <a:endParaRPr lang="en-US"/>
          </a:p>
          <a:p>
            <a:pPr algn="l"/>
            <a:r>
              <a:rPr lang="en-US"/>
              <a:t>   &lt;/h2&gt;</a:t>
            </a:r>
            <a:endParaRPr lang="en-US"/>
          </a:p>
          <a:p>
            <a:pPr algn="l"/>
            <a:r>
              <a:rPr lang="en-US"/>
              <a:t>   &lt;form [formGroup]="requiredForm" novalidate&gt;</a:t>
            </a:r>
            <a:endParaRPr lang="en-US"/>
          </a:p>
          <a:p>
            <a:pPr algn="l"/>
            <a:r>
              <a:rPr lang="en-US"/>
              <a:t>   &lt;div class="form-group"&gt;</a:t>
            </a:r>
            <a:endParaRPr lang="en-US"/>
          </a:p>
          <a:p>
            <a:pPr algn="l"/>
            <a:r>
              <a:rPr lang="en-US"/>
              <a:t>      &lt;label class="center-block"&gt;Email:</a:t>
            </a:r>
            <a:endParaRPr lang="en-US"/>
          </a:p>
          <a:p>
            <a:pPr algn="l"/>
            <a:r>
              <a:rPr lang="en-US"/>
              <a:t>      &lt;input class="form-control" formControlName="email"&gt;</a:t>
            </a:r>
            <a:endParaRPr lang="en-US"/>
          </a:p>
          <a:p>
            <a:pPr algn="l"/>
            <a:r>
              <a:rPr lang="en-US"/>
              <a:t>      &lt;/label&gt;</a:t>
            </a:r>
            <a:endParaRPr lang="en-US"/>
          </a:p>
          <a:p>
            <a:pPr algn="l"/>
            <a:r>
              <a:rPr lang="en-US"/>
              <a:t>   &lt;/div&gt;</a:t>
            </a:r>
            <a:endParaRPr lang="en-US"/>
          </a:p>
          <a:p>
            <a:pPr algn="l"/>
            <a:r>
              <a:rPr lang="en-US"/>
              <a:t>   &lt;div *ngIf="requiredForm.controls['email'].invalid &amp;&amp; requiredForm.controls['email'].touched" class="alert alert-danger"&gt;</a:t>
            </a:r>
            <a:endParaRPr lang="en-US"/>
          </a:p>
          <a:p>
            <a:pPr algn="l"/>
            <a:r>
              <a:rPr lang="en-US"/>
              <a:t>       &lt;div *ngIf="requiredForm.controls['email'].errors.required"&gt;</a:t>
            </a:r>
            <a:endParaRPr lang="en-US"/>
          </a:p>
          <a:p>
            <a:pPr algn="l"/>
            <a:r>
              <a:rPr lang="en-US"/>
              <a:t>      Email is required.</a:t>
            </a:r>
            <a:endParaRPr lang="en-US"/>
          </a:p>
          <a:p>
            <a:pPr algn="l"/>
            <a:r>
              <a:rPr lang="en-US"/>
              <a:t>      &lt;/div&gt;</a:t>
            </a:r>
            <a:endParaRPr lang="en-US"/>
          </a:p>
          <a:p>
            <a:pPr algn="l"/>
            <a:r>
              <a:rPr lang="en-US"/>
              <a:t>   &lt;/div&gt;</a:t>
            </a:r>
            <a:endParaRPr lang="en-US"/>
          </a:p>
          <a:p>
            <a:pPr algn="l"/>
            <a:r>
              <a:rPr lang="en-US"/>
              <a:t>   &lt;/form&gt;</a:t>
            </a:r>
            <a:endParaRPr lang="en-US"/>
          </a:p>
          <a:p>
            <a:pPr algn="l"/>
            <a:r>
              <a:rPr lang="en-US"/>
              <a:t>   &lt;p&gt;Form value: {{ requiredForm.value | json }}&lt;/p&gt;</a:t>
            </a:r>
            <a:endParaRPr lang="en-US"/>
          </a:p>
          <a:p>
            <a:pPr algn="l"/>
            <a:r>
              <a:rPr lang="en-US"/>
              <a:t>   &lt;p&gt;Form status: {{ requiredForm.status | json }}&lt;/p&gt;</a:t>
            </a:r>
            <a:endParaRPr lang="en-US"/>
          </a:p>
          <a:p>
            <a:pPr algn="l"/>
            <a:r>
              <a:rPr lang="en-US"/>
              <a:t>&lt;/div&gt;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280380" cy="6891891"/>
          </a:xfrm>
          <a:prstGeom prst="rect"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312852" cy="6865933"/>
          </a:xfrm>
          <a:prstGeom prst="rect"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98CC00"/>
                </a:solidFill>
              </a:rPr>
              <a:t>Component Communication in Angular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674" name="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r>
              <a:rPr b="1" lang="en-US">
                <a:solidFill>
                  <a:srgbClr val="3399FF"/>
                </a:solidFill>
              </a:rPr>
              <a:t>Pass data from URL,</a:t>
            </a:r>
            <a:r>
              <a:rPr b="1" lang="en-US">
                <a:solidFill>
                  <a:srgbClr val="3399FF"/>
                </a:solidFill>
              </a:rPr>
              <a:t>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Router parameters,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Query params,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Pass data through @Input and @Output,</a:t>
            </a:r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 </a:t>
            </a:r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Pass data through a service using observables</a:t>
            </a:r>
            <a:endParaRPr b="1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87481" y="0"/>
            <a:ext cx="9212984" cy="6775079"/>
          </a:xfrm>
          <a:prstGeom prst="rect"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09362"/>
          </a:xfrm>
          <a:prstGeom prst="rect"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936355"/>
          </a:xfrm>
          <a:prstGeom prst="rect"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60272"/>
          </a:xfrm>
          <a:prstGeom prst="rect"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82387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"/>
          <p:cNvSpPr>
            <a:spLocks noGrp="1"/>
          </p:cNvSpPr>
          <p:nvPr>
            <p:ph idx="1"/>
          </p:nvPr>
        </p:nvSpPr>
        <p:spPr>
          <a:xfrm>
            <a:off x="192231" y="1027907"/>
            <a:ext cx="8951768" cy="5934786"/>
          </a:xfrm>
        </p:spPr>
        <p:txBody>
          <a:bodyPr>
            <a:normAutofit fontScale="92857" lnSpcReduction="20000"/>
          </a:bodyPr>
          <a:p>
            <a:endParaRPr lang="en-US"/>
          </a:p>
          <a:p>
            <a:r>
              <a:rPr lang="en-US"/>
              <a:t>Single-page applications are web applications or a special type of website that provide users with a very intuitive, responsive, and fast user experience. </a:t>
            </a:r>
            <a:endParaRPr lang="en-US"/>
          </a:p>
          <a:p>
            <a:endParaRPr lang="en-US"/>
          </a:p>
          <a:p>
            <a:r>
              <a:rPr lang="en-US"/>
              <a:t>It is enriched with menus, multiple blocks, tiles, and interactive buttons on one page, helping users easily navigate the application. </a:t>
            </a:r>
            <a:endParaRPr lang="en-US"/>
          </a:p>
          <a:p>
            <a:endParaRPr lang="en-US"/>
          </a:p>
          <a:p>
            <a:r>
              <a:rPr lang="en-US"/>
              <a:t>This</a:t>
            </a:r>
            <a:r>
              <a:rPr lang="en-US"/>
              <a:t> helps to dynamically load a portion of the current page instead of reloading the entire page from the server. </a:t>
            </a:r>
            <a:endParaRPr lang="en-US"/>
          </a:p>
          <a:p>
            <a:endParaRPr lang="en-US"/>
          </a:p>
          <a:p>
            <a:r>
              <a:rPr lang="en-US"/>
              <a:t>This is why angular based applications are called reactive fast speed loading pages.</a:t>
            </a:r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8179" y="0"/>
            <a:ext cx="9578507" cy="1372496"/>
          </a:xfrm>
          <a:prstGeom prst="rect"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95378"/>
          </a:xfrm>
          <a:prstGeom prst="rect"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50958"/>
          </a:xfrm>
          <a:prstGeom prst="rect"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77366"/>
          </a:xfrm>
          <a:prstGeom prst="rect"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74145"/>
          </a:xfrm>
          <a:prstGeom prst="rect"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86145"/>
          </a:xfrm>
          <a:prstGeom prst="rect"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Angular  Components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96" name=""/>
          <p:cNvSpPr>
            <a:spLocks noGrp="1"/>
          </p:cNvSpPr>
          <p:nvPr>
            <p:ph idx="1"/>
          </p:nvPr>
        </p:nvSpPr>
        <p:spPr>
          <a:xfrm>
            <a:off x="154923" y="1253330"/>
            <a:ext cx="8774369" cy="5519455"/>
          </a:xfrm>
        </p:spPr>
        <p:txBody>
          <a:bodyPr/>
          <a:p>
            <a:r>
              <a:rPr lang="en-US"/>
              <a:t>Components are the key features of Angular. The whole application is built by using different components.</a:t>
            </a:r>
            <a:endParaRPr lang="en-US"/>
          </a:p>
          <a:p>
            <a:endParaRPr lang="en-US"/>
          </a:p>
          <a:p>
            <a:r>
              <a:rPr lang="en-US"/>
              <a:t>The core idea behind Angular is to build components. They make your complex application into reusable parts which you can reuse very easily.</a:t>
            </a:r>
            <a:endParaRPr lang="en-US"/>
          </a:p>
          <a:p>
            <a:endParaRPr lang="en-US"/>
          </a:p>
          <a:p>
            <a:r>
              <a:rPr lang="en-US"/>
              <a:t>Components are used to build webpages in Angular but they require modules to bundle them together. Now, you have to register our new components in module.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Creating component with CLI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69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6381" y="1690688"/>
            <a:ext cx="8871238" cy="5009925"/>
          </a:xfrm>
          <a:prstGeom prst="rect"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>
                <a:solidFill>
                  <a:srgbClr val="98CC00"/>
                </a:solidFill>
              </a:rPr>
              <a:t>Routing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70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lang="en-US">
                <a:solidFill>
                  <a:srgbClr val="3399FF"/>
                </a:solidFill>
              </a:rPr>
              <a:t>Navigation in Angular, Angular Router, Route order</a:t>
            </a:r>
            <a:endParaRPr b="1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"/>
          <p:cNvSpPr>
            <a:spLocks noGrp="1"/>
          </p:cNvSpPr>
          <p:nvPr>
            <p:ph type="title"/>
          </p:nvPr>
        </p:nvSpPr>
        <p:spPr>
          <a:xfrm>
            <a:off x="628649" y="-160527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Routing</a:t>
            </a:r>
            <a:r>
              <a:rPr b="1" lang="en-US">
                <a:solidFill>
                  <a:srgbClr val="3399FF"/>
                </a:solidFill>
              </a:rPr>
              <a:t> 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02" name=""/>
          <p:cNvSpPr>
            <a:spLocks noGrp="1"/>
          </p:cNvSpPr>
          <p:nvPr>
            <p:ph idx="1"/>
          </p:nvPr>
        </p:nvSpPr>
        <p:spPr>
          <a:xfrm>
            <a:off x="174046" y="981983"/>
            <a:ext cx="8685501" cy="5905336"/>
          </a:xfrm>
        </p:spPr>
        <p:txBody>
          <a:bodyPr>
            <a:normAutofit fontScale="82143" lnSpcReduction="20000"/>
          </a:bodyPr>
          <a:p>
            <a:r>
              <a:rPr lang="en-US"/>
              <a:t>In Angular , Router is an NgModule which provides a service that facilitates developers to define a navigation path among the different application states and view hierarchies in their app.</a:t>
            </a:r>
            <a:endParaRPr lang="en-US"/>
          </a:p>
          <a:p>
            <a:endParaRPr lang="en-US"/>
          </a:p>
          <a:p>
            <a:r>
              <a:rPr lang="en-US"/>
              <a:t>It works in the same way as a browser's navigation works. i.e.:</a:t>
            </a:r>
            <a:endParaRPr lang="en-US"/>
          </a:p>
          <a:p>
            <a:endParaRPr lang="en-US"/>
          </a:p>
          <a:p>
            <a:r>
              <a:rPr lang="en-US"/>
              <a:t>Enter a URL in the address bar and the browser will navigate to that corresponding page.</a:t>
            </a:r>
            <a:endParaRPr lang="en-US"/>
          </a:p>
          <a:p>
            <a:endParaRPr lang="en-US"/>
          </a:p>
          <a:p>
            <a:r>
              <a:rPr lang="en-US"/>
              <a:t>Click the link on a page and the browser will navigate to a new page.</a:t>
            </a:r>
            <a:endParaRPr lang="en-US"/>
          </a:p>
          <a:p>
            <a:endParaRPr lang="en-US"/>
          </a:p>
          <a:p>
            <a:r>
              <a:rPr lang="en-US"/>
              <a:t>Click the browser's back or forward buttons and the browser will navigate backward or forward according to your seen history pages.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"/>
          <p:cNvSpPr>
            <a:spLocks noGrp="1"/>
          </p:cNvSpPr>
          <p:nvPr>
            <p:ph type="title"/>
          </p:nvPr>
        </p:nvSpPr>
        <p:spPr>
          <a:xfrm>
            <a:off x="746846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How does Router work?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04" name=""/>
          <p:cNvSpPr>
            <a:spLocks noGrp="1"/>
          </p:cNvSpPr>
          <p:nvPr>
            <p:ph idx="1"/>
          </p:nvPr>
        </p:nvSpPr>
        <p:spPr>
          <a:xfrm>
            <a:off x="311726" y="1159177"/>
            <a:ext cx="8756939" cy="5954254"/>
          </a:xfrm>
        </p:spPr>
        <p:txBody>
          <a:bodyPr/>
          <a:p>
            <a:endParaRPr lang="en-US"/>
          </a:p>
          <a:p>
            <a:r>
              <a:rPr lang="en-US"/>
              <a:t>The router maps URL-like paths to views instead of pages. Whenever a user performs an action, such as clicking a link that would load a new page in the browser, the router intercepts the browser's behavior, and shows or hides view hierarchies.</a:t>
            </a:r>
            <a:endParaRPr lang="en-US"/>
          </a:p>
          <a:p>
            <a:endParaRPr lang="en-US"/>
          </a:p>
          <a:p>
            <a:r>
              <a:rPr lang="en-US"/>
              <a:t>If the router finds that the current application state requires particular functionality, and the module that defines it hasn't been loaded, the router can lazy-load the module on demand.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79932" y="0"/>
            <a:ext cx="6485178" cy="6858000"/>
          </a:xfrm>
          <a:prstGeom prst="rect"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sz="6600" lang="en-US">
                <a:solidFill>
                  <a:srgbClr val="3399FF"/>
                </a:solidFill>
              </a:rPr>
              <a:t>A</a:t>
            </a:r>
            <a:r>
              <a:rPr b="1" sz="6600" lang="en-US">
                <a:solidFill>
                  <a:srgbClr val="3399FF"/>
                </a:solidFill>
              </a:rPr>
              <a:t>n</a:t>
            </a:r>
            <a:r>
              <a:rPr b="1" sz="6600" lang="en-US">
                <a:solidFill>
                  <a:srgbClr val="3399FF"/>
                </a:solidFill>
              </a:rPr>
              <a:t>g</a:t>
            </a:r>
            <a:r>
              <a:rPr b="1" sz="6600" lang="en-US">
                <a:solidFill>
                  <a:srgbClr val="3399FF"/>
                </a:solidFill>
              </a:rPr>
              <a:t>u</a:t>
            </a:r>
            <a:r>
              <a:rPr b="1" sz="6600" lang="en-US">
                <a:solidFill>
                  <a:srgbClr val="3399FF"/>
                </a:solidFill>
              </a:rPr>
              <a:t>lar</a:t>
            </a:r>
            <a:r>
              <a:rPr b="1" sz="6600" lang="en-US">
                <a:solidFill>
                  <a:srgbClr val="3399FF"/>
                </a:solidFill>
              </a:rPr>
              <a:t> </a:t>
            </a:r>
            <a:r>
              <a:rPr b="1" sz="6600" lang="en-US">
                <a:solidFill>
                  <a:srgbClr val="3399FF"/>
                </a:solidFill>
              </a:rPr>
              <a:t>p</a:t>
            </a:r>
            <a:r>
              <a:rPr b="1" sz="6600" lang="en-US">
                <a:solidFill>
                  <a:srgbClr val="3399FF"/>
                </a:solidFill>
              </a:rPr>
              <a:t>i</a:t>
            </a:r>
            <a:r>
              <a:rPr b="1" sz="6600" lang="en-US">
                <a:solidFill>
                  <a:srgbClr val="3399FF"/>
                </a:solidFill>
              </a:rPr>
              <a:t>p</a:t>
            </a:r>
            <a:r>
              <a:rPr b="1" sz="6600" lang="en-US">
                <a:solidFill>
                  <a:srgbClr val="3399FF"/>
                </a:solidFill>
              </a:rPr>
              <a:t>e</a:t>
            </a:r>
            <a:r>
              <a:rPr b="1" sz="6600" lang="en-US">
                <a:solidFill>
                  <a:srgbClr val="3399FF"/>
                </a:solidFill>
              </a:rPr>
              <a:t>s</a:t>
            </a:r>
            <a:endParaRPr b="1" sz="6600" lang="en-US">
              <a:solidFill>
                <a:srgbClr val="3399FF"/>
              </a:solidFill>
            </a:endParaRPr>
          </a:p>
        </p:txBody>
      </p:sp>
      <p:sp>
        <p:nvSpPr>
          <p:cNvPr id="104876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3399FF"/>
                </a:solidFill>
              </a:rPr>
              <a:t>Angular  Pipes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62" name=""/>
          <p:cNvSpPr>
            <a:spLocks noGrp="1"/>
          </p:cNvSpPr>
          <p:nvPr>
            <p:ph idx="1"/>
          </p:nvPr>
        </p:nvSpPr>
        <p:spPr>
          <a:xfrm>
            <a:off x="355887" y="1253331"/>
            <a:ext cx="8704984" cy="5454560"/>
          </a:xfrm>
        </p:spPr>
        <p:txBody>
          <a:bodyPr/>
          <a:p>
            <a:r>
              <a:rPr lang="en-US"/>
              <a:t>Angular Pipes takes data as input and formats or transform the data to display in the template. </a:t>
            </a:r>
            <a:endParaRPr lang="en-US"/>
          </a:p>
          <a:p>
            <a:endParaRPr lang="en-US"/>
          </a:p>
          <a:p>
            <a:r>
              <a:rPr lang="en-US"/>
              <a:t>We use them to change the appearance of the data before presenting it to the user.</a:t>
            </a:r>
            <a:endParaRPr lang="en-US"/>
          </a:p>
          <a:p>
            <a:endParaRPr lang="en-US"/>
          </a:p>
          <a:p>
            <a:r>
              <a:rPr lang="en-US"/>
              <a:t> It is denoted by symbol |</a:t>
            </a:r>
            <a:endParaRPr lang="en-US"/>
          </a:p>
        </p:txBody>
      </p:sp>
      <p:pic>
        <p:nvPicPr>
          <p:cNvPr id="209718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15924" y="4789451"/>
            <a:ext cx="5799426" cy="2068549"/>
          </a:xfrm>
          <a:prstGeom prst="rect"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66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Pipe takes integers, strings, arrays, and date as input separated with |.</a:t>
            </a:r>
            <a:endParaRPr lang="en-US"/>
          </a:p>
          <a:p>
            <a:endParaRPr lang="en-US"/>
          </a:p>
          <a:p>
            <a:r>
              <a:rPr lang="en-US"/>
              <a:t> It transforms the data in the format as required and displays the same in the browser.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"/>
          <p:cNvSpPr>
            <a:spLocks noGrp="1"/>
          </p:cNvSpPr>
          <p:nvPr>
            <p:ph type="subTitle" idx="1"/>
          </p:nvPr>
        </p:nvSpPr>
        <p:spPr>
          <a:xfrm>
            <a:off x="454601" y="195037"/>
            <a:ext cx="8767330" cy="6367168"/>
          </a:xfrm>
        </p:spPr>
        <p:txBody>
          <a:bodyPr/>
          <a:p>
            <a:pPr algn="ctr"/>
            <a:r>
              <a:rPr lang="en-US"/>
              <a:t>Define a variable named "title" in component.ts file.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import { Component } from '@angular/core';  </a:t>
            </a:r>
            <a:endParaRPr lang="en-US"/>
          </a:p>
          <a:p>
            <a:pPr algn="l"/>
            <a:r>
              <a:rPr lang="en-US"/>
              <a:t>  </a:t>
            </a:r>
            <a:endParaRPr lang="en-US"/>
          </a:p>
          <a:p>
            <a:pPr algn="l"/>
            <a:r>
              <a:rPr lang="en-US"/>
              <a:t>@Component({  </a:t>
            </a:r>
            <a:endParaRPr lang="en-US"/>
          </a:p>
          <a:p>
            <a:pPr algn="l"/>
            <a:r>
              <a:rPr lang="en-US"/>
              <a:t>  selector: 'app-root',  </a:t>
            </a:r>
            <a:endParaRPr lang="en-US"/>
          </a:p>
          <a:p>
            <a:pPr algn="l"/>
            <a:r>
              <a:rPr lang="en-US"/>
              <a:t>  templateUrl: './app.component.html',  </a:t>
            </a:r>
            <a:endParaRPr lang="en-US"/>
          </a:p>
          <a:p>
            <a:pPr algn="l"/>
            <a:r>
              <a:rPr lang="en-US"/>
              <a:t>  styleUrls: ['./app.component.css']  </a:t>
            </a:r>
            <a:endParaRPr lang="en-US"/>
          </a:p>
          <a:p>
            <a:pPr algn="l"/>
            <a:r>
              <a:rPr lang="en-US"/>
              <a:t>})  </a:t>
            </a:r>
            <a:endParaRPr lang="en-US"/>
          </a:p>
          <a:p>
            <a:pPr algn="l"/>
            <a:r>
              <a:rPr lang="en-US"/>
              <a:t>export class AppComponent {  </a:t>
            </a:r>
            <a:endParaRPr lang="en-US"/>
          </a:p>
          <a:p>
            <a:pPr algn="l"/>
            <a:r>
              <a:rPr lang="en-US"/>
              <a:t>  title = 'my-first-app';  </a:t>
            </a:r>
            <a:endParaRPr lang="en-US"/>
          </a:p>
          <a:p>
            <a:pPr algn="l"/>
            <a:r>
              <a:rPr lang="en-US"/>
              <a:t>}  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"/>
          <p:cNvSpPr>
            <a:spLocks noGrp="1"/>
          </p:cNvSpPr>
          <p:nvPr>
            <p:ph type="subTitle" idx="1"/>
          </p:nvPr>
        </p:nvSpPr>
        <p:spPr>
          <a:xfrm>
            <a:off x="158511" y="0"/>
            <a:ext cx="8861260" cy="6782499"/>
          </a:xfrm>
        </p:spPr>
        <p:txBody>
          <a:bodyPr/>
          <a:p>
            <a:r>
              <a:rPr lang="en-US"/>
              <a:t>Use the pipe symbol in component.html file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&lt;h1&gt;  </a:t>
            </a:r>
            <a:endParaRPr lang="en-US"/>
          </a:p>
          <a:p>
            <a:pPr algn="l"/>
            <a:r>
              <a:rPr lang="en-US"/>
              <a:t>   {{ title | uppercase }} &lt;br/&gt;&lt;/h1&gt;  </a:t>
            </a:r>
            <a:endParaRPr lang="en-US"/>
          </a:p>
          <a:p>
            <a:pPr algn="l"/>
            <a:r>
              <a:rPr lang="en-US"/>
              <a:t>&lt;h1&gt;  </a:t>
            </a:r>
            <a:endParaRPr lang="en-US"/>
          </a:p>
          <a:p>
            <a:pPr algn="l"/>
            <a:r>
              <a:rPr lang="en-US"/>
              <a:t>  {{ title | lowercase }} &lt;br/&gt;&lt;/h1&gt;  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6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9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325842" cy="6855243"/>
          </a:xfrm>
          <a:prstGeom prst="rect"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r>
              <a:rPr b="1" lang="en-US">
                <a:solidFill>
                  <a:srgbClr val="3399FF"/>
                </a:solidFill>
              </a:rPr>
              <a:t>Angular  Built-in Pipes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76" name=""/>
          <p:cNvSpPr>
            <a:spLocks noGrp="1"/>
          </p:cNvSpPr>
          <p:nvPr>
            <p:ph idx="1"/>
          </p:nvPr>
        </p:nvSpPr>
        <p:spPr>
          <a:xfrm>
            <a:off x="628649" y="1325563"/>
            <a:ext cx="8914711" cy="5363706"/>
          </a:xfrm>
        </p:spPr>
        <p:txBody>
          <a:bodyPr/>
          <a:p>
            <a:r>
              <a:rPr lang="en-US"/>
              <a:t>Lowercasepipe</a:t>
            </a:r>
            <a:endParaRPr lang="en-US"/>
          </a:p>
          <a:p>
            <a:r>
              <a:rPr lang="en-US"/>
              <a:t>Uppercasepipe</a:t>
            </a:r>
            <a:endParaRPr lang="en-US"/>
          </a:p>
          <a:p>
            <a:r>
              <a:rPr lang="en-US"/>
              <a:t>Datepipe</a:t>
            </a:r>
            <a:endParaRPr lang="en-US"/>
          </a:p>
          <a:p>
            <a:r>
              <a:rPr lang="en-US"/>
              <a:t>Currencypipe</a:t>
            </a:r>
            <a:endParaRPr lang="en-US"/>
          </a:p>
          <a:p>
            <a:r>
              <a:rPr lang="en-US"/>
              <a:t>Jsonpipe</a:t>
            </a:r>
            <a:endParaRPr lang="en-US"/>
          </a:p>
          <a:p>
            <a:r>
              <a:rPr lang="en-US"/>
              <a:t>Percentpipe</a:t>
            </a:r>
            <a:endParaRPr lang="en-US"/>
          </a:p>
          <a:p>
            <a:r>
              <a:rPr lang="en-US"/>
              <a:t>Decimalpipe</a:t>
            </a:r>
            <a:endParaRPr lang="en-US"/>
          </a:p>
          <a:p>
            <a:r>
              <a:rPr lang="en-US"/>
              <a:t>Slicepipe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"/>
          <p:cNvSpPr>
            <a:spLocks noGrp="1"/>
          </p:cNvSpPr>
          <p:nvPr>
            <p:ph type="subTitle" idx="1"/>
          </p:nvPr>
        </p:nvSpPr>
        <p:spPr>
          <a:xfrm>
            <a:off x="348593" y="189034"/>
            <a:ext cx="8669915" cy="6568344"/>
          </a:xfrm>
        </p:spPr>
        <p:txBody>
          <a:bodyPr>
            <a:normAutofit fontScale="91667" lnSpcReduction="20000"/>
          </a:bodyPr>
          <a:p>
            <a:r>
              <a:rPr lang="en-US"/>
              <a:t>component.ts</a:t>
            </a:r>
            <a:endParaRPr lang="en-US"/>
          </a:p>
          <a:p>
            <a:endParaRPr lang="en-US"/>
          </a:p>
          <a:p>
            <a:pPr algn="l"/>
            <a:r>
              <a:rPr lang="en-US"/>
              <a:t>import { Component } from '@angular/core';  </a:t>
            </a:r>
            <a:endParaRPr lang="en-US"/>
          </a:p>
          <a:p>
            <a:pPr algn="l"/>
            <a:r>
              <a:rPr lang="en-US"/>
              <a:t>  </a:t>
            </a:r>
            <a:endParaRPr lang="en-US"/>
          </a:p>
          <a:p>
            <a:pPr algn="l"/>
            <a:r>
              <a:rPr lang="en-US"/>
              <a:t>@Component({  </a:t>
            </a:r>
            <a:endParaRPr lang="en-US"/>
          </a:p>
          <a:p>
            <a:pPr algn="l"/>
            <a:r>
              <a:rPr lang="en-US"/>
              <a:t>  selector: 'app-root',  </a:t>
            </a:r>
            <a:endParaRPr lang="en-US"/>
          </a:p>
          <a:p>
            <a:pPr algn="l"/>
            <a:r>
              <a:rPr lang="en-US"/>
              <a:t>  templateUrl: './app.component.html',  </a:t>
            </a:r>
            <a:endParaRPr lang="en-US"/>
          </a:p>
          <a:p>
            <a:pPr algn="l"/>
            <a:r>
              <a:rPr lang="en-US"/>
              <a:t>  styleUrls: ['./app.component.css']  </a:t>
            </a:r>
            <a:endParaRPr lang="en-US"/>
          </a:p>
          <a:p>
            <a:pPr algn="l"/>
            <a:r>
              <a:rPr lang="en-US"/>
              <a:t>})  </a:t>
            </a:r>
            <a:endParaRPr lang="en-US"/>
          </a:p>
          <a:p>
            <a:pPr algn="l"/>
            <a:r>
              <a:rPr lang="en-US"/>
              <a:t>export class AppComponent {  </a:t>
            </a:r>
            <a:endParaRPr lang="en-US"/>
          </a:p>
          <a:p>
            <a:pPr algn="l"/>
            <a:r>
              <a:rPr lang="en-US"/>
              <a:t>  title = 'my-first-app';  </a:t>
            </a:r>
            <a:endParaRPr lang="en-US"/>
          </a:p>
          <a:p>
            <a:pPr algn="l"/>
            <a:r>
              <a:rPr lang="en-US"/>
              <a:t>  todaydate = new Date();  </a:t>
            </a:r>
            <a:endParaRPr lang="en-US"/>
          </a:p>
          <a:p>
            <a:pPr algn="l"/>
            <a:r>
              <a:rPr lang="en-US"/>
              <a:t>  jsonval = {name: 'Alex', age: '25', address:{a1: 'Paris', a2: 'France'}};  </a:t>
            </a:r>
            <a:endParaRPr lang="en-US"/>
          </a:p>
          <a:p>
            <a:pPr algn="l"/>
            <a:r>
              <a:rPr lang="en-US"/>
              <a:t>  months = ['Jan', 'Feb', 'Mar', 'April', 'May', 'Jun',  </a:t>
            </a:r>
            <a:endParaRPr lang="en-US"/>
          </a:p>
          <a:p>
            <a:pPr algn="l"/>
            <a:r>
              <a:rPr lang="en-US"/>
              <a:t>    'July', 'Aug', 'Sept', 'Oct', 'Nov', 'Dec'];  </a:t>
            </a:r>
            <a:endParaRPr lang="en-US"/>
          </a:p>
          <a:p>
            <a:pPr algn="l"/>
            <a:r>
              <a:rPr lang="en-US"/>
              <a:t>}  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"/>
          <p:cNvSpPr>
            <a:spLocks noGrp="1"/>
          </p:cNvSpPr>
          <p:nvPr>
            <p:ph type="subTitle" idx="1"/>
          </p:nvPr>
        </p:nvSpPr>
        <p:spPr>
          <a:xfrm>
            <a:off x="194830" y="227475"/>
            <a:ext cx="8783963" cy="6483980"/>
          </a:xfrm>
        </p:spPr>
        <p:txBody>
          <a:bodyPr>
            <a:normAutofit fontScale="54167" lnSpcReduction="20000"/>
          </a:bodyPr>
          <a:p>
            <a:r>
              <a:rPr lang="en-US"/>
              <a:t>component.html</a:t>
            </a:r>
            <a:endParaRPr lang="en-US"/>
          </a:p>
          <a:p>
            <a:endParaRPr lang="en-US"/>
          </a:p>
          <a:p>
            <a:pPr algn="l"/>
            <a:r>
              <a:rPr lang="en-US"/>
              <a:t>&lt;div style = "width:100%;"&gt;  </a:t>
            </a:r>
            <a:endParaRPr lang="en-US"/>
          </a:p>
          <a:p>
            <a:pPr algn="l"/>
            <a:r>
              <a:rPr lang="en-US"/>
              <a:t>  &lt;div style = "width:40%;float:left;border:solid 1px black;"&gt;  </a:t>
            </a:r>
            <a:endParaRPr lang="en-US"/>
          </a:p>
          <a:p>
            <a:pPr algn="l"/>
            <a:r>
              <a:rPr lang="en-US"/>
              <a:t>    &lt;h1&gt;Uppercase Pipe&lt;/h1&gt;  </a:t>
            </a:r>
            <a:endParaRPr lang="en-US"/>
          </a:p>
          <a:p>
            <a:pPr algn="l"/>
            <a:r>
              <a:rPr lang="en-US"/>
              <a:t>    &lt;b&gt;{{title | uppercase}}&lt;/b&gt;&lt;br/&gt;  </a:t>
            </a:r>
            <a:endParaRPr lang="en-US"/>
          </a:p>
          <a:p>
            <a:pPr algn="l"/>
            <a:r>
              <a:rPr lang="en-US"/>
              <a:t>    &lt;h1&gt;Lowercase Pipe&lt;/h1&gt;  </a:t>
            </a:r>
            <a:endParaRPr lang="en-US"/>
          </a:p>
          <a:p>
            <a:pPr algn="l"/>
            <a:r>
              <a:rPr lang="en-US"/>
              <a:t>    &lt;b&gt;{{title | lowercase}}&lt;/b&gt;  </a:t>
            </a:r>
            <a:endParaRPr lang="en-US"/>
          </a:p>
          <a:p>
            <a:pPr algn="l"/>
            <a:r>
              <a:rPr lang="en-US"/>
              <a:t>    &lt;h1&gt;Currency Pipe&lt;/h1&gt;  </a:t>
            </a:r>
            <a:endParaRPr lang="en-US"/>
          </a:p>
          <a:p>
            <a:pPr algn="l"/>
            <a:r>
              <a:rPr lang="en-US"/>
              <a:t>    &lt;b&gt;{{6589.23 | currency:"USD"}}&lt;/b&gt;&lt;br/&gt;  </a:t>
            </a:r>
            <a:endParaRPr lang="en-US"/>
          </a:p>
          <a:p>
            <a:pPr algn="l"/>
            <a:r>
              <a:rPr lang="en-US"/>
              <a:t>    &lt;b&gt;{{6589.23 | currency:"USD":true}}&lt;/b&gt; //Boolean true is used to get the sign of the currency.  </a:t>
            </a:r>
            <a:endParaRPr lang="en-US"/>
          </a:p>
          <a:p>
            <a:pPr algn="l"/>
            <a:r>
              <a:rPr lang="en-US"/>
              <a:t>    &lt;h1&gt;Date pipe&lt;/h1&gt;  </a:t>
            </a:r>
            <a:endParaRPr lang="en-US"/>
          </a:p>
          <a:p>
            <a:pPr algn="l"/>
            <a:r>
              <a:rPr lang="en-US"/>
              <a:t>    &lt;b&gt;{{todaydate | date:'d/M/y'}}&lt;/b&gt;&lt;br/&gt;  </a:t>
            </a:r>
            <a:endParaRPr lang="en-US"/>
          </a:p>
          <a:p>
            <a:pPr algn="l"/>
            <a:r>
              <a:rPr lang="en-US"/>
              <a:t>    &lt;b&gt;{{todaydate | date:'shortTime'}}&lt;/b&gt;  </a:t>
            </a:r>
            <a:endParaRPr lang="en-US"/>
          </a:p>
          <a:p>
            <a:pPr algn="l"/>
            <a:r>
              <a:rPr lang="en-US"/>
              <a:t>    &lt;h1&gt;Decimal Pipe&lt;/h1&gt;  </a:t>
            </a:r>
            <a:endParaRPr lang="en-US"/>
          </a:p>
          <a:p>
            <a:pPr algn="l"/>
            <a:r>
              <a:rPr lang="en-US"/>
              <a:t>    &lt;b&gt;{{ 454.78787814 | number: '3.4-4' }}&lt;/b&gt; // 3 is for main integer, 4 -4 are for integers to be displayed.  </a:t>
            </a:r>
            <a:endParaRPr lang="en-US"/>
          </a:p>
          <a:p>
            <a:pPr algn="l"/>
            <a:r>
              <a:rPr lang="en-US"/>
              <a:t>  &lt;/div&gt;  </a:t>
            </a:r>
            <a:endParaRPr lang="en-US"/>
          </a:p>
          <a:p>
            <a:pPr algn="l"/>
            <a:r>
              <a:rPr lang="en-US"/>
              <a:t>  &lt;div style = "width:40%;float:left;border:solid 1px black;"&gt;  </a:t>
            </a:r>
            <a:endParaRPr lang="en-US"/>
          </a:p>
          <a:p>
            <a:pPr algn="l"/>
            <a:r>
              <a:rPr lang="en-US"/>
              <a:t>    &lt;h1&gt;Json Pipe&lt;/h1&gt;  </a:t>
            </a:r>
            <a:endParaRPr lang="en-US"/>
          </a:p>
          <a:p>
            <a:pPr algn="l"/>
            <a:r>
              <a:rPr lang="en-US"/>
              <a:t>    &lt;b&gt;{{ jsonval | json }}&lt;/b&gt;  </a:t>
            </a:r>
            <a:endParaRPr lang="en-US"/>
          </a:p>
          <a:p>
            <a:pPr algn="l"/>
            <a:r>
              <a:rPr lang="en-US"/>
              <a:t>    &lt;h1&gt;Percent Pipe&lt;/h1&gt;  </a:t>
            </a:r>
            <a:endParaRPr lang="en-US"/>
          </a:p>
          <a:p>
            <a:pPr algn="l"/>
            <a:r>
              <a:rPr lang="en-US"/>
              <a:t>    &lt;b&gt;{{00.54565 | percent}}&lt;/b&gt;  </a:t>
            </a:r>
            <a:endParaRPr lang="en-US"/>
          </a:p>
          <a:p>
            <a:pPr algn="l"/>
            <a:r>
              <a:rPr lang="en-US"/>
              <a:t>    &lt;h1&gt;Slice Pipe&lt;/h1&gt;  </a:t>
            </a:r>
            <a:endParaRPr lang="en-US"/>
          </a:p>
          <a:p>
            <a:pPr algn="l"/>
            <a:r>
              <a:rPr lang="en-US"/>
              <a:t>    &lt;b&gt;{{months | slice:2:6}}&lt;/b&gt;  </a:t>
            </a:r>
            <a:endParaRPr lang="en-US"/>
          </a:p>
          <a:p>
            <a:pPr algn="l"/>
            <a:r>
              <a:rPr lang="en-US"/>
              <a:t>    // here 2 and 6 refers to the start and the end index  </a:t>
            </a:r>
            <a:endParaRPr lang="en-US"/>
          </a:p>
          <a:p>
            <a:pPr algn="l"/>
            <a:r>
              <a:rPr lang="en-US"/>
              <a:t>  &lt;/div&gt;  </a:t>
            </a:r>
            <a:endParaRPr lang="en-US"/>
          </a:p>
          <a:p>
            <a:pPr algn="l"/>
            <a:r>
              <a:rPr lang="en-US"/>
              <a:t>&lt;/div&gt;   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80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9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8922409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25384" y="0"/>
            <a:ext cx="6658561" cy="6858000"/>
          </a:xfrm>
          <a:prstGeom prst="rect"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p>
            <a:r>
              <a:rPr b="1" lang="en-US">
                <a:solidFill>
                  <a:srgbClr val="3399FF"/>
                </a:solidFill>
              </a:rPr>
              <a:t>How to create a custom pipe?</a:t>
            </a:r>
            <a:endParaRPr b="1" lang="en-US">
              <a:solidFill>
                <a:srgbClr val="3399FF"/>
              </a:solidFill>
            </a:endParaRPr>
          </a:p>
        </p:txBody>
      </p:sp>
      <p:sp>
        <p:nvSpPr>
          <p:cNvPr id="1048782" name=""/>
          <p:cNvSpPr>
            <a:spLocks noGrp="1"/>
          </p:cNvSpPr>
          <p:nvPr>
            <p:ph idx="1"/>
          </p:nvPr>
        </p:nvSpPr>
        <p:spPr>
          <a:xfrm>
            <a:off x="213012" y="1098795"/>
            <a:ext cx="8763433" cy="5779037"/>
          </a:xfrm>
        </p:spPr>
        <p:txBody>
          <a:bodyPr/>
          <a:p>
            <a:r>
              <a:rPr lang="en-US"/>
              <a:t>To create a custom pipe, create a new ts file and use the code according to the work you have to do. </a:t>
            </a:r>
            <a:endParaRPr lang="en-US"/>
          </a:p>
          <a:p>
            <a:endParaRPr lang="en-US"/>
          </a:p>
          <a:p>
            <a:r>
              <a:rPr lang="en-US"/>
              <a:t>You have to import Pipe, PipeTransform from Angular/Core. Let's create a sqrt custom pipe.</a:t>
            </a: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"/>
          <p:cNvSpPr>
            <a:spLocks noGrp="1"/>
          </p:cNvSpPr>
          <p:nvPr>
            <p:ph type="subTitle" idx="1"/>
          </p:nvPr>
        </p:nvSpPr>
        <p:spPr>
          <a:xfrm>
            <a:off x="51954" y="0"/>
            <a:ext cx="9040091" cy="6691645"/>
          </a:xfrm>
        </p:spPr>
        <p:txBody>
          <a:bodyPr/>
          <a:p>
            <a:r>
              <a:rPr lang="en-US"/>
              <a:t>component.ts</a:t>
            </a:r>
            <a:endParaRPr lang="en-US"/>
          </a:p>
          <a:p>
            <a:endParaRPr lang="en-US"/>
          </a:p>
          <a:p>
            <a:pPr algn="l"/>
            <a:r>
              <a:rPr lang="en-US"/>
              <a:t>import {Pipe, PipeTransform} from '@angular/core';  </a:t>
            </a:r>
            <a:endParaRPr lang="en-US"/>
          </a:p>
          <a:p>
            <a:pPr algn="l"/>
            <a:r>
              <a:rPr lang="en-US"/>
              <a:t>@Pipe ({  </a:t>
            </a:r>
            <a:endParaRPr lang="en-US"/>
          </a:p>
          <a:p>
            <a:pPr algn="l"/>
            <a:r>
              <a:rPr lang="en-US"/>
              <a:t>  name : 'sqrt'  </a:t>
            </a:r>
            <a:endParaRPr lang="en-US"/>
          </a:p>
          <a:p>
            <a:pPr algn="l"/>
            <a:r>
              <a:rPr lang="en-US"/>
              <a:t>})  </a:t>
            </a:r>
            <a:endParaRPr lang="en-US"/>
          </a:p>
          <a:p>
            <a:pPr algn="l"/>
            <a:r>
              <a:rPr lang="en-US"/>
              <a:t>export class SqrtPipe implements PipeTransform {  </a:t>
            </a:r>
            <a:endParaRPr lang="en-US"/>
          </a:p>
          <a:p>
            <a:pPr algn="l"/>
            <a:r>
              <a:rPr lang="en-US"/>
              <a:t>  transform(val : number) : number {  </a:t>
            </a:r>
            <a:endParaRPr lang="en-US"/>
          </a:p>
          <a:p>
            <a:pPr algn="l"/>
            <a:r>
              <a:rPr lang="en-US"/>
              <a:t>    return Math.sqrt(val);  </a:t>
            </a:r>
            <a:endParaRPr lang="en-US"/>
          </a:p>
          <a:p>
            <a:pPr algn="l"/>
            <a:r>
              <a:rPr lang="en-US"/>
              <a:t>  }  </a:t>
            </a:r>
            <a:endParaRPr lang="en-US"/>
          </a:p>
          <a:p>
            <a:pPr algn="l"/>
            <a:r>
              <a:rPr lang="en-US"/>
              <a:t>}  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"/>
          <p:cNvSpPr>
            <a:spLocks noGrp="1"/>
          </p:cNvSpPr>
          <p:nvPr>
            <p:ph type="subTitle" idx="1"/>
          </p:nvPr>
        </p:nvSpPr>
        <p:spPr>
          <a:xfrm>
            <a:off x="137159" y="0"/>
            <a:ext cx="8832876" cy="6853884"/>
          </a:xfrm>
        </p:spPr>
        <p:txBody>
          <a:bodyPr>
            <a:normAutofit fontScale="66667" lnSpcReduction="20000"/>
          </a:bodyPr>
          <a:p>
            <a:r>
              <a:rPr lang="en-US"/>
              <a:t>Module.ts file:</a:t>
            </a:r>
            <a:endParaRPr lang="en-US"/>
          </a:p>
          <a:p>
            <a:endParaRPr lang="en-US"/>
          </a:p>
          <a:p>
            <a:pPr algn="l"/>
            <a:r>
              <a:rPr lang="en-US"/>
              <a:t>import { BrowserModule } from '@angular/platform-browser';  </a:t>
            </a:r>
            <a:endParaRPr lang="en-US"/>
          </a:p>
          <a:p>
            <a:pPr algn="l"/>
            <a:r>
              <a:rPr lang="en-US"/>
              <a:t>import { NgModule } from '@angular/core';  </a:t>
            </a:r>
            <a:endParaRPr lang="en-US"/>
          </a:p>
          <a:p>
            <a:pPr algn="l"/>
            <a:r>
              <a:rPr lang="en-US"/>
              <a:t>import { AppComponent } from './app.component';  </a:t>
            </a:r>
            <a:endParaRPr lang="en-US"/>
          </a:p>
          <a:p>
            <a:pPr algn="l"/>
            <a:r>
              <a:rPr lang="en-US"/>
              <a:t>import { NewCmpComponent } from './new-cmp/new-cmp.component';  </a:t>
            </a:r>
            <a:endParaRPr lang="en-US"/>
          </a:p>
          <a:p>
            <a:pPr algn="l"/>
            <a:r>
              <a:rPr lang="en-US"/>
              <a:t>import { ChangeTextDirective } from './change-text.directive';  </a:t>
            </a:r>
            <a:endParaRPr lang="en-US"/>
          </a:p>
          <a:p>
            <a:pPr algn="l"/>
            <a:r>
              <a:rPr lang="en-US"/>
              <a:t>import { SqrtPipe } from './app.sqrt';  </a:t>
            </a:r>
            <a:endParaRPr lang="en-US"/>
          </a:p>
          <a:p>
            <a:pPr algn="l"/>
            <a:r>
              <a:rPr lang="en-US"/>
              <a:t>@NgModule({  </a:t>
            </a:r>
            <a:endParaRPr lang="en-US"/>
          </a:p>
          <a:p>
            <a:pPr algn="l"/>
            <a:r>
              <a:rPr lang="en-US"/>
              <a:t>   declarations: [  </a:t>
            </a:r>
            <a:endParaRPr lang="en-US"/>
          </a:p>
          <a:p>
            <a:pPr algn="l"/>
            <a:r>
              <a:rPr lang="en-US"/>
              <a:t>      SqrtPipe,  </a:t>
            </a:r>
            <a:endParaRPr lang="en-US"/>
          </a:p>
          <a:p>
            <a:pPr algn="l"/>
            <a:r>
              <a:rPr lang="en-US"/>
              <a:t>      AppComponent,  </a:t>
            </a:r>
            <a:endParaRPr lang="en-US"/>
          </a:p>
          <a:p>
            <a:pPr algn="l"/>
            <a:r>
              <a:rPr lang="en-US"/>
              <a:t>      NewCmpComponent,  </a:t>
            </a:r>
            <a:endParaRPr lang="en-US"/>
          </a:p>
          <a:p>
            <a:pPr algn="l"/>
            <a:r>
              <a:rPr lang="en-US"/>
              <a:t>      ChangeTextDirective  </a:t>
            </a:r>
            <a:endParaRPr lang="en-US"/>
          </a:p>
          <a:p>
            <a:pPr algn="l"/>
            <a:r>
              <a:rPr lang="en-US"/>
              <a:t>   ],  </a:t>
            </a:r>
            <a:endParaRPr lang="en-US"/>
          </a:p>
          <a:p>
            <a:pPr algn="l"/>
            <a:r>
              <a:rPr lang="en-US"/>
              <a:t>   imports: [  </a:t>
            </a:r>
            <a:endParaRPr lang="en-US"/>
          </a:p>
          <a:p>
            <a:pPr algn="l"/>
            <a:r>
              <a:rPr lang="en-US"/>
              <a:t>      BrowserModule  </a:t>
            </a:r>
            <a:endParaRPr lang="en-US"/>
          </a:p>
          <a:p>
            <a:pPr algn="l"/>
            <a:r>
              <a:rPr lang="en-US"/>
              <a:t>   ],  </a:t>
            </a:r>
            <a:endParaRPr lang="en-US"/>
          </a:p>
          <a:p>
            <a:pPr algn="l"/>
            <a:r>
              <a:rPr lang="en-US"/>
              <a:t>   providers: [],  </a:t>
            </a:r>
            <a:endParaRPr lang="en-US"/>
          </a:p>
          <a:p>
            <a:pPr algn="l"/>
            <a:r>
              <a:rPr lang="en-US"/>
              <a:t>   bootstrap: [AppComponent]  </a:t>
            </a:r>
            <a:endParaRPr lang="en-US"/>
          </a:p>
          <a:p>
            <a:pPr algn="l"/>
            <a:r>
              <a:rPr lang="en-US"/>
              <a:t>})  </a:t>
            </a:r>
            <a:endParaRPr lang="en-US"/>
          </a:p>
          <a:p>
            <a:pPr algn="l"/>
            <a:r>
              <a:rPr lang="en-US"/>
              <a:t>export class AppModule { }  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"/>
          <p:cNvSpPr>
            <a:spLocks noGrp="1"/>
          </p:cNvSpPr>
          <p:nvPr>
            <p:ph type="subTitle" idx="1"/>
          </p:nvPr>
        </p:nvSpPr>
        <p:spPr>
          <a:xfrm>
            <a:off x="262999" y="218758"/>
            <a:ext cx="8472388" cy="6469855"/>
          </a:xfrm>
        </p:spPr>
        <p:txBody>
          <a:bodyPr/>
          <a:p>
            <a:r>
              <a:rPr lang="en-US"/>
              <a:t>component.html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algn="l"/>
            <a:r>
              <a:rPr lang="en-US"/>
              <a:t>&lt;h1&gt;Example of Custom Pipe&lt;/h1&gt;  </a:t>
            </a:r>
            <a:endParaRPr lang="en-US"/>
          </a:p>
          <a:p>
            <a:pPr algn="l"/>
            <a:r>
              <a:rPr lang="en-US"/>
              <a:t>&lt;h2&gt;Square root of 625 is: {{625 | sqrt}}&lt;/h2&gt;&lt;br/&gt;  </a:t>
            </a:r>
            <a:endParaRPr lang="en-US"/>
          </a:p>
          <a:p>
            <a:pPr algn="l"/>
            <a:r>
              <a:rPr lang="en-US"/>
              <a:t>&lt;h2&gt;Square root of 169 is: {{169 | sqrt}}&lt;/h2&gt;</a:t>
            </a: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8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9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89092" cy="6731445"/>
          </a:xfrm>
          <a:prstGeom prst="rect"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70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945113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p>
            <a:pPr algn="ctr"/>
            <a:r>
              <a:rPr b="1" lang="en-US">
                <a:solidFill>
                  <a:srgbClr val="98CC00"/>
                </a:solidFill>
              </a:rPr>
              <a:t>Angular File Structure</a:t>
            </a:r>
            <a:endParaRPr b="1" lang="en-US">
              <a:solidFill>
                <a:srgbClr val="98CC00"/>
              </a:solidFill>
            </a:endParaRPr>
          </a:p>
        </p:txBody>
      </p:sp>
      <p:sp>
        <p:nvSpPr>
          <p:cNvPr id="1048606" name=""/>
          <p:cNvSpPr>
            <a:spLocks noGrp="1"/>
          </p:cNvSpPr>
          <p:nvPr>
            <p:ph idx="1"/>
          </p:nvPr>
        </p:nvSpPr>
        <p:spPr/>
        <p:txBody>
          <a:bodyPr>
            <a:normAutofit fontScale="64286" lnSpcReduction="20000"/>
          </a:bodyPr>
          <a:p>
            <a:r>
              <a:rPr b="1" lang="en-US">
                <a:solidFill>
                  <a:srgbClr val="3399FF"/>
                </a:solidFill>
              </a:rPr>
              <a:t>Angular Structure,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 App Module,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 Core Module,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Shared Module,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Feature Modules,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Styles, </a:t>
            </a:r>
            <a:endParaRPr b="1" lang="en-US">
              <a:solidFill>
                <a:srgbClr val="3399FF"/>
              </a:solidFill>
            </a:endParaRPr>
          </a:p>
          <a:p>
            <a:endParaRPr b="1" lang="en-US">
              <a:solidFill>
                <a:srgbClr val="3399FF"/>
              </a:solidFill>
            </a:endParaRPr>
          </a:p>
          <a:p>
            <a:r>
              <a:rPr b="1" lang="en-US">
                <a:solidFill>
                  <a:srgbClr val="3399FF"/>
                </a:solidFill>
              </a:rPr>
              <a:t>Assets</a:t>
            </a:r>
            <a:endParaRPr b="1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144000" cy="683137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dcterms:created xsi:type="dcterms:W3CDTF">2015-05-11T00:30:45Z</dcterms:created>
  <dcterms:modified xsi:type="dcterms:W3CDTF">2021-06-10T03:20:43Z</dcterms:modified>
</cp:coreProperties>
</file>