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8" r:id="rId3"/>
    <p:sldId id="261" r:id="rId4"/>
    <p:sldId id="259" r:id="rId5"/>
    <p:sldId id="271" r:id="rId6"/>
    <p:sldId id="272" r:id="rId7"/>
    <p:sldId id="295" r:id="rId8"/>
    <p:sldId id="260" r:id="rId9"/>
    <p:sldId id="273" r:id="rId10"/>
    <p:sldId id="274" r:id="rId11"/>
    <p:sldId id="293" r:id="rId12"/>
    <p:sldId id="294" r:id="rId13"/>
    <p:sldId id="279" r:id="rId14"/>
    <p:sldId id="280" r:id="rId15"/>
    <p:sldId id="281" r:id="rId16"/>
    <p:sldId id="282" r:id="rId17"/>
    <p:sldId id="283" r:id="rId18"/>
    <p:sldId id="284" r:id="rId19"/>
    <p:sldId id="275" r:id="rId20"/>
    <p:sldId id="276" r:id="rId21"/>
    <p:sldId id="277" r:id="rId22"/>
    <p:sldId id="278" r:id="rId23"/>
    <p:sldId id="285" r:id="rId24"/>
    <p:sldId id="286" r:id="rId25"/>
    <p:sldId id="287" r:id="rId26"/>
    <p:sldId id="288" r:id="rId27"/>
    <p:sldId id="289" r:id="rId28"/>
    <p:sldId id="290" r:id="rId29"/>
    <p:sldId id="291" r:id="rId30"/>
    <p:sldId id="296" r:id="rId31"/>
    <p:sldId id="297" r:id="rId32"/>
    <p:sldId id="308" r:id="rId33"/>
    <p:sldId id="309" r:id="rId34"/>
    <p:sldId id="310" r:id="rId35"/>
    <p:sldId id="311" r:id="rId36"/>
    <p:sldId id="312" r:id="rId37"/>
    <p:sldId id="262" r:id="rId38"/>
    <p:sldId id="263" r:id="rId39"/>
    <p:sldId id="265" r:id="rId40"/>
    <p:sldId id="266" r:id="rId41"/>
    <p:sldId id="267" r:id="rId42"/>
    <p:sldId id="270" r:id="rId43"/>
    <p:sldId id="268" r:id="rId44"/>
    <p:sldId id="269" r:id="rId45"/>
    <p:sldId id="298" r:id="rId46"/>
    <p:sldId id="299" r:id="rId47"/>
    <p:sldId id="300" r:id="rId48"/>
    <p:sldId id="301" r:id="rId49"/>
    <p:sldId id="302" r:id="rId50"/>
    <p:sldId id="303" r:id="rId51"/>
    <p:sldId id="304" r:id="rId52"/>
    <p:sldId id="305" r:id="rId53"/>
    <p:sldId id="306" r:id="rId54"/>
    <p:sldId id="307"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3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a:t>Click to edit Master title style</a:t>
            </a:r>
            <a:endParaRPr lang="en-US" dirty="0"/>
          </a:p>
        </p:txBody>
      </p:sp>
      <p:sp>
        <p:nvSpPr>
          <p:cNvPr id="1048609"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59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4" name="Date Placeholder 3"/>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595" name="Footer Placeholder 4"/>
          <p:cNvSpPr>
            <a:spLocks noGrp="1"/>
          </p:cNvSpPr>
          <p:nvPr>
            <p:ph type="ftr" sz="quarter" idx="11"/>
          </p:nvPr>
        </p:nvSpPr>
        <p:spPr/>
        <p:txBody>
          <a:bodyPr/>
          <a:lstStyle/>
          <a:p>
            <a:endParaRPr lang="zh-CN" altLang="en-US"/>
          </a:p>
        </p:txBody>
      </p:sp>
      <p:sp>
        <p:nvSpPr>
          <p:cNvPr id="104859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ltLang="zh-CN"/>
              <a:t>Click to edit Master title style</a:t>
            </a:r>
            <a:endParaRPr lang="en-US" dirty="0"/>
          </a:p>
        </p:txBody>
      </p:sp>
      <p:sp>
        <p:nvSpPr>
          <p:cNvPr id="1048598"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9" name="Date Placeholder 3"/>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600" name="Footer Placeholder 4"/>
          <p:cNvSpPr>
            <a:spLocks noGrp="1"/>
          </p:cNvSpPr>
          <p:nvPr>
            <p:ph type="ftr" sz="quarter" idx="11"/>
          </p:nvPr>
        </p:nvSpPr>
        <p:spPr/>
        <p:txBody>
          <a:bodyPr/>
          <a:lstStyle/>
          <a:p>
            <a:endParaRPr lang="zh-CN" altLang="en-US"/>
          </a:p>
        </p:txBody>
      </p:sp>
      <p:sp>
        <p:nvSpPr>
          <p:cNvPr id="104860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14"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15" name="Date Placeholder 3"/>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616" name="Footer Placeholder 4"/>
          <p:cNvSpPr>
            <a:spLocks noGrp="1"/>
          </p:cNvSpPr>
          <p:nvPr>
            <p:ph type="ftr" sz="quarter" idx="11"/>
          </p:nvPr>
        </p:nvSpPr>
        <p:spPr/>
        <p:txBody>
          <a:bodyPr/>
          <a:lstStyle/>
          <a:p>
            <a:endParaRPr lang="zh-CN" altLang="en-US"/>
          </a:p>
        </p:txBody>
      </p:sp>
      <p:sp>
        <p:nvSpPr>
          <p:cNvPr id="1048617"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ltLang="zh-CN"/>
              <a:t>Click to edit Master title style</a:t>
            </a:r>
            <a:endParaRPr lang="en-US" dirty="0"/>
          </a:p>
        </p:txBody>
      </p:sp>
      <p:sp>
        <p:nvSpPr>
          <p:cNvPr id="1048619"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0"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4"/>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622" name="Footer Placeholder 5"/>
          <p:cNvSpPr>
            <a:spLocks noGrp="1"/>
          </p:cNvSpPr>
          <p:nvPr>
            <p:ph type="ftr" sz="quarter" idx="11"/>
          </p:nvPr>
        </p:nvSpPr>
        <p:spPr/>
        <p:txBody>
          <a:bodyPr/>
          <a:lstStyle/>
          <a:p>
            <a:endParaRPr lang="zh-CN" altLang="en-US"/>
          </a:p>
        </p:txBody>
      </p:sp>
      <p:sp>
        <p:nvSpPr>
          <p:cNvPr id="1048623"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2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6"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8"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9" name="Date Placeholder 6"/>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630" name="Footer Placeholder 7"/>
          <p:cNvSpPr>
            <a:spLocks noGrp="1"/>
          </p:cNvSpPr>
          <p:nvPr>
            <p:ph type="ftr" sz="quarter" idx="11"/>
          </p:nvPr>
        </p:nvSpPr>
        <p:spPr/>
        <p:txBody>
          <a:bodyPr/>
          <a:lstStyle/>
          <a:p>
            <a:endParaRPr lang="zh-CN" altLang="en-US"/>
          </a:p>
        </p:txBody>
      </p:sp>
      <p:sp>
        <p:nvSpPr>
          <p:cNvPr id="1048631"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a:t>Click to edit Master title style</a:t>
            </a:r>
            <a:endParaRPr lang="en-US" dirty="0"/>
          </a:p>
        </p:txBody>
      </p:sp>
      <p:sp>
        <p:nvSpPr>
          <p:cNvPr id="1048589" name="Date Placeholder 2"/>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590" name="Footer Placeholder 3"/>
          <p:cNvSpPr>
            <a:spLocks noGrp="1"/>
          </p:cNvSpPr>
          <p:nvPr>
            <p:ph type="ftr" sz="quarter" idx="11"/>
          </p:nvPr>
        </p:nvSpPr>
        <p:spPr/>
        <p:txBody>
          <a:bodyPr/>
          <a:lstStyle/>
          <a:p>
            <a:endParaRPr lang="zh-CN" altLang="en-US"/>
          </a:p>
        </p:txBody>
      </p:sp>
      <p:sp>
        <p:nvSpPr>
          <p:cNvPr id="1048591"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633" name="Footer Placeholder 2"/>
          <p:cNvSpPr>
            <a:spLocks noGrp="1"/>
          </p:cNvSpPr>
          <p:nvPr>
            <p:ph type="ftr" sz="quarter" idx="11"/>
          </p:nvPr>
        </p:nvSpPr>
        <p:spPr/>
        <p:txBody>
          <a:bodyPr/>
          <a:lstStyle/>
          <a:p>
            <a:endParaRPr lang="zh-CN" altLang="en-US"/>
          </a:p>
        </p:txBody>
      </p:sp>
      <p:sp>
        <p:nvSpPr>
          <p:cNvPr id="104863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0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0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05" name="Date Placeholder 4"/>
          <p:cNvSpPr>
            <a:spLocks noGrp="1"/>
          </p:cNvSpPr>
          <p:nvPr>
            <p:ph type="dt" sz="half" idx="10"/>
          </p:nvPr>
        </p:nvSpPr>
        <p:spPr/>
        <p:txBody>
          <a:bodyPr/>
          <a:lstStyle/>
          <a:p>
            <a:fld id="{70BC1078-46ED-40F9-8930-935BAD7C2B02}" type="datetimeFigureOut">
              <a:rPr lang="zh-CN" altLang="en-US" smtClean="0"/>
              <a:t>2021/9/16</a:t>
            </a:fld>
            <a:endParaRPr lang="zh-CN" altLang="en-US"/>
          </a:p>
        </p:txBody>
      </p:sp>
      <p:sp>
        <p:nvSpPr>
          <p:cNvPr id="1048606" name="Footer Placeholder 5"/>
          <p:cNvSpPr>
            <a:spLocks noGrp="1"/>
          </p:cNvSpPr>
          <p:nvPr>
            <p:ph type="ftr" sz="quarter" idx="11"/>
          </p:nvPr>
        </p:nvSpPr>
        <p:spPr/>
        <p:txBody>
          <a:bodyPr/>
          <a:lstStyle/>
          <a:p>
            <a:endParaRPr lang="zh-CN" altLang="en-US"/>
          </a:p>
        </p:txBody>
      </p:sp>
      <p:sp>
        <p:nvSpPr>
          <p:cNvPr id="104860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2021/9/16</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420561" y="3429000"/>
            <a:ext cx="8723439" cy="3023575"/>
          </a:xfrm>
        </p:spPr>
        <p:txBody>
          <a:bodyPr>
            <a:normAutofit/>
          </a:bodyPr>
          <a:lstStyle/>
          <a:p>
            <a:r>
              <a:rPr lang="en-US" altLang="zh-CN" b="1">
                <a:solidFill>
                  <a:srgbClr val="98CC00"/>
                </a:solidFill>
              </a:rPr>
              <a:t>Angular JS</a:t>
            </a:r>
            <a:br>
              <a:rPr lang="en-US" altLang="zh-CN" b="1">
                <a:solidFill>
                  <a:srgbClr val="98CC00"/>
                </a:solidFill>
              </a:rPr>
            </a:br>
            <a:r>
              <a:rPr lang="en-US" altLang="zh-CN" b="1">
                <a:solidFill>
                  <a:srgbClr val="98CC00"/>
                </a:solidFill>
              </a:rPr>
              <a:t>Template and Controller s</a:t>
            </a:r>
            <a:br>
              <a:rPr lang="en-US" altLang="zh-CN" b="1">
                <a:solidFill>
                  <a:srgbClr val="98CC00"/>
                </a:solidFill>
              </a:rPr>
            </a:br>
            <a:endParaRPr lang="en-US" altLang="zh-CN" b="1">
              <a:solidFill>
                <a:srgbClr val="98CC00"/>
              </a:solidFill>
            </a:endParaRPr>
          </a:p>
        </p:txBody>
      </p:sp>
      <p:pic>
        <p:nvPicPr>
          <p:cNvPr id="2097152" name="Picture 2097151"/>
          <p:cNvPicPr>
            <a:picLocks/>
          </p:cNvPicPr>
          <p:nvPr/>
        </p:nvPicPr>
        <p:blipFill>
          <a:blip r:embed="rId2"/>
          <a:stretch>
            <a:fillRect/>
          </a:stretch>
        </p:blipFill>
        <p:spPr>
          <a:xfrm>
            <a:off x="3116868" y="455815"/>
            <a:ext cx="3085204" cy="33028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048602"/>
          <p:cNvSpPr>
            <a:spLocks noGrp="1"/>
          </p:cNvSpPr>
          <p:nvPr>
            <p:ph type="title"/>
          </p:nvPr>
        </p:nvSpPr>
        <p:spPr/>
        <p:txBody>
          <a:bodyPr/>
          <a:lstStyle/>
          <a:p>
            <a:endParaRPr lang="en-US"/>
          </a:p>
        </p:txBody>
      </p:sp>
      <p:sp>
        <p:nvSpPr>
          <p:cNvPr id="1048604" name="Content Placeholder 1048603"/>
          <p:cNvSpPr>
            <a:spLocks noGrp="1"/>
          </p:cNvSpPr>
          <p:nvPr>
            <p:ph idx="1"/>
          </p:nvPr>
        </p:nvSpPr>
        <p:spPr/>
        <p:txBody>
          <a:bodyPr/>
          <a:lstStyle/>
          <a:p>
            <a:endParaRPr lang="en-US"/>
          </a:p>
        </p:txBody>
      </p:sp>
      <p:pic>
        <p:nvPicPr>
          <p:cNvPr id="2097155" name="Picture 2097154"/>
          <p:cNvPicPr>
            <a:picLocks/>
          </p:cNvPicPr>
          <p:nvPr/>
        </p:nvPicPr>
        <p:blipFill>
          <a:blip r:embed="rId2"/>
          <a:stretch>
            <a:fillRect/>
          </a:stretch>
        </p:blipFill>
        <p:spPr>
          <a:xfrm>
            <a:off x="1125384" y="0"/>
            <a:ext cx="6658561"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9B78-B497-4A7D-9BA0-8473D0DCBA2E}"/>
              </a:ext>
            </a:extLst>
          </p:cNvPr>
          <p:cNvSpPr>
            <a:spLocks noGrp="1"/>
          </p:cNvSpPr>
          <p:nvPr>
            <p:ph type="title"/>
          </p:nvPr>
        </p:nvSpPr>
        <p:spPr>
          <a:xfrm>
            <a:off x="142043" y="2860830"/>
            <a:ext cx="8859914" cy="1325563"/>
          </a:xfrm>
        </p:spPr>
        <p:txBody>
          <a:bodyPr>
            <a:noAutofit/>
          </a:bodyPr>
          <a:lstStyle/>
          <a:p>
            <a:pPr algn="ctr"/>
            <a:r>
              <a:rPr lang="en-US" sz="7200" b="1" dirty="0">
                <a:solidFill>
                  <a:srgbClr val="0070C0"/>
                </a:solidFill>
              </a:rPr>
              <a:t>INSTALLATION PROCESS</a:t>
            </a:r>
            <a:endParaRPr lang="en-IN" sz="7200" b="1" dirty="0">
              <a:solidFill>
                <a:srgbClr val="0070C0"/>
              </a:solidFill>
            </a:endParaRPr>
          </a:p>
        </p:txBody>
      </p:sp>
      <p:sp>
        <p:nvSpPr>
          <p:cNvPr id="3" name="Content Placeholder 2">
            <a:extLst>
              <a:ext uri="{FF2B5EF4-FFF2-40B4-BE49-F238E27FC236}">
                <a16:creationId xmlns:a16="http://schemas.microsoft.com/office/drawing/2014/main" id="{68DC3B6C-0FA2-43B4-9D38-D9AA5ACDF4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410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39880-82D1-4EB2-A029-4CE0DA60011B}"/>
              </a:ext>
            </a:extLst>
          </p:cNvPr>
          <p:cNvSpPr>
            <a:spLocks noGrp="1"/>
          </p:cNvSpPr>
          <p:nvPr>
            <p:ph idx="1"/>
          </p:nvPr>
        </p:nvSpPr>
        <p:spPr>
          <a:xfrm>
            <a:off x="158134" y="165501"/>
            <a:ext cx="8719536" cy="6528262"/>
          </a:xfrm>
        </p:spPr>
        <p:txBody>
          <a:bodyPr>
            <a:normAutofit fontScale="62500" lnSpcReduction="20000"/>
          </a:bodyPr>
          <a:lstStyle/>
          <a:p>
            <a:pPr marL="0" indent="0">
              <a:buNone/>
            </a:pPr>
            <a:r>
              <a:rPr lang="en-IN" b="1" dirty="0">
                <a:solidFill>
                  <a:srgbClr val="FF0000"/>
                </a:solidFill>
              </a:rPr>
              <a:t>STEP 1: Install VS CODE </a:t>
            </a:r>
          </a:p>
          <a:p>
            <a:pPr marL="0" indent="0">
              <a:buNone/>
            </a:pPr>
            <a:r>
              <a:rPr lang="en-IN" dirty="0"/>
              <a:t>https://code.visualstudio.com/download</a:t>
            </a:r>
          </a:p>
          <a:p>
            <a:pPr marL="0" indent="0">
              <a:buNone/>
            </a:pPr>
            <a:endParaRPr lang="en-IN" dirty="0"/>
          </a:p>
          <a:p>
            <a:pPr marL="0" indent="0">
              <a:buNone/>
            </a:pPr>
            <a:r>
              <a:rPr lang="en-IN" b="1" dirty="0">
                <a:solidFill>
                  <a:srgbClr val="FF0000"/>
                </a:solidFill>
              </a:rPr>
              <a:t>STEP 2: Install Node and NPM</a:t>
            </a:r>
          </a:p>
          <a:p>
            <a:pPr marL="0" indent="0">
              <a:buNone/>
            </a:pPr>
            <a:r>
              <a:rPr lang="en-IN" dirty="0"/>
              <a:t>https://nodejs.org/en/</a:t>
            </a:r>
          </a:p>
          <a:p>
            <a:pPr marL="0" indent="0">
              <a:buNone/>
            </a:pPr>
            <a:r>
              <a:rPr lang="en-IN" dirty="0"/>
              <a:t>check environmental variable</a:t>
            </a:r>
          </a:p>
          <a:p>
            <a:pPr marL="0" indent="0">
              <a:buNone/>
            </a:pPr>
            <a:endParaRPr lang="en-IN" dirty="0"/>
          </a:p>
          <a:p>
            <a:pPr marL="0" indent="0">
              <a:buNone/>
            </a:pPr>
            <a:r>
              <a:rPr lang="en-IN" dirty="0"/>
              <a:t>After install </a:t>
            </a:r>
            <a:r>
              <a:rPr lang="en-IN" dirty="0" err="1"/>
              <a:t>nodejs</a:t>
            </a:r>
            <a:endParaRPr lang="en-IN" dirty="0"/>
          </a:p>
          <a:p>
            <a:pPr marL="0" indent="0">
              <a:buNone/>
            </a:pPr>
            <a:r>
              <a:rPr lang="en-IN" dirty="0"/>
              <a:t>Go to </a:t>
            </a:r>
            <a:r>
              <a:rPr lang="en-IN" dirty="0" err="1"/>
              <a:t>vb</a:t>
            </a:r>
            <a:r>
              <a:rPr lang="en-IN" dirty="0"/>
              <a:t> terminal-&gt; new terminal    </a:t>
            </a:r>
            <a:r>
              <a:rPr lang="en-IN" dirty="0" err="1"/>
              <a:t>npm</a:t>
            </a:r>
            <a:r>
              <a:rPr lang="en-IN" dirty="0"/>
              <a:t> install -g @angular/cli@latest</a:t>
            </a:r>
          </a:p>
          <a:p>
            <a:pPr marL="0" indent="0">
              <a:buNone/>
            </a:pPr>
            <a:endParaRPr lang="en-IN" dirty="0"/>
          </a:p>
          <a:p>
            <a:pPr marL="0" indent="0">
              <a:buNone/>
            </a:pPr>
            <a:r>
              <a:rPr lang="en-IN" dirty="0"/>
              <a:t>create project</a:t>
            </a:r>
          </a:p>
          <a:p>
            <a:pPr marL="0" indent="0">
              <a:buNone/>
            </a:pPr>
            <a:r>
              <a:rPr lang="en-IN" dirty="0"/>
              <a:t>ng new </a:t>
            </a:r>
            <a:r>
              <a:rPr lang="en-IN" dirty="0" err="1"/>
              <a:t>firstApp</a:t>
            </a:r>
            <a:r>
              <a:rPr lang="en-IN" dirty="0"/>
              <a:t>             </a:t>
            </a:r>
          </a:p>
          <a:p>
            <a:pPr marL="0" indent="0">
              <a:buNone/>
            </a:pPr>
            <a:r>
              <a:rPr lang="en-IN" dirty="0"/>
              <a:t>(optional)(if error follow https://www.c-sharpcorner.com/article/how-to-fix-ps1-can-not-be-loaded-because-running-scripts-is-disabled-on-this-sys/)</a:t>
            </a:r>
          </a:p>
          <a:p>
            <a:pPr marL="0" indent="0">
              <a:buNone/>
            </a:pPr>
            <a:endParaRPr lang="en-IN" dirty="0"/>
          </a:p>
          <a:p>
            <a:pPr marL="0" indent="0">
              <a:buNone/>
            </a:pPr>
            <a:r>
              <a:rPr lang="en-IN" dirty="0"/>
              <a:t>compile file: ng serve</a:t>
            </a:r>
          </a:p>
          <a:p>
            <a:pPr marL="0" indent="0">
              <a:buNone/>
            </a:pPr>
            <a:endParaRPr lang="en-IN" dirty="0"/>
          </a:p>
          <a:p>
            <a:pPr marL="0" indent="0">
              <a:buNone/>
            </a:pPr>
            <a:r>
              <a:rPr lang="en-IN" b="1" dirty="0">
                <a:solidFill>
                  <a:srgbClr val="FF0000"/>
                </a:solidFill>
              </a:rPr>
              <a:t>STEP 3: Install Angular CLI</a:t>
            </a:r>
          </a:p>
          <a:p>
            <a:pPr marL="0" indent="0">
              <a:buNone/>
            </a:pPr>
            <a:endParaRPr lang="en-IN" dirty="0"/>
          </a:p>
          <a:p>
            <a:pPr marL="0" indent="0">
              <a:buNone/>
            </a:pPr>
            <a:r>
              <a:rPr lang="en-IN" b="1" dirty="0">
                <a:solidFill>
                  <a:srgbClr val="FF0000"/>
                </a:solidFill>
              </a:rPr>
              <a:t>STEP 4:Create First Angular App</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8661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048612"/>
          <p:cNvSpPr>
            <a:spLocks noGrp="1"/>
          </p:cNvSpPr>
          <p:nvPr>
            <p:ph type="title"/>
          </p:nvPr>
        </p:nvSpPr>
        <p:spPr>
          <a:xfrm>
            <a:off x="628650" y="0"/>
            <a:ext cx="7886700" cy="1325563"/>
          </a:xfrm>
        </p:spPr>
        <p:txBody>
          <a:bodyPr/>
          <a:lstStyle/>
          <a:p>
            <a:pPr algn="ctr"/>
            <a:r>
              <a:rPr lang="en-US" sz="4800" b="1">
                <a:solidFill>
                  <a:srgbClr val="98CC00"/>
                </a:solidFill>
              </a:rPr>
              <a:t>Angular CLI</a:t>
            </a:r>
          </a:p>
        </p:txBody>
      </p:sp>
      <p:sp>
        <p:nvSpPr>
          <p:cNvPr id="1048614" name="Content Placeholder 1048613"/>
          <p:cNvSpPr>
            <a:spLocks noGrp="1"/>
          </p:cNvSpPr>
          <p:nvPr>
            <p:ph idx="1"/>
          </p:nvPr>
        </p:nvSpPr>
        <p:spPr/>
        <p:txBody>
          <a:bodyPr>
            <a:normAutofit fontScale="92857"/>
          </a:bodyPr>
          <a:lstStyle/>
          <a:p>
            <a:r>
              <a:rPr lang="en-US" b="1">
                <a:solidFill>
                  <a:srgbClr val="3399FF"/>
                </a:solidFill>
              </a:rPr>
              <a:t>CLI overview, </a:t>
            </a:r>
          </a:p>
          <a:p>
            <a:endParaRPr lang="en-US" b="1">
              <a:solidFill>
                <a:srgbClr val="3399FF"/>
              </a:solidFill>
            </a:endParaRPr>
          </a:p>
          <a:p>
            <a:r>
              <a:rPr lang="en-US" b="1">
                <a:solidFill>
                  <a:srgbClr val="3399FF"/>
                </a:solidFill>
              </a:rPr>
              <a:t>Commands overview, </a:t>
            </a:r>
          </a:p>
          <a:p>
            <a:endParaRPr lang="en-US" b="1">
              <a:solidFill>
                <a:srgbClr val="3399FF"/>
              </a:solidFill>
            </a:endParaRPr>
          </a:p>
          <a:p>
            <a:r>
              <a:rPr lang="en-US" b="1">
                <a:solidFill>
                  <a:srgbClr val="3399FF"/>
                </a:solidFill>
              </a:rPr>
              <a:t>Creating a project, </a:t>
            </a:r>
          </a:p>
          <a:p>
            <a:endParaRPr lang="en-US" b="1">
              <a:solidFill>
                <a:srgbClr val="3399FF"/>
              </a:solidFill>
            </a:endParaRPr>
          </a:p>
          <a:p>
            <a:r>
              <a:rPr lang="en-US" b="1">
                <a:solidFill>
                  <a:srgbClr val="3399FF"/>
                </a:solidFill>
              </a:rPr>
              <a:t>Running a project, </a:t>
            </a:r>
          </a:p>
          <a:p>
            <a:endParaRPr lang="en-US" b="1">
              <a:solidFill>
                <a:srgbClr val="3399FF"/>
              </a:solidFill>
            </a:endParaRPr>
          </a:p>
          <a:p>
            <a:r>
              <a:rPr lang="en-US" b="1">
                <a:solidFill>
                  <a:srgbClr val="3399FF"/>
                </a:solidFill>
              </a:rPr>
              <a:t>ng add, ng build, ng config, ng new, ng run</a:t>
            </a:r>
          </a:p>
        </p:txBody>
      </p:sp>
    </p:spTree>
    <p:extLst>
      <p:ext uri="{BB962C8B-B14F-4D97-AF65-F5344CB8AC3E}">
        <p14:creationId xmlns:p14="http://schemas.microsoft.com/office/powerpoint/2010/main" val="141848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048614"/>
          <p:cNvSpPr>
            <a:spLocks noGrp="1"/>
          </p:cNvSpPr>
          <p:nvPr>
            <p:ph type="title"/>
          </p:nvPr>
        </p:nvSpPr>
        <p:spPr/>
        <p:txBody>
          <a:bodyPr/>
          <a:lstStyle/>
          <a:p>
            <a:r>
              <a:rPr lang="en-US" b="1">
                <a:solidFill>
                  <a:srgbClr val="3399FF"/>
                </a:solidFill>
              </a:rPr>
              <a:t>To install Angular 7, we require the following −</a:t>
            </a:r>
          </a:p>
        </p:txBody>
      </p:sp>
      <p:sp>
        <p:nvSpPr>
          <p:cNvPr id="1048616" name="Content Placeholder 1048615"/>
          <p:cNvSpPr>
            <a:spLocks noGrp="1"/>
          </p:cNvSpPr>
          <p:nvPr>
            <p:ph idx="1"/>
          </p:nvPr>
        </p:nvSpPr>
        <p:spPr/>
        <p:txBody>
          <a:bodyPr/>
          <a:lstStyle/>
          <a:p>
            <a:endParaRPr lang="en-US"/>
          </a:p>
        </p:txBody>
      </p:sp>
      <p:pic>
        <p:nvPicPr>
          <p:cNvPr id="2097159" name="Picture 2097158"/>
          <p:cNvPicPr>
            <a:picLocks/>
          </p:cNvPicPr>
          <p:nvPr/>
        </p:nvPicPr>
        <p:blipFill>
          <a:blip r:embed="rId2"/>
          <a:stretch>
            <a:fillRect/>
          </a:stretch>
        </p:blipFill>
        <p:spPr>
          <a:xfrm>
            <a:off x="628648" y="1722251"/>
            <a:ext cx="7669789" cy="4856177"/>
          </a:xfrm>
          <a:prstGeom prst="rect">
            <a:avLst/>
          </a:prstGeom>
        </p:spPr>
      </p:pic>
    </p:spTree>
    <p:extLst>
      <p:ext uri="{BB962C8B-B14F-4D97-AF65-F5344CB8AC3E}">
        <p14:creationId xmlns:p14="http://schemas.microsoft.com/office/powerpoint/2010/main" val="269650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616"/>
          <p:cNvSpPr>
            <a:spLocks noGrp="1"/>
          </p:cNvSpPr>
          <p:nvPr>
            <p:ph type="title"/>
          </p:nvPr>
        </p:nvSpPr>
        <p:spPr>
          <a:xfrm>
            <a:off x="628650" y="0"/>
            <a:ext cx="7886700" cy="1325563"/>
          </a:xfrm>
        </p:spPr>
        <p:txBody>
          <a:bodyPr>
            <a:normAutofit/>
          </a:bodyPr>
          <a:lstStyle/>
          <a:p>
            <a:pPr algn="ctr"/>
            <a:r>
              <a:rPr lang="en-US" b="1" dirty="0">
                <a:solidFill>
                  <a:srgbClr val="3399FF"/>
                </a:solidFill>
              </a:rPr>
              <a:t>Install Visual Studio Code IDE or JetBrains WebStorm or Eclipse IDE</a:t>
            </a:r>
          </a:p>
        </p:txBody>
      </p:sp>
      <p:sp>
        <p:nvSpPr>
          <p:cNvPr id="1048618" name="Content Placeholder 1048617"/>
          <p:cNvSpPr>
            <a:spLocks noGrp="1"/>
          </p:cNvSpPr>
          <p:nvPr>
            <p:ph idx="1"/>
          </p:nvPr>
        </p:nvSpPr>
        <p:spPr>
          <a:xfrm>
            <a:off x="366856" y="1531763"/>
            <a:ext cx="8704984" cy="5220936"/>
          </a:xfrm>
        </p:spPr>
        <p:txBody>
          <a:bodyPr/>
          <a:lstStyle/>
          <a:p>
            <a:r>
              <a:rPr lang="en-US"/>
              <a:t>You must have an IDE like Visual Studio Code IDE or JetBrains WebStorm to run your Angular 7 app.</a:t>
            </a:r>
          </a:p>
          <a:p>
            <a:endParaRPr lang="en-US"/>
          </a:p>
          <a:p>
            <a:r>
              <a:rPr lang="en-US"/>
              <a:t>VS Code is light and easy to setup, it has a great range of built-in code editing, formatting, and refactoring features. It is free to use. </a:t>
            </a:r>
          </a:p>
          <a:p>
            <a:endParaRPr lang="en-US"/>
          </a:p>
          <a:p>
            <a:r>
              <a:rPr lang="en-US"/>
              <a:t>It also provides a huge number of extensions that will significantly increase your productivity</a:t>
            </a:r>
          </a:p>
        </p:txBody>
      </p:sp>
    </p:spTree>
    <p:extLst>
      <p:ext uri="{BB962C8B-B14F-4D97-AF65-F5344CB8AC3E}">
        <p14:creationId xmlns:p14="http://schemas.microsoft.com/office/powerpoint/2010/main" val="407112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048618"/>
          <p:cNvSpPr>
            <a:spLocks noGrp="1"/>
          </p:cNvSpPr>
          <p:nvPr>
            <p:ph type="title"/>
          </p:nvPr>
        </p:nvSpPr>
        <p:spPr>
          <a:xfrm>
            <a:off x="628650" y="-239392"/>
            <a:ext cx="7886700" cy="1325563"/>
          </a:xfrm>
        </p:spPr>
        <p:txBody>
          <a:bodyPr/>
          <a:lstStyle/>
          <a:p>
            <a:pPr algn="ctr"/>
            <a:r>
              <a:rPr lang="en-US" b="1">
                <a:solidFill>
                  <a:srgbClr val="3399FF"/>
                </a:solidFill>
              </a:rPr>
              <a:t>Install Node.js</a:t>
            </a:r>
          </a:p>
        </p:txBody>
      </p:sp>
      <p:sp>
        <p:nvSpPr>
          <p:cNvPr id="1048620" name="Content Placeholder 1048619"/>
          <p:cNvSpPr>
            <a:spLocks noGrp="1"/>
          </p:cNvSpPr>
          <p:nvPr>
            <p:ph idx="1"/>
          </p:nvPr>
        </p:nvSpPr>
        <p:spPr>
          <a:xfrm>
            <a:off x="-1298" y="1253331"/>
            <a:ext cx="9047203" cy="5279342"/>
          </a:xfrm>
        </p:spPr>
        <p:txBody>
          <a:bodyPr/>
          <a:lstStyle/>
          <a:p>
            <a:pPr marL="0" indent="0">
              <a:buNone/>
            </a:pPr>
            <a:r>
              <a:rPr lang="en-US"/>
              <a:t>You should install node.js to run your Angular 7 app. It manages npm dependencies support some browsers when loading particular pages.</a:t>
            </a:r>
          </a:p>
          <a:p>
            <a:pPr marL="0" indent="0">
              <a:buNone/>
            </a:pPr>
            <a:endParaRPr lang="en-US"/>
          </a:p>
          <a:p>
            <a:pPr marL="0" indent="0">
              <a:buNone/>
            </a:pPr>
            <a:r>
              <a:rPr lang="en-US"/>
              <a:t> It provides required libraries to run Angular project. Node.js serves your run-time environment as your localhost.</a:t>
            </a:r>
          </a:p>
        </p:txBody>
      </p:sp>
      <p:pic>
        <p:nvPicPr>
          <p:cNvPr id="2097160" name="Picture 2097159"/>
          <p:cNvPicPr>
            <a:picLocks/>
          </p:cNvPicPr>
          <p:nvPr/>
        </p:nvPicPr>
        <p:blipFill>
          <a:blip r:embed="rId2"/>
          <a:stretch>
            <a:fillRect/>
          </a:stretch>
        </p:blipFill>
        <p:spPr>
          <a:xfrm>
            <a:off x="231176" y="0"/>
            <a:ext cx="8681648" cy="6858000"/>
          </a:xfrm>
          <a:prstGeom prst="rect">
            <a:avLst/>
          </a:prstGeom>
        </p:spPr>
      </p:pic>
    </p:spTree>
    <p:extLst>
      <p:ext uri="{BB962C8B-B14F-4D97-AF65-F5344CB8AC3E}">
        <p14:creationId xmlns:p14="http://schemas.microsoft.com/office/powerpoint/2010/main" val="248341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048620"/>
          <p:cNvSpPr>
            <a:spLocks noGrp="1"/>
          </p:cNvSpPr>
          <p:nvPr>
            <p:ph type="title"/>
          </p:nvPr>
        </p:nvSpPr>
        <p:spPr>
          <a:xfrm>
            <a:off x="628650" y="-209547"/>
            <a:ext cx="7886700" cy="1325563"/>
          </a:xfrm>
        </p:spPr>
        <p:txBody>
          <a:bodyPr/>
          <a:lstStyle/>
          <a:p>
            <a:pPr algn="l"/>
            <a:r>
              <a:rPr lang="en-US" b="1">
                <a:solidFill>
                  <a:srgbClr val="3399FF"/>
                </a:solidFill>
              </a:rPr>
              <a:t>Use npm to install Angular CLI</a:t>
            </a:r>
          </a:p>
        </p:txBody>
      </p:sp>
      <p:sp>
        <p:nvSpPr>
          <p:cNvPr id="1048622" name="Content Placeholder 1048621"/>
          <p:cNvSpPr>
            <a:spLocks noGrp="1"/>
          </p:cNvSpPr>
          <p:nvPr>
            <p:ph idx="1"/>
          </p:nvPr>
        </p:nvSpPr>
        <p:spPr>
          <a:xfrm>
            <a:off x="387061" y="1300463"/>
            <a:ext cx="8756939" cy="5716078"/>
          </a:xfrm>
        </p:spPr>
        <p:txBody>
          <a:bodyPr/>
          <a:lstStyle/>
          <a:p>
            <a:endParaRPr lang="en-US"/>
          </a:p>
          <a:p>
            <a:r>
              <a:rPr lang="en-US"/>
              <a:t>The Angular CLI (command-line interface) is a great tool to efficiently build Angular application by automating operations in Angular projects rather than manually.</a:t>
            </a:r>
          </a:p>
          <a:p>
            <a:endParaRPr lang="en-US"/>
          </a:p>
          <a:p>
            <a:r>
              <a:rPr lang="en-US"/>
              <a:t>Run the Angular CLI command to install Angular CLI</a:t>
            </a:r>
          </a:p>
        </p:txBody>
      </p:sp>
      <p:pic>
        <p:nvPicPr>
          <p:cNvPr id="2097161" name="Picture 2097160"/>
          <p:cNvPicPr>
            <a:picLocks/>
          </p:cNvPicPr>
          <p:nvPr/>
        </p:nvPicPr>
        <p:blipFill>
          <a:blip r:embed="rId2"/>
          <a:stretch>
            <a:fillRect/>
          </a:stretch>
        </p:blipFill>
        <p:spPr>
          <a:xfrm>
            <a:off x="1940501" y="5637967"/>
            <a:ext cx="5650056" cy="1220033"/>
          </a:xfrm>
          <a:prstGeom prst="rect">
            <a:avLst/>
          </a:prstGeom>
        </p:spPr>
      </p:pic>
    </p:spTree>
    <p:extLst>
      <p:ext uri="{BB962C8B-B14F-4D97-AF65-F5344CB8AC3E}">
        <p14:creationId xmlns:p14="http://schemas.microsoft.com/office/powerpoint/2010/main" val="258914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048622"/>
          <p:cNvSpPr>
            <a:spLocks noGrp="1"/>
          </p:cNvSpPr>
          <p:nvPr>
            <p:ph type="ctrTitle"/>
          </p:nvPr>
        </p:nvSpPr>
        <p:spPr/>
        <p:txBody>
          <a:bodyPr/>
          <a:lstStyle/>
          <a:p>
            <a:endParaRPr lang="en-US"/>
          </a:p>
        </p:txBody>
      </p:sp>
      <p:sp>
        <p:nvSpPr>
          <p:cNvPr id="1048624" name="Subtitle 1048623"/>
          <p:cNvSpPr>
            <a:spLocks noGrp="1"/>
          </p:cNvSpPr>
          <p:nvPr>
            <p:ph type="subTitle" idx="1"/>
          </p:nvPr>
        </p:nvSpPr>
        <p:spPr/>
        <p:txBody>
          <a:bodyPr/>
          <a:lstStyle/>
          <a:p>
            <a:endParaRPr lang="en-US"/>
          </a:p>
        </p:txBody>
      </p:sp>
      <p:pic>
        <p:nvPicPr>
          <p:cNvPr id="2097162" name="Picture 2097161"/>
          <p:cNvPicPr>
            <a:picLocks/>
          </p:cNvPicPr>
          <p:nvPr/>
        </p:nvPicPr>
        <p:blipFill>
          <a:blip r:embed="rId2"/>
          <a:stretch>
            <a:fillRect/>
          </a:stretch>
        </p:blipFill>
        <p:spPr>
          <a:xfrm>
            <a:off x="231176" y="0"/>
            <a:ext cx="8681648" cy="6858000"/>
          </a:xfrm>
          <a:prstGeom prst="rect">
            <a:avLst/>
          </a:prstGeom>
        </p:spPr>
      </p:pic>
    </p:spTree>
    <p:extLst>
      <p:ext uri="{BB962C8B-B14F-4D97-AF65-F5344CB8AC3E}">
        <p14:creationId xmlns:p14="http://schemas.microsoft.com/office/powerpoint/2010/main" val="329996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a:xfrm>
            <a:off x="628649" y="0"/>
            <a:ext cx="7886700" cy="1325563"/>
          </a:xfrm>
        </p:spPr>
        <p:txBody>
          <a:bodyPr/>
          <a:lstStyle/>
          <a:p>
            <a:pPr algn="ctr"/>
            <a:r>
              <a:rPr lang="en-US" b="1">
                <a:solidFill>
                  <a:srgbClr val="98CC00"/>
                </a:solidFill>
              </a:rPr>
              <a:t>Angular File Structure</a:t>
            </a:r>
          </a:p>
        </p:txBody>
      </p:sp>
      <p:sp>
        <p:nvSpPr>
          <p:cNvPr id="1048606" name="Content Placeholder 1048605"/>
          <p:cNvSpPr>
            <a:spLocks noGrp="1"/>
          </p:cNvSpPr>
          <p:nvPr>
            <p:ph idx="1"/>
          </p:nvPr>
        </p:nvSpPr>
        <p:spPr/>
        <p:txBody>
          <a:bodyPr>
            <a:normAutofit fontScale="64286" lnSpcReduction="20000"/>
          </a:bodyPr>
          <a:lstStyle/>
          <a:p>
            <a:r>
              <a:rPr lang="en-US" b="1">
                <a:solidFill>
                  <a:srgbClr val="3399FF"/>
                </a:solidFill>
              </a:rPr>
              <a:t>Angular Structure,</a:t>
            </a:r>
          </a:p>
          <a:p>
            <a:endParaRPr lang="en-US" b="1">
              <a:solidFill>
                <a:srgbClr val="3399FF"/>
              </a:solidFill>
            </a:endParaRPr>
          </a:p>
          <a:p>
            <a:r>
              <a:rPr lang="en-US" b="1">
                <a:solidFill>
                  <a:srgbClr val="3399FF"/>
                </a:solidFill>
              </a:rPr>
              <a:t> App Module,</a:t>
            </a:r>
          </a:p>
          <a:p>
            <a:endParaRPr lang="en-US" b="1">
              <a:solidFill>
                <a:srgbClr val="3399FF"/>
              </a:solidFill>
            </a:endParaRPr>
          </a:p>
          <a:p>
            <a:r>
              <a:rPr lang="en-US" b="1">
                <a:solidFill>
                  <a:srgbClr val="3399FF"/>
                </a:solidFill>
              </a:rPr>
              <a:t> Core Module, </a:t>
            </a:r>
          </a:p>
          <a:p>
            <a:endParaRPr lang="en-US" b="1">
              <a:solidFill>
                <a:srgbClr val="3399FF"/>
              </a:solidFill>
            </a:endParaRPr>
          </a:p>
          <a:p>
            <a:r>
              <a:rPr lang="en-US" b="1">
                <a:solidFill>
                  <a:srgbClr val="3399FF"/>
                </a:solidFill>
              </a:rPr>
              <a:t>Shared Module, </a:t>
            </a:r>
          </a:p>
          <a:p>
            <a:endParaRPr lang="en-US" b="1">
              <a:solidFill>
                <a:srgbClr val="3399FF"/>
              </a:solidFill>
            </a:endParaRPr>
          </a:p>
          <a:p>
            <a:r>
              <a:rPr lang="en-US" b="1">
                <a:solidFill>
                  <a:srgbClr val="3399FF"/>
                </a:solidFill>
              </a:rPr>
              <a:t>Feature Modules, </a:t>
            </a:r>
          </a:p>
          <a:p>
            <a:endParaRPr lang="en-US" b="1">
              <a:solidFill>
                <a:srgbClr val="3399FF"/>
              </a:solidFill>
            </a:endParaRPr>
          </a:p>
          <a:p>
            <a:r>
              <a:rPr lang="en-US" b="1">
                <a:solidFill>
                  <a:srgbClr val="3399FF"/>
                </a:solidFill>
              </a:rPr>
              <a:t>Styles, </a:t>
            </a:r>
          </a:p>
          <a:p>
            <a:endParaRPr lang="en-US" b="1">
              <a:solidFill>
                <a:srgbClr val="3399FF"/>
              </a:solidFill>
            </a:endParaRPr>
          </a:p>
          <a:p>
            <a:r>
              <a:rPr lang="en-US" b="1">
                <a:solidFill>
                  <a:srgbClr val="3399FF"/>
                </a:solidFill>
              </a:rPr>
              <a:t>Assets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p:txBody>
          <a:bodyPr/>
          <a:lstStyle/>
          <a:p>
            <a:r>
              <a:rPr lang="en-US"/>
              <a:t>Agenda</a:t>
            </a:r>
          </a:p>
        </p:txBody>
      </p:sp>
      <p:sp>
        <p:nvSpPr>
          <p:cNvPr id="1048648" name="Content Placeholder 1048647"/>
          <p:cNvSpPr>
            <a:spLocks noGrp="1"/>
          </p:cNvSpPr>
          <p:nvPr>
            <p:ph idx="1"/>
          </p:nvPr>
        </p:nvSpPr>
        <p:spPr/>
        <p:txBody>
          <a:bodyPr/>
          <a:lstStyle/>
          <a:p>
            <a:r>
              <a:rPr lang="en-US"/>
              <a:t>Getting started</a:t>
            </a:r>
          </a:p>
          <a:p>
            <a:endParaRPr lang="en-US"/>
          </a:p>
          <a:p>
            <a:r>
              <a:rPr lang="en-US"/>
              <a:t>Controllers</a:t>
            </a:r>
          </a:p>
          <a:p>
            <a:endParaRPr lang="en-US"/>
          </a:p>
          <a:p>
            <a:r>
              <a:rPr lang="en-US"/>
              <a:t>Interaction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06"/>
          <p:cNvSpPr>
            <a:spLocks noGrp="1"/>
          </p:cNvSpPr>
          <p:nvPr>
            <p:ph type="title"/>
          </p:nvPr>
        </p:nvSpPr>
        <p:spPr/>
        <p:txBody>
          <a:bodyPr/>
          <a:lstStyle/>
          <a:p>
            <a:endParaRPr lang="en-US"/>
          </a:p>
        </p:txBody>
      </p:sp>
      <p:sp>
        <p:nvSpPr>
          <p:cNvPr id="1048608" name="Content Placeholder 1048607"/>
          <p:cNvSpPr>
            <a:spLocks noGrp="1"/>
          </p:cNvSpPr>
          <p:nvPr>
            <p:ph idx="1"/>
          </p:nvPr>
        </p:nvSpPr>
        <p:spPr/>
        <p:txBody>
          <a:bodyPr/>
          <a:lstStyle/>
          <a:p>
            <a:endParaRPr lang="en-US"/>
          </a:p>
        </p:txBody>
      </p:sp>
      <p:pic>
        <p:nvPicPr>
          <p:cNvPr id="2097156" name="Picture 2097155"/>
          <p:cNvPicPr>
            <a:picLocks/>
          </p:cNvPicPr>
          <p:nvPr/>
        </p:nvPicPr>
        <p:blipFill>
          <a:blip r:embed="rId2"/>
          <a:stretch>
            <a:fillRect/>
          </a:stretch>
        </p:blipFill>
        <p:spPr>
          <a:xfrm>
            <a:off x="0" y="0"/>
            <a:ext cx="9144000" cy="68313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608"/>
          <p:cNvSpPr>
            <a:spLocks noGrp="1"/>
          </p:cNvSpPr>
          <p:nvPr>
            <p:ph type="title"/>
          </p:nvPr>
        </p:nvSpPr>
        <p:spPr/>
        <p:txBody>
          <a:bodyPr/>
          <a:lstStyle/>
          <a:p>
            <a:endParaRPr lang="en-US"/>
          </a:p>
        </p:txBody>
      </p:sp>
      <p:sp>
        <p:nvSpPr>
          <p:cNvPr id="1048610" name="Content Placeholder 1048609"/>
          <p:cNvSpPr>
            <a:spLocks noGrp="1"/>
          </p:cNvSpPr>
          <p:nvPr>
            <p:ph idx="1"/>
          </p:nvPr>
        </p:nvSpPr>
        <p:spPr/>
        <p:txBody>
          <a:bodyPr/>
          <a:lstStyle/>
          <a:p>
            <a:endParaRPr lang="en-US"/>
          </a:p>
        </p:txBody>
      </p:sp>
      <p:pic>
        <p:nvPicPr>
          <p:cNvPr id="2097157" name="Picture 2097156"/>
          <p:cNvPicPr>
            <a:picLocks/>
          </p:cNvPicPr>
          <p:nvPr/>
        </p:nvPicPr>
        <p:blipFill>
          <a:blip r:embed="rId2"/>
          <a:stretch>
            <a:fillRect/>
          </a:stretch>
        </p:blipFill>
        <p:spPr>
          <a:xfrm>
            <a:off x="0" y="0"/>
            <a:ext cx="9144000" cy="68759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048610"/>
          <p:cNvSpPr>
            <a:spLocks noGrp="1"/>
          </p:cNvSpPr>
          <p:nvPr>
            <p:ph type="title"/>
          </p:nvPr>
        </p:nvSpPr>
        <p:spPr/>
        <p:txBody>
          <a:bodyPr/>
          <a:lstStyle/>
          <a:p>
            <a:endParaRPr lang="en-US"/>
          </a:p>
        </p:txBody>
      </p:sp>
      <p:sp>
        <p:nvSpPr>
          <p:cNvPr id="1048612" name="Content Placeholder 1048611"/>
          <p:cNvSpPr>
            <a:spLocks noGrp="1"/>
          </p:cNvSpPr>
          <p:nvPr>
            <p:ph idx="1"/>
          </p:nvPr>
        </p:nvSpPr>
        <p:spPr/>
        <p:txBody>
          <a:bodyPr/>
          <a:lstStyle/>
          <a:p>
            <a:endParaRPr lang="en-US"/>
          </a:p>
        </p:txBody>
      </p:sp>
      <p:pic>
        <p:nvPicPr>
          <p:cNvPr id="2097158" name="Picture 2097157"/>
          <p:cNvPicPr>
            <a:picLocks/>
          </p:cNvPicPr>
          <p:nvPr/>
        </p:nvPicPr>
        <p:blipFill>
          <a:blip r:embed="rId2"/>
          <a:stretch>
            <a:fillRect/>
          </a:stretch>
        </p:blipFill>
        <p:spPr>
          <a:xfrm>
            <a:off x="207817" y="0"/>
            <a:ext cx="8838767" cy="689189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048624"/>
          <p:cNvSpPr>
            <a:spLocks noGrp="1"/>
          </p:cNvSpPr>
          <p:nvPr>
            <p:ph type="title"/>
          </p:nvPr>
        </p:nvSpPr>
        <p:spPr/>
        <p:txBody>
          <a:bodyPr/>
          <a:lstStyle/>
          <a:p>
            <a:pPr algn="ctr"/>
            <a:r>
              <a:rPr lang="en-US" b="1">
                <a:solidFill>
                  <a:srgbClr val="98CC00"/>
                </a:solidFill>
              </a:rPr>
              <a:t>TypeScript</a:t>
            </a:r>
          </a:p>
        </p:txBody>
      </p:sp>
      <p:sp>
        <p:nvSpPr>
          <p:cNvPr id="1048626" name="Content Placeholder 1048625"/>
          <p:cNvSpPr>
            <a:spLocks noGrp="1"/>
          </p:cNvSpPr>
          <p:nvPr>
            <p:ph idx="1"/>
          </p:nvPr>
        </p:nvSpPr>
        <p:spPr/>
        <p:txBody>
          <a:bodyPr/>
          <a:lstStyle/>
          <a:p>
            <a:r>
              <a:rPr lang="en-US" b="1">
                <a:solidFill>
                  <a:srgbClr val="3399FF"/>
                </a:solidFill>
              </a:rPr>
              <a:t>TypeScript vs JavaScript, </a:t>
            </a:r>
          </a:p>
          <a:p>
            <a:endParaRPr lang="en-US" b="1">
              <a:solidFill>
                <a:srgbClr val="3399FF"/>
              </a:solidFill>
            </a:endParaRPr>
          </a:p>
          <a:p>
            <a:r>
              <a:rPr lang="en-US" b="1">
                <a:solidFill>
                  <a:srgbClr val="3399FF"/>
                </a:solidFill>
              </a:rPr>
              <a:t>Transpilation, </a:t>
            </a:r>
          </a:p>
          <a:p>
            <a:endParaRPr lang="en-US" b="1">
              <a:solidFill>
                <a:srgbClr val="3399FF"/>
              </a:solidFill>
            </a:endParaRPr>
          </a:p>
          <a:p>
            <a:r>
              <a:rPr lang="en-US" b="1">
                <a:solidFill>
                  <a:srgbClr val="3399FF"/>
                </a:solidFill>
              </a:rPr>
              <a:t>tsconfig.json, </a:t>
            </a:r>
          </a:p>
          <a:p>
            <a:endParaRPr lang="en-US" b="1">
              <a:solidFill>
                <a:srgbClr val="3399FF"/>
              </a:solidFill>
            </a:endParaRPr>
          </a:p>
          <a:p>
            <a:r>
              <a:rPr lang="en-US" b="1">
                <a:solidFill>
                  <a:srgbClr val="3399FF"/>
                </a:solidFill>
              </a:rPr>
              <a:t>typings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a:xfrm>
            <a:off x="433819" y="-167017"/>
            <a:ext cx="7886700" cy="1325563"/>
          </a:xfrm>
        </p:spPr>
        <p:txBody>
          <a:bodyPr/>
          <a:lstStyle/>
          <a:p>
            <a:pPr algn="ctr"/>
            <a:r>
              <a:rPr lang="en-US" b="1">
                <a:solidFill>
                  <a:srgbClr val="3399FF"/>
                </a:solidFill>
              </a:rPr>
              <a:t>What is JavaScript?</a:t>
            </a:r>
          </a:p>
        </p:txBody>
      </p:sp>
      <p:sp>
        <p:nvSpPr>
          <p:cNvPr id="1048628" name="Content Placeholder 1048627"/>
          <p:cNvSpPr>
            <a:spLocks noGrp="1"/>
          </p:cNvSpPr>
          <p:nvPr>
            <p:ph idx="1"/>
          </p:nvPr>
        </p:nvSpPr>
        <p:spPr>
          <a:xfrm>
            <a:off x="206520" y="1158546"/>
            <a:ext cx="9124667" cy="5480518"/>
          </a:xfrm>
        </p:spPr>
        <p:txBody>
          <a:bodyPr/>
          <a:lstStyle/>
          <a:p>
            <a:r>
              <a:rPr lang="en-US"/>
              <a:t>JavaScript is a scripting language which helps you create interactive web pages.</a:t>
            </a:r>
          </a:p>
          <a:p>
            <a:endParaRPr lang="en-US"/>
          </a:p>
          <a:p>
            <a:r>
              <a:rPr lang="en-US"/>
              <a:t> It followed rules of client-side programming, so it runs in the user's web browser without the need of any resources forms the web server.</a:t>
            </a:r>
          </a:p>
          <a:p>
            <a:endParaRPr lang="en-US"/>
          </a:p>
          <a:p>
            <a:r>
              <a:rPr lang="en-US"/>
              <a:t> You can also use Javascript with other technologies like REST APIs, XML, and more.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048628"/>
          <p:cNvSpPr>
            <a:spLocks noGrp="1"/>
          </p:cNvSpPr>
          <p:nvPr>
            <p:ph type="title"/>
          </p:nvPr>
        </p:nvSpPr>
        <p:spPr>
          <a:xfrm>
            <a:off x="628649" y="-233646"/>
            <a:ext cx="7886700" cy="1325563"/>
          </a:xfrm>
        </p:spPr>
        <p:txBody>
          <a:bodyPr/>
          <a:lstStyle/>
          <a:p>
            <a:pPr algn="ctr"/>
            <a:r>
              <a:rPr lang="en-US" b="1">
                <a:solidFill>
                  <a:srgbClr val="3399FF"/>
                </a:solidFill>
              </a:rPr>
              <a:t>What is Typescript?</a:t>
            </a:r>
          </a:p>
        </p:txBody>
      </p:sp>
      <p:sp>
        <p:nvSpPr>
          <p:cNvPr id="1048630" name="Content Placeholder 1048629"/>
          <p:cNvSpPr>
            <a:spLocks noGrp="1"/>
          </p:cNvSpPr>
          <p:nvPr>
            <p:ph idx="1"/>
          </p:nvPr>
        </p:nvSpPr>
        <p:spPr>
          <a:xfrm>
            <a:off x="180543" y="1091916"/>
            <a:ext cx="9189331" cy="5649246"/>
          </a:xfrm>
        </p:spPr>
        <p:txBody>
          <a:bodyPr/>
          <a:lstStyle/>
          <a:p>
            <a:r>
              <a:rPr lang="en-US"/>
              <a:t>Typescript is a modern age Javascript development language.</a:t>
            </a:r>
          </a:p>
          <a:p>
            <a:endParaRPr lang="en-US"/>
          </a:p>
          <a:p>
            <a:r>
              <a:rPr lang="en-US"/>
              <a:t> It is a statically compiled language to write clear and simple Javascript code.</a:t>
            </a:r>
          </a:p>
          <a:p>
            <a:endParaRPr lang="en-US"/>
          </a:p>
          <a:p>
            <a:r>
              <a:rPr lang="en-US"/>
              <a:t> It can be run on Node js or any browser which supports ECMAScript 3 or newer versions.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048630"/>
          <p:cNvSpPr>
            <a:spLocks noGrp="1"/>
          </p:cNvSpPr>
          <p:nvPr>
            <p:ph type="title"/>
          </p:nvPr>
        </p:nvSpPr>
        <p:spPr/>
        <p:txBody>
          <a:bodyPr/>
          <a:lstStyle/>
          <a:p>
            <a:endParaRPr lang="en-US"/>
          </a:p>
        </p:txBody>
      </p:sp>
      <p:sp>
        <p:nvSpPr>
          <p:cNvPr id="1048632" name="Content Placeholder 1048631"/>
          <p:cNvSpPr>
            <a:spLocks noGrp="1"/>
          </p:cNvSpPr>
          <p:nvPr>
            <p:ph idx="1"/>
          </p:nvPr>
        </p:nvSpPr>
        <p:spPr/>
        <p:txBody>
          <a:bodyPr/>
          <a:lstStyle/>
          <a:p>
            <a:endParaRPr lang="en-US"/>
          </a:p>
        </p:txBody>
      </p:sp>
      <p:pic>
        <p:nvPicPr>
          <p:cNvPr id="2097163" name="Picture 2097162"/>
          <p:cNvPicPr>
            <a:picLocks/>
          </p:cNvPicPr>
          <p:nvPr/>
        </p:nvPicPr>
        <p:blipFill>
          <a:blip r:embed="rId2"/>
          <a:stretch>
            <a:fillRect/>
          </a:stretch>
        </p:blipFill>
        <p:spPr>
          <a:xfrm>
            <a:off x="1104856" y="0"/>
            <a:ext cx="7127456"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048632"/>
          <p:cNvSpPr>
            <a:spLocks noGrp="1"/>
          </p:cNvSpPr>
          <p:nvPr>
            <p:ph type="title"/>
          </p:nvPr>
        </p:nvSpPr>
        <p:spPr/>
        <p:txBody>
          <a:bodyPr/>
          <a:lstStyle/>
          <a:p>
            <a:endParaRPr lang="en-US"/>
          </a:p>
        </p:txBody>
      </p:sp>
      <p:sp>
        <p:nvSpPr>
          <p:cNvPr id="1048634" name="Content Placeholder 1048633"/>
          <p:cNvSpPr>
            <a:spLocks noGrp="1"/>
          </p:cNvSpPr>
          <p:nvPr>
            <p:ph idx="1"/>
          </p:nvPr>
        </p:nvSpPr>
        <p:spPr/>
        <p:txBody>
          <a:bodyPr/>
          <a:lstStyle/>
          <a:p>
            <a:endParaRPr lang="en-US"/>
          </a:p>
        </p:txBody>
      </p:sp>
      <p:pic>
        <p:nvPicPr>
          <p:cNvPr id="2097164" name="Picture 2097163"/>
          <p:cNvPicPr>
            <a:picLocks/>
          </p:cNvPicPr>
          <p:nvPr/>
        </p:nvPicPr>
        <p:blipFill>
          <a:blip r:embed="rId2"/>
          <a:stretch>
            <a:fillRect/>
          </a:stretch>
        </p:blipFill>
        <p:spPr>
          <a:xfrm>
            <a:off x="1474421" y="0"/>
            <a:ext cx="6441719"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048634"/>
          <p:cNvSpPr>
            <a:spLocks noGrp="1"/>
          </p:cNvSpPr>
          <p:nvPr>
            <p:ph type="title"/>
          </p:nvPr>
        </p:nvSpPr>
        <p:spPr/>
        <p:txBody>
          <a:bodyPr/>
          <a:lstStyle/>
          <a:p>
            <a:endParaRPr lang="en-US"/>
          </a:p>
        </p:txBody>
      </p:sp>
      <p:sp>
        <p:nvSpPr>
          <p:cNvPr id="1048636" name="Content Placeholder 1048635"/>
          <p:cNvSpPr>
            <a:spLocks noGrp="1"/>
          </p:cNvSpPr>
          <p:nvPr>
            <p:ph idx="1"/>
          </p:nvPr>
        </p:nvSpPr>
        <p:spPr/>
        <p:txBody>
          <a:bodyPr/>
          <a:lstStyle/>
          <a:p>
            <a:endParaRPr lang="en-US"/>
          </a:p>
        </p:txBody>
      </p:sp>
      <p:pic>
        <p:nvPicPr>
          <p:cNvPr id="2097165" name="Picture 2097164"/>
          <p:cNvPicPr>
            <a:picLocks/>
          </p:cNvPicPr>
          <p:nvPr/>
        </p:nvPicPr>
        <p:blipFill>
          <a:blip r:embed="rId2"/>
          <a:stretch>
            <a:fillRect/>
          </a:stretch>
        </p:blipFill>
        <p:spPr>
          <a:xfrm>
            <a:off x="0" y="0"/>
            <a:ext cx="9144000" cy="687429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048636"/>
          <p:cNvSpPr>
            <a:spLocks noGrp="1"/>
          </p:cNvSpPr>
          <p:nvPr>
            <p:ph type="title"/>
          </p:nvPr>
        </p:nvSpPr>
        <p:spPr>
          <a:xfrm>
            <a:off x="628650" y="0"/>
            <a:ext cx="7886700" cy="1325563"/>
          </a:xfrm>
        </p:spPr>
        <p:txBody>
          <a:bodyPr/>
          <a:lstStyle/>
          <a:p>
            <a:pPr algn="ctr"/>
            <a:r>
              <a:rPr lang="en-US" sz="2800" b="1">
                <a:solidFill>
                  <a:srgbClr val="3399FF"/>
                </a:solidFill>
              </a:rPr>
              <a:t>Advantages of using TypeScript over JavaScript</a:t>
            </a:r>
          </a:p>
        </p:txBody>
      </p:sp>
      <p:sp>
        <p:nvSpPr>
          <p:cNvPr id="1048638" name="Content Placeholder 1048637"/>
          <p:cNvSpPr>
            <a:spLocks noGrp="1"/>
          </p:cNvSpPr>
          <p:nvPr>
            <p:ph idx="1"/>
          </p:nvPr>
        </p:nvSpPr>
        <p:spPr>
          <a:xfrm>
            <a:off x="277955" y="1253331"/>
            <a:ext cx="8361501" cy="5538924"/>
          </a:xfrm>
        </p:spPr>
        <p:txBody>
          <a:bodyPr/>
          <a:lstStyle/>
          <a:p>
            <a:r>
              <a:rPr lang="en-US"/>
              <a:t>TypeScript can point out compilation errors at the time of development, which JavaScript can not do because it is an interpreted language</a:t>
            </a:r>
          </a:p>
          <a:p>
            <a:endParaRPr lang="en-US"/>
          </a:p>
          <a:p>
            <a:r>
              <a:rPr lang="en-US"/>
              <a:t>TypeScript, as mentioned above, offers static typing which allows catching type errors at compile time and therefore gives a less painful development experience</a:t>
            </a:r>
          </a:p>
          <a:p>
            <a:endParaRPr lang="en-US"/>
          </a:p>
          <a:p>
            <a:r>
              <a:rPr lang="en-US"/>
              <a:t>Perhaps the biggest feature that TypeScript provides over JavaScript is Type-Checking, which can prevent bugs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048652"/>
          <p:cNvSpPr>
            <a:spLocks noGrp="1"/>
          </p:cNvSpPr>
          <p:nvPr>
            <p:ph type="title"/>
          </p:nvPr>
        </p:nvSpPr>
        <p:spPr/>
        <p:txBody>
          <a:bodyPr/>
          <a:lstStyle/>
          <a:p>
            <a:endParaRPr lang="en-US"/>
          </a:p>
        </p:txBody>
      </p:sp>
      <p:sp>
        <p:nvSpPr>
          <p:cNvPr id="1048654" name="Content Placeholder 1048653"/>
          <p:cNvSpPr>
            <a:spLocks noGrp="1"/>
          </p:cNvSpPr>
          <p:nvPr>
            <p:ph idx="1"/>
          </p:nvPr>
        </p:nvSpPr>
        <p:spPr/>
        <p:txBody>
          <a:bodyPr/>
          <a:lstStyle/>
          <a:p>
            <a:endParaRPr lang="en-US"/>
          </a:p>
        </p:txBody>
      </p:sp>
      <p:pic>
        <p:nvPicPr>
          <p:cNvPr id="2097154" name="Picture 2097153"/>
          <p:cNvPicPr>
            <a:picLocks/>
          </p:cNvPicPr>
          <p:nvPr/>
        </p:nvPicPr>
        <p:blipFill>
          <a:blip r:embed="rId2"/>
          <a:stretch>
            <a:fillRect/>
          </a:stretch>
        </p:blipFill>
        <p:spPr>
          <a:xfrm>
            <a:off x="1233995" y="3007179"/>
            <a:ext cx="6267635" cy="1165325"/>
          </a:xfrm>
          <a:prstGeom prst="rect">
            <a:avLst/>
          </a:prstGeom>
        </p:spPr>
      </p:pic>
    </p:spTree>
    <p:extLst>
      <p:ext uri="{BB962C8B-B14F-4D97-AF65-F5344CB8AC3E}">
        <p14:creationId xmlns:p14="http://schemas.microsoft.com/office/powerpoint/2010/main" val="3580893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EE1B-86F7-4869-8F4D-56E57FF2E6BD}"/>
              </a:ext>
            </a:extLst>
          </p:cNvPr>
          <p:cNvSpPr>
            <a:spLocks noGrp="1"/>
          </p:cNvSpPr>
          <p:nvPr>
            <p:ph type="title"/>
          </p:nvPr>
        </p:nvSpPr>
        <p:spPr/>
        <p:txBody>
          <a:bodyPr>
            <a:normAutofit/>
          </a:bodyPr>
          <a:lstStyle/>
          <a:p>
            <a:pPr algn="ctr"/>
            <a:r>
              <a:rPr lang="en-IN" sz="3600" b="1" i="0" dirty="0">
                <a:solidFill>
                  <a:srgbClr val="610B38"/>
                </a:solidFill>
                <a:effectLst/>
                <a:latin typeface="erdana"/>
              </a:rPr>
              <a:t>AngularJS MVC Architecture</a:t>
            </a:r>
            <a:br>
              <a:rPr lang="en-IN" sz="3600" b="1" i="0" dirty="0">
                <a:solidFill>
                  <a:srgbClr val="610B38"/>
                </a:solidFill>
                <a:effectLst/>
                <a:latin typeface="erdana"/>
              </a:rPr>
            </a:br>
            <a:endParaRPr lang="en-IN" sz="3600" b="1" dirty="0"/>
          </a:p>
        </p:txBody>
      </p:sp>
      <p:sp>
        <p:nvSpPr>
          <p:cNvPr id="3" name="Content Placeholder 2">
            <a:extLst>
              <a:ext uri="{FF2B5EF4-FFF2-40B4-BE49-F238E27FC236}">
                <a16:creationId xmlns:a16="http://schemas.microsoft.com/office/drawing/2014/main" id="{0C169B79-9333-4B72-BD32-FB61528F545B}"/>
              </a:ext>
            </a:extLst>
          </p:cNvPr>
          <p:cNvSpPr>
            <a:spLocks noGrp="1"/>
          </p:cNvSpPr>
          <p:nvPr>
            <p:ph idx="1"/>
          </p:nvPr>
        </p:nvSpPr>
        <p:spPr/>
        <p:txBody>
          <a:bodyPr/>
          <a:lstStyle/>
          <a:p>
            <a:endParaRPr lang="en-IN" dirty="0"/>
          </a:p>
        </p:txBody>
      </p:sp>
      <p:pic>
        <p:nvPicPr>
          <p:cNvPr id="1026" name="Picture 2" descr="AngularJS MVC Architecture">
            <a:extLst>
              <a:ext uri="{FF2B5EF4-FFF2-40B4-BE49-F238E27FC236}">
                <a16:creationId xmlns:a16="http://schemas.microsoft.com/office/drawing/2014/main" id="{924D7B4C-2327-4A6A-83DB-E7C02F25D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610" y="2007048"/>
            <a:ext cx="3116062" cy="448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728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6021B-86A4-4585-9A78-87E00AD126FF}"/>
              </a:ext>
            </a:extLst>
          </p:cNvPr>
          <p:cNvSpPr>
            <a:spLocks noGrp="1"/>
          </p:cNvSpPr>
          <p:nvPr>
            <p:ph idx="1"/>
          </p:nvPr>
        </p:nvSpPr>
        <p:spPr>
          <a:xfrm>
            <a:off x="177553" y="165501"/>
            <a:ext cx="8780016" cy="6421730"/>
          </a:xfrm>
        </p:spPr>
        <p:txBody>
          <a:bodyPr>
            <a:normAutofit fontScale="92500" lnSpcReduction="10000"/>
          </a:bodyPr>
          <a:lstStyle/>
          <a:p>
            <a:pPr algn="just"/>
            <a:r>
              <a:rPr lang="en-US" b="0" i="0" dirty="0">
                <a:solidFill>
                  <a:srgbClr val="333333"/>
                </a:solidFill>
                <a:effectLst/>
                <a:latin typeface="inter-regular"/>
              </a:rPr>
              <a:t>The MVC pattern is made up of the following three parts:</a:t>
            </a:r>
          </a:p>
          <a:p>
            <a:pPr algn="just"/>
            <a:endParaRPr lang="en-US" b="0" i="0" dirty="0">
              <a:solidFill>
                <a:srgbClr val="333333"/>
              </a:solidFill>
              <a:effectLst/>
              <a:latin typeface="inter-regular"/>
            </a:endParaRPr>
          </a:p>
          <a:p>
            <a:pPr algn="just">
              <a:buFont typeface="+mj-lt"/>
              <a:buAutoNum type="arabicPeriod"/>
            </a:pPr>
            <a:r>
              <a:rPr lang="en-US" b="1" i="0" dirty="0">
                <a:solidFill>
                  <a:srgbClr val="FF0000"/>
                </a:solidFill>
                <a:effectLst/>
                <a:latin typeface="inter-bold"/>
              </a:rPr>
              <a:t>Model:</a:t>
            </a:r>
            <a:r>
              <a:rPr lang="en-US" b="0" i="0" dirty="0">
                <a:solidFill>
                  <a:srgbClr val="FF0000"/>
                </a:solidFill>
                <a:effectLst/>
                <a:latin typeface="inter-regular"/>
              </a:rPr>
              <a:t> </a:t>
            </a:r>
            <a:r>
              <a:rPr lang="en-US" b="0" i="0" dirty="0">
                <a:solidFill>
                  <a:srgbClr val="000000"/>
                </a:solidFill>
                <a:effectLst/>
                <a:latin typeface="inter-regular"/>
              </a:rPr>
              <a:t>It is responsible for managing application data. It responds to the requests from view and to the instructions from controller to update itself.</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FF0000"/>
                </a:solidFill>
                <a:effectLst/>
                <a:latin typeface="inter-bold"/>
              </a:rPr>
              <a:t>View:</a:t>
            </a:r>
            <a:r>
              <a:rPr lang="en-US" b="0" i="0" dirty="0">
                <a:solidFill>
                  <a:srgbClr val="FF0000"/>
                </a:solidFill>
                <a:effectLst/>
                <a:latin typeface="inter-regular"/>
              </a:rPr>
              <a:t> </a:t>
            </a:r>
            <a:r>
              <a:rPr lang="en-US" b="0" i="0" dirty="0">
                <a:solidFill>
                  <a:srgbClr val="000000"/>
                </a:solidFill>
                <a:effectLst/>
                <a:latin typeface="inter-regular"/>
              </a:rPr>
              <a:t>It is responsible for displaying all data or only a portion of data to the users. It also specifies the data in a particular format triggered by the controller's decision to present the data. They are script-based template systems such as JSP, ASP, PHP and very easy to integrate with AJAX technology.</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FF0000"/>
                </a:solidFill>
                <a:effectLst/>
                <a:latin typeface="inter-bold"/>
              </a:rPr>
              <a:t>Controller:</a:t>
            </a:r>
            <a:r>
              <a:rPr lang="en-US" b="0" i="0" dirty="0">
                <a:solidFill>
                  <a:srgbClr val="FF0000"/>
                </a:solidFill>
                <a:effectLst/>
                <a:latin typeface="inter-regular"/>
              </a:rPr>
              <a:t> </a:t>
            </a:r>
            <a:r>
              <a:rPr lang="en-US" b="0" i="0" dirty="0">
                <a:solidFill>
                  <a:srgbClr val="000000"/>
                </a:solidFill>
                <a:effectLst/>
                <a:latin typeface="inter-regular"/>
              </a:rPr>
              <a:t>It is responsible to control the relation between models and views. It responds to user input and performs interactions on the data model objects. The controller receives input, validates it, and then performs business operations that modify the state of the data model.</a:t>
            </a:r>
          </a:p>
          <a:p>
            <a:pPr marL="0" indent="0">
              <a:buNone/>
            </a:pPr>
            <a:endParaRPr lang="en-IN" dirty="0"/>
          </a:p>
        </p:txBody>
      </p:sp>
    </p:spTree>
    <p:extLst>
      <p:ext uri="{BB962C8B-B14F-4D97-AF65-F5344CB8AC3E}">
        <p14:creationId xmlns:p14="http://schemas.microsoft.com/office/powerpoint/2010/main" val="2809119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383D-A87A-4C61-8863-8292B72994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79CBCF-C14A-4F8C-9DBA-14A6CA4AA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782250"/>
            <a:ext cx="7886700" cy="1550321"/>
          </a:xfrm>
        </p:spPr>
      </p:pic>
    </p:spTree>
    <p:extLst>
      <p:ext uri="{BB962C8B-B14F-4D97-AF65-F5344CB8AC3E}">
        <p14:creationId xmlns:p14="http://schemas.microsoft.com/office/powerpoint/2010/main" val="2696456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A4A6-5B6B-4902-BE90-CF67625F73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B0E8C89-4A9A-4421-8D65-9895893A6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65125"/>
            <a:ext cx="7886700" cy="5955775"/>
          </a:xfrm>
        </p:spPr>
      </p:pic>
    </p:spTree>
    <p:extLst>
      <p:ext uri="{BB962C8B-B14F-4D97-AF65-F5344CB8AC3E}">
        <p14:creationId xmlns:p14="http://schemas.microsoft.com/office/powerpoint/2010/main" val="3747238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A4A6-5B6B-4902-BE90-CF67625F73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CE169FB-ED6A-4559-B5EE-6C058AE86B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65126"/>
            <a:ext cx="8161382" cy="5991286"/>
          </a:xfrm>
        </p:spPr>
      </p:pic>
    </p:spTree>
    <p:extLst>
      <p:ext uri="{BB962C8B-B14F-4D97-AF65-F5344CB8AC3E}">
        <p14:creationId xmlns:p14="http://schemas.microsoft.com/office/powerpoint/2010/main" val="21767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A4A6-5B6B-4902-BE90-CF67625F73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22E247A-E950-42A0-9075-3FD4FFB94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88" y="186734"/>
            <a:ext cx="8852701" cy="2799665"/>
          </a:xfrm>
        </p:spPr>
      </p:pic>
      <p:pic>
        <p:nvPicPr>
          <p:cNvPr id="7" name="Picture 6">
            <a:extLst>
              <a:ext uri="{FF2B5EF4-FFF2-40B4-BE49-F238E27FC236}">
                <a16:creationId xmlns:a16="http://schemas.microsoft.com/office/drawing/2014/main" id="{7F0F3EAD-EAAC-496E-B0E7-0BCA6774A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34" y="2709481"/>
            <a:ext cx="8319608" cy="4494446"/>
          </a:xfrm>
          <a:prstGeom prst="rect">
            <a:avLst/>
          </a:prstGeom>
        </p:spPr>
      </p:pic>
    </p:spTree>
    <p:extLst>
      <p:ext uri="{BB962C8B-B14F-4D97-AF65-F5344CB8AC3E}">
        <p14:creationId xmlns:p14="http://schemas.microsoft.com/office/powerpoint/2010/main" val="1678485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A4A6-5B6B-4902-BE90-CF67625F73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A34A9A-A5E7-4D3A-8C5A-D330E6DEA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65126"/>
            <a:ext cx="8018200" cy="5662812"/>
          </a:xfrm>
        </p:spPr>
      </p:pic>
    </p:spTree>
    <p:extLst>
      <p:ext uri="{BB962C8B-B14F-4D97-AF65-F5344CB8AC3E}">
        <p14:creationId xmlns:p14="http://schemas.microsoft.com/office/powerpoint/2010/main" val="2543131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title"/>
          </p:nvPr>
        </p:nvSpPr>
        <p:spPr/>
        <p:txBody>
          <a:bodyPr/>
          <a:lstStyle/>
          <a:p>
            <a:endParaRPr lang="en-US"/>
          </a:p>
        </p:txBody>
      </p:sp>
      <p:sp>
        <p:nvSpPr>
          <p:cNvPr id="1048656" name="Content Placeholder 1048655"/>
          <p:cNvSpPr>
            <a:spLocks noGrp="1"/>
          </p:cNvSpPr>
          <p:nvPr>
            <p:ph idx="1"/>
          </p:nvPr>
        </p:nvSpPr>
        <p:spPr/>
        <p:txBody>
          <a:bodyPr/>
          <a:lstStyle/>
          <a:p>
            <a:endParaRPr lang="en-US"/>
          </a:p>
        </p:txBody>
      </p:sp>
      <p:pic>
        <p:nvPicPr>
          <p:cNvPr id="2097155" name="Picture 2097154"/>
          <p:cNvPicPr>
            <a:picLocks/>
          </p:cNvPicPr>
          <p:nvPr/>
        </p:nvPicPr>
        <p:blipFill>
          <a:blip r:embed="rId2"/>
          <a:stretch>
            <a:fillRect/>
          </a:stretch>
        </p:blipFill>
        <p:spPr>
          <a:xfrm>
            <a:off x="1104034" y="2578870"/>
            <a:ext cx="6935931" cy="170025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048656"/>
          <p:cNvSpPr>
            <a:spLocks noGrp="1"/>
          </p:cNvSpPr>
          <p:nvPr>
            <p:ph type="title"/>
          </p:nvPr>
        </p:nvSpPr>
        <p:spPr/>
        <p:txBody>
          <a:bodyPr/>
          <a:lstStyle/>
          <a:p>
            <a:endParaRPr lang="en-US"/>
          </a:p>
        </p:txBody>
      </p:sp>
      <p:sp>
        <p:nvSpPr>
          <p:cNvPr id="1048658" name="Content Placeholder 1048657"/>
          <p:cNvSpPr>
            <a:spLocks noGrp="1"/>
          </p:cNvSpPr>
          <p:nvPr>
            <p:ph idx="1"/>
          </p:nvPr>
        </p:nvSpPr>
        <p:spPr/>
        <p:txBody>
          <a:bodyPr/>
          <a:lstStyle/>
          <a:p>
            <a:endParaRPr lang="en-US"/>
          </a:p>
        </p:txBody>
      </p:sp>
      <p:pic>
        <p:nvPicPr>
          <p:cNvPr id="2097156" name="Picture 2097155"/>
          <p:cNvPicPr>
            <a:picLocks/>
          </p:cNvPicPr>
          <p:nvPr/>
        </p:nvPicPr>
        <p:blipFill>
          <a:blip r:embed="rId2"/>
          <a:stretch>
            <a:fillRect/>
          </a:stretch>
        </p:blipFill>
        <p:spPr>
          <a:xfrm>
            <a:off x="0" y="1205775"/>
            <a:ext cx="9144000" cy="451123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048660"/>
          <p:cNvSpPr>
            <a:spLocks noGrp="1"/>
          </p:cNvSpPr>
          <p:nvPr>
            <p:ph type="title"/>
          </p:nvPr>
        </p:nvSpPr>
        <p:spPr/>
        <p:txBody>
          <a:bodyPr/>
          <a:lstStyle/>
          <a:p>
            <a:endParaRPr lang="en-US"/>
          </a:p>
        </p:txBody>
      </p:sp>
      <p:sp>
        <p:nvSpPr>
          <p:cNvPr id="1048662" name="Content Placeholder 1048661"/>
          <p:cNvSpPr>
            <a:spLocks noGrp="1"/>
          </p:cNvSpPr>
          <p:nvPr>
            <p:ph idx="1"/>
          </p:nvPr>
        </p:nvSpPr>
        <p:spPr/>
        <p:txBody>
          <a:bodyPr/>
          <a:lstStyle/>
          <a:p>
            <a:endParaRPr lang="en-US"/>
          </a:p>
        </p:txBody>
      </p:sp>
      <p:pic>
        <p:nvPicPr>
          <p:cNvPr id="2097157" name="Picture 2097156"/>
          <p:cNvPicPr>
            <a:picLocks/>
          </p:cNvPicPr>
          <p:nvPr/>
        </p:nvPicPr>
        <p:blipFill>
          <a:blip r:embed="rId2"/>
          <a:stretch>
            <a:fillRect/>
          </a:stretch>
        </p:blipFill>
        <p:spPr>
          <a:xfrm>
            <a:off x="0" y="0"/>
            <a:ext cx="9144000" cy="68180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048594"/>
          <p:cNvSpPr>
            <a:spLocks noGrp="1"/>
          </p:cNvSpPr>
          <p:nvPr>
            <p:ph type="title"/>
          </p:nvPr>
        </p:nvSpPr>
        <p:spPr/>
        <p:txBody>
          <a:bodyPr/>
          <a:lstStyle/>
          <a:p>
            <a:r>
              <a:rPr lang="en-US" b="1">
                <a:solidFill>
                  <a:srgbClr val="98CC00"/>
                </a:solidFill>
              </a:rPr>
              <a:t>Introduction to SPA</a:t>
            </a:r>
          </a:p>
        </p:txBody>
      </p:sp>
      <p:sp>
        <p:nvSpPr>
          <p:cNvPr id="1048596" name="Content Placeholder 1048595"/>
          <p:cNvSpPr>
            <a:spLocks noGrp="1"/>
          </p:cNvSpPr>
          <p:nvPr>
            <p:ph idx="1"/>
          </p:nvPr>
        </p:nvSpPr>
        <p:spPr/>
        <p:txBody>
          <a:bodyPr/>
          <a:lstStyle/>
          <a:p>
            <a:r>
              <a:rPr lang="en-US" b="1">
                <a:solidFill>
                  <a:srgbClr val="3399FF"/>
                </a:solidFill>
              </a:rPr>
              <a:t>What is Single Page Application (SPA), </a:t>
            </a:r>
          </a:p>
          <a:p>
            <a:endParaRPr lang="en-US" b="1">
              <a:solidFill>
                <a:srgbClr val="3399FF"/>
              </a:solidFill>
            </a:endParaRPr>
          </a:p>
          <a:p>
            <a:r>
              <a:rPr lang="en-US" b="1">
                <a:solidFill>
                  <a:srgbClr val="3399FF"/>
                </a:solidFill>
              </a:rPr>
              <a:t>Difference between AngularJS and Angular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048662"/>
          <p:cNvSpPr>
            <a:spLocks noGrp="1"/>
          </p:cNvSpPr>
          <p:nvPr>
            <p:ph type="title"/>
          </p:nvPr>
        </p:nvSpPr>
        <p:spPr/>
        <p:txBody>
          <a:bodyPr/>
          <a:lstStyle/>
          <a:p>
            <a:endParaRPr lang="en-US"/>
          </a:p>
        </p:txBody>
      </p:sp>
      <p:sp>
        <p:nvSpPr>
          <p:cNvPr id="1048664" name="Content Placeholder 1048663"/>
          <p:cNvSpPr>
            <a:spLocks noGrp="1"/>
          </p:cNvSpPr>
          <p:nvPr>
            <p:ph idx="1"/>
          </p:nvPr>
        </p:nvSpPr>
        <p:spPr/>
        <p:txBody>
          <a:bodyPr/>
          <a:lstStyle/>
          <a:p>
            <a:endParaRPr lang="en-US"/>
          </a:p>
        </p:txBody>
      </p:sp>
      <p:pic>
        <p:nvPicPr>
          <p:cNvPr id="2097158" name="Picture 2097157"/>
          <p:cNvPicPr>
            <a:picLocks/>
          </p:cNvPicPr>
          <p:nvPr/>
        </p:nvPicPr>
        <p:blipFill>
          <a:blip r:embed="rId2"/>
          <a:stretch>
            <a:fillRect/>
          </a:stretch>
        </p:blipFill>
        <p:spPr>
          <a:xfrm>
            <a:off x="0" y="14616"/>
            <a:ext cx="9144000" cy="691463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048664"/>
          <p:cNvSpPr>
            <a:spLocks noGrp="1"/>
          </p:cNvSpPr>
          <p:nvPr>
            <p:ph type="title"/>
          </p:nvPr>
        </p:nvSpPr>
        <p:spPr/>
        <p:txBody>
          <a:bodyPr/>
          <a:lstStyle/>
          <a:p>
            <a:endParaRPr lang="en-US"/>
          </a:p>
        </p:txBody>
      </p:sp>
      <p:sp>
        <p:nvSpPr>
          <p:cNvPr id="1048666" name="Content Placeholder 1048665"/>
          <p:cNvSpPr>
            <a:spLocks noGrp="1"/>
          </p:cNvSpPr>
          <p:nvPr>
            <p:ph idx="1"/>
          </p:nvPr>
        </p:nvSpPr>
        <p:spPr/>
        <p:txBody>
          <a:bodyPr/>
          <a:lstStyle/>
          <a:p>
            <a:endParaRPr lang="en-US"/>
          </a:p>
        </p:txBody>
      </p:sp>
      <p:pic>
        <p:nvPicPr>
          <p:cNvPr id="2097159" name="Picture 2097158"/>
          <p:cNvPicPr>
            <a:picLocks/>
          </p:cNvPicPr>
          <p:nvPr/>
        </p:nvPicPr>
        <p:blipFill>
          <a:blip r:embed="rId2"/>
          <a:stretch>
            <a:fillRect/>
          </a:stretch>
        </p:blipFill>
        <p:spPr>
          <a:xfrm>
            <a:off x="0" y="0"/>
            <a:ext cx="9144000" cy="688852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p:txBody>
          <a:bodyPr/>
          <a:lstStyle/>
          <a:p>
            <a:endParaRPr lang="en-US"/>
          </a:p>
        </p:txBody>
      </p:sp>
      <p:sp>
        <p:nvSpPr>
          <p:cNvPr id="1048672" name="Content Placeholder 1048671"/>
          <p:cNvSpPr>
            <a:spLocks noGrp="1"/>
          </p:cNvSpPr>
          <p:nvPr>
            <p:ph idx="1"/>
          </p:nvPr>
        </p:nvSpPr>
        <p:spPr/>
        <p:txBody>
          <a:bodyPr/>
          <a:lstStyle/>
          <a:p>
            <a:endParaRPr lang="en-US"/>
          </a:p>
        </p:txBody>
      </p:sp>
      <p:pic>
        <p:nvPicPr>
          <p:cNvPr id="2097160" name="Picture 2097159"/>
          <p:cNvPicPr>
            <a:picLocks/>
          </p:cNvPicPr>
          <p:nvPr/>
        </p:nvPicPr>
        <p:blipFill>
          <a:blip r:embed="rId2"/>
          <a:stretch>
            <a:fillRect/>
          </a:stretch>
        </p:blipFill>
        <p:spPr>
          <a:xfrm>
            <a:off x="1168977" y="2526954"/>
            <a:ext cx="6806045" cy="180409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048666"/>
          <p:cNvSpPr>
            <a:spLocks noGrp="1"/>
          </p:cNvSpPr>
          <p:nvPr>
            <p:ph type="title"/>
          </p:nvPr>
        </p:nvSpPr>
        <p:spPr/>
        <p:txBody>
          <a:bodyPr/>
          <a:lstStyle/>
          <a:p>
            <a:endParaRPr lang="en-US"/>
          </a:p>
        </p:txBody>
      </p:sp>
      <p:sp>
        <p:nvSpPr>
          <p:cNvPr id="1048668" name="Content Placeholder 1048667"/>
          <p:cNvSpPr>
            <a:spLocks noGrp="1"/>
          </p:cNvSpPr>
          <p:nvPr>
            <p:ph idx="1"/>
          </p:nvPr>
        </p:nvSpPr>
        <p:spPr/>
        <p:txBody>
          <a:bodyPr/>
          <a:lstStyle/>
          <a:p>
            <a:endParaRPr lang="en-US"/>
          </a:p>
        </p:txBody>
      </p:sp>
      <p:pic>
        <p:nvPicPr>
          <p:cNvPr id="2097166" name="Picture 2097165"/>
          <p:cNvPicPr>
            <a:picLocks/>
          </p:cNvPicPr>
          <p:nvPr/>
        </p:nvPicPr>
        <p:blipFill>
          <a:blip r:embed="rId2"/>
          <a:stretch>
            <a:fillRect/>
          </a:stretch>
        </p:blipFill>
        <p:spPr>
          <a:xfrm>
            <a:off x="0" y="0"/>
            <a:ext cx="9144000" cy="682949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p:txBody>
          <a:bodyPr/>
          <a:lstStyle/>
          <a:p>
            <a:endParaRPr lang="en-US"/>
          </a:p>
        </p:txBody>
      </p:sp>
      <p:sp>
        <p:nvSpPr>
          <p:cNvPr id="1048670" name="Content Placeholder 1048669"/>
          <p:cNvSpPr>
            <a:spLocks noGrp="1"/>
          </p:cNvSpPr>
          <p:nvPr>
            <p:ph idx="1"/>
          </p:nvPr>
        </p:nvSpPr>
        <p:spPr/>
        <p:txBody>
          <a:bodyPr/>
          <a:lstStyle/>
          <a:p>
            <a:endParaRPr lang="en-US"/>
          </a:p>
        </p:txBody>
      </p:sp>
      <p:pic>
        <p:nvPicPr>
          <p:cNvPr id="2097162" name="Picture 2097161"/>
          <p:cNvPicPr>
            <a:picLocks/>
          </p:cNvPicPr>
          <p:nvPr/>
        </p:nvPicPr>
        <p:blipFill>
          <a:blip r:embed="rId2"/>
          <a:stretch>
            <a:fillRect/>
          </a:stretch>
        </p:blipFill>
        <p:spPr>
          <a:xfrm>
            <a:off x="0" y="531300"/>
            <a:ext cx="9144000" cy="57954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33031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86023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17944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189210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9022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title"/>
          </p:nvPr>
        </p:nvSpPr>
        <p:spPr>
          <a:xfrm>
            <a:off x="628650" y="0"/>
            <a:ext cx="7886700" cy="1325563"/>
          </a:xfrm>
        </p:spPr>
        <p:txBody>
          <a:bodyPr/>
          <a:lstStyle/>
          <a:p>
            <a:pPr algn="ctr"/>
            <a:r>
              <a:rPr lang="en-US" b="1">
                <a:solidFill>
                  <a:srgbClr val="3399FF"/>
                </a:solidFill>
              </a:rPr>
              <a:t>What is Angular?</a:t>
            </a:r>
          </a:p>
        </p:txBody>
      </p:sp>
      <p:sp>
        <p:nvSpPr>
          <p:cNvPr id="1048598" name="Content Placeholder 1048597"/>
          <p:cNvSpPr>
            <a:spLocks noGrp="1"/>
          </p:cNvSpPr>
          <p:nvPr>
            <p:ph idx="1"/>
          </p:nvPr>
        </p:nvSpPr>
        <p:spPr>
          <a:xfrm>
            <a:off x="180543" y="1020923"/>
            <a:ext cx="9054475" cy="6197012"/>
          </a:xfrm>
        </p:spPr>
        <p:txBody>
          <a:bodyPr>
            <a:normAutofit/>
          </a:bodyPr>
          <a:lstStyle/>
          <a:p>
            <a:r>
              <a:rPr lang="en-US"/>
              <a:t>Angular (formerly called Angular JS) is a typescript based web application framework that supports full-stack development for building all types of web applications. </a:t>
            </a:r>
          </a:p>
          <a:p>
            <a:r>
              <a:rPr lang="en-US"/>
              <a:t>It helps in creating reactive single page application (SPA) and is completely based on the concept of components. </a:t>
            </a:r>
          </a:p>
          <a:p>
            <a:r>
              <a:rPr lang="en-US"/>
              <a:t>Angular is owned by Google, and its stable version was released on September 14, 2016. Angular's official website is https://angular.io/.</a:t>
            </a:r>
          </a:p>
          <a:p>
            <a:r>
              <a:rPr lang="en-US"/>
              <a:t> Google makes sure that they release a major version of Angular every 6 months.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96836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64545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80728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62694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DA-411A-46E2-82AF-EAB6DC606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1A0628-63DC-4090-8B04-67B14AD500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3098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598"/>
          <p:cNvSpPr>
            <a:spLocks noGrp="1"/>
          </p:cNvSpPr>
          <p:nvPr>
            <p:ph type="title"/>
          </p:nvPr>
        </p:nvSpPr>
        <p:spPr/>
        <p:txBody>
          <a:bodyPr/>
          <a:lstStyle/>
          <a:p>
            <a:endParaRPr lang="en-US"/>
          </a:p>
        </p:txBody>
      </p:sp>
      <p:sp>
        <p:nvSpPr>
          <p:cNvPr id="1048600" name="Content Placeholder 1048599"/>
          <p:cNvSpPr>
            <a:spLocks noGrp="1"/>
          </p:cNvSpPr>
          <p:nvPr>
            <p:ph idx="1"/>
          </p:nvPr>
        </p:nvSpPr>
        <p:spPr>
          <a:xfrm>
            <a:off x="192231" y="1027907"/>
            <a:ext cx="8951768" cy="5934786"/>
          </a:xfrm>
        </p:spPr>
        <p:txBody>
          <a:bodyPr>
            <a:normAutofit fontScale="92857" lnSpcReduction="10000"/>
          </a:bodyPr>
          <a:lstStyle/>
          <a:p>
            <a:endParaRPr lang="en-US"/>
          </a:p>
          <a:p>
            <a:r>
              <a:rPr lang="en-US"/>
              <a:t>Single-page applications are web applications or a special type of website that provide users with a very intuitive, responsive, and fast user experience. </a:t>
            </a:r>
          </a:p>
          <a:p>
            <a:endParaRPr lang="en-US"/>
          </a:p>
          <a:p>
            <a:r>
              <a:rPr lang="en-US"/>
              <a:t>It is enriched with menus, multiple blocks, tiles, and interactive buttons on one page, helping users easily navigate the application. </a:t>
            </a:r>
          </a:p>
          <a:p>
            <a:endParaRPr lang="en-US"/>
          </a:p>
          <a:p>
            <a:r>
              <a:rPr lang="en-US"/>
              <a:t>This helps to dynamically load a portion of the current page instead of reloading the entire page from the server. </a:t>
            </a:r>
          </a:p>
          <a:p>
            <a:endParaRPr lang="en-US"/>
          </a:p>
          <a:p>
            <a:r>
              <a:rPr lang="en-US"/>
              <a:t>This is why angular based applications are called reactive fast speed loading pages.</a:t>
            </a:r>
          </a:p>
        </p:txBody>
      </p:sp>
      <p:pic>
        <p:nvPicPr>
          <p:cNvPr id="2097153" name="Picture 2097152"/>
          <p:cNvPicPr>
            <a:picLocks/>
          </p:cNvPicPr>
          <p:nvPr/>
        </p:nvPicPr>
        <p:blipFill>
          <a:blip r:embed="rId2"/>
          <a:stretch>
            <a:fillRect/>
          </a:stretch>
        </p:blipFill>
        <p:spPr>
          <a:xfrm>
            <a:off x="-28179" y="0"/>
            <a:ext cx="9578507" cy="13724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5EB1-3013-4352-9D0D-90440DFA0FB3}"/>
              </a:ext>
            </a:extLst>
          </p:cNvPr>
          <p:cNvSpPr>
            <a:spLocks noGrp="1"/>
          </p:cNvSpPr>
          <p:nvPr>
            <p:ph type="title"/>
          </p:nvPr>
        </p:nvSpPr>
        <p:spPr>
          <a:xfrm>
            <a:off x="628650" y="365127"/>
            <a:ext cx="7886700" cy="398354"/>
          </a:xfrm>
        </p:spPr>
        <p:txBody>
          <a:bodyPr>
            <a:normAutofit fontScale="90000"/>
          </a:bodyPr>
          <a:lstStyle/>
          <a:p>
            <a:pPr algn="ctr"/>
            <a:r>
              <a:rPr lang="en-IN" sz="3600" b="1" i="0" dirty="0">
                <a:solidFill>
                  <a:srgbClr val="610B38"/>
                </a:solidFill>
                <a:effectLst/>
                <a:latin typeface="erdana"/>
              </a:rPr>
              <a:t>Advantage of AngularJS</a:t>
            </a:r>
            <a:br>
              <a:rPr lang="en-IN" sz="3600" b="1" i="0" dirty="0">
                <a:solidFill>
                  <a:srgbClr val="610B38"/>
                </a:solidFill>
                <a:effectLst/>
                <a:latin typeface="erdana"/>
              </a:rPr>
            </a:br>
            <a:endParaRPr lang="en-IN" sz="3600" b="1" dirty="0"/>
          </a:p>
        </p:txBody>
      </p:sp>
      <p:sp>
        <p:nvSpPr>
          <p:cNvPr id="3" name="Content Placeholder 2">
            <a:extLst>
              <a:ext uri="{FF2B5EF4-FFF2-40B4-BE49-F238E27FC236}">
                <a16:creationId xmlns:a16="http://schemas.microsoft.com/office/drawing/2014/main" id="{678FA4FF-A6CE-4A5A-894D-FE7D4FA05807}"/>
              </a:ext>
            </a:extLst>
          </p:cNvPr>
          <p:cNvSpPr>
            <a:spLocks noGrp="1"/>
          </p:cNvSpPr>
          <p:nvPr>
            <p:ph idx="1"/>
          </p:nvPr>
        </p:nvSpPr>
        <p:spPr>
          <a:xfrm>
            <a:off x="255788" y="884592"/>
            <a:ext cx="8630760" cy="5729272"/>
          </a:xfrm>
        </p:spPr>
        <p:txBody>
          <a:bodyPr>
            <a:normAutofit fontScale="92500" lnSpcReduction="10000"/>
          </a:bodyPr>
          <a:lstStyle/>
          <a:p>
            <a:pPr algn="just">
              <a:buFont typeface="Arial" panose="020B0604020202020204" pitchFamily="34" charset="0"/>
              <a:buChar char="•"/>
            </a:pPr>
            <a:r>
              <a:rPr lang="en-US" b="1" i="0" dirty="0">
                <a:solidFill>
                  <a:srgbClr val="000000"/>
                </a:solidFill>
                <a:effectLst/>
                <a:latin typeface="inter-bold"/>
              </a:rPr>
              <a:t>Dependency Injection:</a:t>
            </a:r>
            <a:r>
              <a:rPr lang="en-US" b="0" i="0" dirty="0">
                <a:solidFill>
                  <a:srgbClr val="000000"/>
                </a:solidFill>
                <a:effectLst/>
                <a:latin typeface="inter-regular"/>
              </a:rPr>
              <a:t> Dependency Injection specifies a design pattern in which components are given their dependencies instead of hard coding them within the component.</a:t>
            </a:r>
          </a:p>
          <a:p>
            <a:pPr algn="just">
              <a:buFont typeface="Arial" panose="020B0604020202020204" pitchFamily="34" charset="0"/>
              <a:buChar char="•"/>
            </a:pPr>
            <a:r>
              <a:rPr lang="en-US" b="1" i="0" dirty="0">
                <a:solidFill>
                  <a:srgbClr val="000000"/>
                </a:solidFill>
                <a:effectLst/>
                <a:latin typeface="inter-bold"/>
              </a:rPr>
              <a:t>Two way data binding:</a:t>
            </a:r>
            <a:r>
              <a:rPr lang="en-US" b="0" i="0" dirty="0">
                <a:solidFill>
                  <a:srgbClr val="000000"/>
                </a:solidFill>
                <a:effectLst/>
                <a:latin typeface="inter-regular"/>
              </a:rPr>
              <a:t> AngularJS creates a two way data-binding between the select element and the </a:t>
            </a:r>
            <a:r>
              <a:rPr lang="en-US" b="0" i="0" dirty="0" err="1">
                <a:solidFill>
                  <a:srgbClr val="000000"/>
                </a:solidFill>
                <a:effectLst/>
                <a:latin typeface="inter-regular"/>
              </a:rPr>
              <a:t>orderProp</a:t>
            </a:r>
            <a:r>
              <a:rPr lang="en-US" b="0" i="0" dirty="0">
                <a:solidFill>
                  <a:srgbClr val="000000"/>
                </a:solidFill>
                <a:effectLst/>
                <a:latin typeface="inter-regular"/>
              </a:rPr>
              <a:t> model. </a:t>
            </a:r>
            <a:r>
              <a:rPr lang="en-US" b="0" i="0" dirty="0" err="1">
                <a:solidFill>
                  <a:srgbClr val="000000"/>
                </a:solidFill>
                <a:effectLst/>
                <a:latin typeface="inter-regular"/>
              </a:rPr>
              <a:t>orderProp</a:t>
            </a:r>
            <a:r>
              <a:rPr lang="en-US" b="0" i="0" dirty="0">
                <a:solidFill>
                  <a:srgbClr val="000000"/>
                </a:solidFill>
                <a:effectLst/>
                <a:latin typeface="inter-regular"/>
              </a:rPr>
              <a:t> is then used as the input for the </a:t>
            </a:r>
            <a:r>
              <a:rPr lang="en-US" b="0" i="0" dirty="0" err="1">
                <a:solidFill>
                  <a:srgbClr val="000000"/>
                </a:solidFill>
                <a:effectLst/>
                <a:latin typeface="inter-regular"/>
              </a:rPr>
              <a:t>orderBy</a:t>
            </a:r>
            <a:r>
              <a:rPr lang="en-US" b="0" i="0" dirty="0">
                <a:solidFill>
                  <a:srgbClr val="000000"/>
                </a:solidFill>
                <a:effectLst/>
                <a:latin typeface="inter-regular"/>
              </a:rPr>
              <a:t> filter.</a:t>
            </a:r>
          </a:p>
          <a:p>
            <a:pPr algn="just">
              <a:buFont typeface="Arial" panose="020B0604020202020204" pitchFamily="34" charset="0"/>
              <a:buChar char="•"/>
            </a:pPr>
            <a:r>
              <a:rPr lang="en-US" b="1" i="0" dirty="0">
                <a:solidFill>
                  <a:srgbClr val="000000"/>
                </a:solidFill>
                <a:effectLst/>
                <a:latin typeface="inter-bold"/>
              </a:rPr>
              <a:t>Testing:</a:t>
            </a:r>
            <a:r>
              <a:rPr lang="en-US" b="0" i="0" dirty="0">
                <a:solidFill>
                  <a:srgbClr val="000000"/>
                </a:solidFill>
                <a:effectLst/>
                <a:latin typeface="inter-regular"/>
              </a:rPr>
              <a:t> Angular JS is designed in a way that we can test right from the start. So, it is very easy to test any of its components through unit testing and end-to-end testing.</a:t>
            </a:r>
          </a:p>
          <a:p>
            <a:pPr algn="just">
              <a:buFont typeface="Arial" panose="020B0604020202020204" pitchFamily="34" charset="0"/>
              <a:buChar char="•"/>
            </a:pPr>
            <a:r>
              <a:rPr lang="en-US" b="1" i="0" dirty="0">
                <a:solidFill>
                  <a:srgbClr val="000000"/>
                </a:solidFill>
                <a:effectLst/>
                <a:latin typeface="inter-bold"/>
              </a:rPr>
              <a:t>Model View Controller:</a:t>
            </a:r>
            <a:r>
              <a:rPr lang="en-US" b="0" i="0" dirty="0">
                <a:solidFill>
                  <a:srgbClr val="000000"/>
                </a:solidFill>
                <a:effectLst/>
                <a:latin typeface="inter-regular"/>
              </a:rPr>
              <a:t> In Angular JS, it is very easy to develop application in a clean MVC way. You just have to split your application code into MVC components i.e. Model, View and the Controller.</a:t>
            </a:r>
          </a:p>
          <a:p>
            <a:pPr algn="just">
              <a:buFont typeface="Arial" panose="020B0604020202020204" pitchFamily="34" charset="0"/>
              <a:buChar char="•"/>
            </a:pPr>
            <a:r>
              <a:rPr lang="en-US" b="0" i="0" dirty="0">
                <a:solidFill>
                  <a:srgbClr val="000000"/>
                </a:solidFill>
                <a:effectLst/>
                <a:latin typeface="inter-regular"/>
              </a:rPr>
              <a:t>Directives, filters, modules, routes etc.</a:t>
            </a:r>
          </a:p>
          <a:p>
            <a:endParaRPr lang="en-IN" dirty="0"/>
          </a:p>
        </p:txBody>
      </p:sp>
    </p:spTree>
    <p:extLst>
      <p:ext uri="{BB962C8B-B14F-4D97-AF65-F5344CB8AC3E}">
        <p14:creationId xmlns:p14="http://schemas.microsoft.com/office/powerpoint/2010/main" val="364506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048650"/>
          <p:cNvSpPr>
            <a:spLocks noGrp="1"/>
          </p:cNvSpPr>
          <p:nvPr>
            <p:ph type="title"/>
          </p:nvPr>
        </p:nvSpPr>
        <p:spPr/>
        <p:txBody>
          <a:bodyPr/>
          <a:lstStyle/>
          <a:p>
            <a:endParaRPr lang="en-US"/>
          </a:p>
        </p:txBody>
      </p:sp>
      <p:sp>
        <p:nvSpPr>
          <p:cNvPr id="1048652" name="Content Placeholder 1048651"/>
          <p:cNvSpPr>
            <a:spLocks noGrp="1"/>
          </p:cNvSpPr>
          <p:nvPr>
            <p:ph idx="1"/>
          </p:nvPr>
        </p:nvSpPr>
        <p:spPr/>
        <p:txBody>
          <a:bodyPr/>
          <a:lstStyle/>
          <a:p>
            <a:endParaRPr lang="en-US"/>
          </a:p>
        </p:txBody>
      </p:sp>
      <p:pic>
        <p:nvPicPr>
          <p:cNvPr id="2097153" name="Picture 2097152"/>
          <p:cNvPicPr>
            <a:picLocks/>
          </p:cNvPicPr>
          <p:nvPr/>
        </p:nvPicPr>
        <p:blipFill>
          <a:blip r:embed="rId2"/>
          <a:stretch>
            <a:fillRect/>
          </a:stretch>
        </p:blipFill>
        <p:spPr>
          <a:xfrm>
            <a:off x="0" y="246354"/>
            <a:ext cx="9144000" cy="6365291"/>
          </a:xfrm>
          <a:prstGeom prst="rect">
            <a:avLst/>
          </a:prstGeom>
        </p:spPr>
      </p:pic>
    </p:spTree>
    <p:extLst>
      <p:ext uri="{BB962C8B-B14F-4D97-AF65-F5344CB8AC3E}">
        <p14:creationId xmlns:p14="http://schemas.microsoft.com/office/powerpoint/2010/main" val="86847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title"/>
          </p:nvPr>
        </p:nvSpPr>
        <p:spPr/>
        <p:txBody>
          <a:bodyPr/>
          <a:lstStyle/>
          <a:p>
            <a:endParaRPr lang="en-US"/>
          </a:p>
        </p:txBody>
      </p:sp>
      <p:sp>
        <p:nvSpPr>
          <p:cNvPr id="1048602" name="Content Placeholder 1048601"/>
          <p:cNvSpPr>
            <a:spLocks noGrp="1"/>
          </p:cNvSpPr>
          <p:nvPr>
            <p:ph idx="1"/>
          </p:nvPr>
        </p:nvSpPr>
        <p:spPr/>
        <p:txBody>
          <a:bodyPr/>
          <a:lstStyle/>
          <a:p>
            <a:endParaRPr lang="en-US"/>
          </a:p>
        </p:txBody>
      </p:sp>
      <p:pic>
        <p:nvPicPr>
          <p:cNvPr id="2097154" name="Picture 2097153"/>
          <p:cNvPicPr>
            <a:picLocks/>
          </p:cNvPicPr>
          <p:nvPr/>
        </p:nvPicPr>
        <p:blipFill>
          <a:blip r:embed="rId2"/>
          <a:stretch>
            <a:fillRect/>
          </a:stretch>
        </p:blipFill>
        <p:spPr>
          <a:xfrm>
            <a:off x="1079932" y="0"/>
            <a:ext cx="6485178"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1029</Words>
  <Application>Microsoft Office PowerPoint</Application>
  <PresentationFormat>On-screen Show (4:3)</PresentationFormat>
  <Paragraphs>124</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erdana</vt:lpstr>
      <vt:lpstr>inter-bold</vt:lpstr>
      <vt:lpstr>inter-regular</vt:lpstr>
      <vt:lpstr>Office Theme</vt:lpstr>
      <vt:lpstr>Angular JS Template and Controller s </vt:lpstr>
      <vt:lpstr>Agenda</vt:lpstr>
      <vt:lpstr>PowerPoint Presentation</vt:lpstr>
      <vt:lpstr>Introduction to SPA</vt:lpstr>
      <vt:lpstr>What is Angular?</vt:lpstr>
      <vt:lpstr>PowerPoint Presentation</vt:lpstr>
      <vt:lpstr>Advantage of AngularJS </vt:lpstr>
      <vt:lpstr>PowerPoint Presentation</vt:lpstr>
      <vt:lpstr>PowerPoint Presentation</vt:lpstr>
      <vt:lpstr>PowerPoint Presentation</vt:lpstr>
      <vt:lpstr>INSTALLATION PROCESS</vt:lpstr>
      <vt:lpstr>PowerPoint Presentation</vt:lpstr>
      <vt:lpstr>Angular CLI</vt:lpstr>
      <vt:lpstr>To install Angular 7, we require the following −</vt:lpstr>
      <vt:lpstr>Install Visual Studio Code IDE or JetBrains WebStorm or Eclipse IDE</vt:lpstr>
      <vt:lpstr>Install Node.js</vt:lpstr>
      <vt:lpstr>Use npm to install Angular CLI</vt:lpstr>
      <vt:lpstr>PowerPoint Presentation</vt:lpstr>
      <vt:lpstr>Angular File Structure</vt:lpstr>
      <vt:lpstr>PowerPoint Presentation</vt:lpstr>
      <vt:lpstr>PowerPoint Presentation</vt:lpstr>
      <vt:lpstr>PowerPoint Presentation</vt:lpstr>
      <vt:lpstr>TypeScript</vt:lpstr>
      <vt:lpstr>What is JavaScript?</vt:lpstr>
      <vt:lpstr>What is Typescript?</vt:lpstr>
      <vt:lpstr>PowerPoint Presentation</vt:lpstr>
      <vt:lpstr>PowerPoint Presentation</vt:lpstr>
      <vt:lpstr>PowerPoint Presentation</vt:lpstr>
      <vt:lpstr>Advantages of using TypeScript over JavaScript</vt:lpstr>
      <vt:lpstr>AngularJS MVC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 Template and Controller s </dc:title>
  <dc:creator>RMX1925</dc:creator>
  <cp:lastModifiedBy>Geethanjali Anbalagan</cp:lastModifiedBy>
  <cp:revision>11</cp:revision>
  <dcterms:created xsi:type="dcterms:W3CDTF">2015-05-11T22:30:45Z</dcterms:created>
  <dcterms:modified xsi:type="dcterms:W3CDTF">2021-09-15T23:14:02Z</dcterms:modified>
</cp:coreProperties>
</file>