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9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5" r:id="rId3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ctrTitle"/>
          </p:nvPr>
        </p:nvSpPr>
        <p:spPr>
          <a:xfrm>
            <a:off x="-66644" y="1585068"/>
            <a:ext cx="9334830" cy="2387600"/>
          </a:xfrm>
        </p:spPr>
        <p:txBody>
          <a:bodyPr>
            <a:normAutofit/>
          </a:bodyPr>
          <a:p>
            <a:r>
              <a:rPr b="1" sz="7810" lang="en-US">
                <a:solidFill>
                  <a:srgbClr val="3399FF"/>
                </a:solidFill>
              </a:rPr>
              <a:t>T</a:t>
            </a:r>
            <a:r>
              <a:rPr b="1" sz="7810" lang="en-US">
                <a:solidFill>
                  <a:srgbClr val="3399FF"/>
                </a:solidFill>
              </a:rPr>
              <a:t>h</a:t>
            </a:r>
            <a:r>
              <a:rPr b="1" sz="7810" lang="en-US">
                <a:solidFill>
                  <a:srgbClr val="3399FF"/>
                </a:solidFill>
              </a:rPr>
              <a:t>i</a:t>
            </a:r>
            <a:r>
              <a:rPr b="1" sz="7810" lang="en-US">
                <a:solidFill>
                  <a:srgbClr val="3399FF"/>
                </a:solidFill>
              </a:rPr>
              <a:t>rd</a:t>
            </a:r>
            <a:r>
              <a:rPr b="1" sz="7810" lang="en-US">
                <a:solidFill>
                  <a:srgbClr val="3399FF"/>
                </a:solidFill>
              </a:rPr>
              <a:t> </a:t>
            </a:r>
            <a:r>
              <a:rPr b="1" sz="7810" lang="en-US">
                <a:solidFill>
                  <a:srgbClr val="3399FF"/>
                </a:solidFill>
              </a:rPr>
              <a:t>P</a:t>
            </a:r>
            <a:r>
              <a:rPr b="1" sz="7810" lang="en-US">
                <a:solidFill>
                  <a:srgbClr val="3399FF"/>
                </a:solidFill>
              </a:rPr>
              <a:t>a</a:t>
            </a:r>
            <a:r>
              <a:rPr b="1" sz="7810" lang="en-US">
                <a:solidFill>
                  <a:srgbClr val="3399FF"/>
                </a:solidFill>
              </a:rPr>
              <a:t>r</a:t>
            </a:r>
            <a:r>
              <a:rPr b="1" sz="7810" lang="en-US">
                <a:solidFill>
                  <a:srgbClr val="3399FF"/>
                </a:solidFill>
              </a:rPr>
              <a:t>ty</a:t>
            </a:r>
            <a:r>
              <a:rPr b="1" sz="7810" lang="en-US">
                <a:solidFill>
                  <a:srgbClr val="3399FF"/>
                </a:solidFill>
              </a:rPr>
              <a:t> </a:t>
            </a:r>
            <a:r>
              <a:rPr b="1" sz="7810" lang="en-US">
                <a:solidFill>
                  <a:srgbClr val="3399FF"/>
                </a:solidFill>
              </a:rPr>
              <a:t>L</a:t>
            </a:r>
            <a:r>
              <a:rPr b="1" sz="7810" lang="en-US">
                <a:solidFill>
                  <a:srgbClr val="3399FF"/>
                </a:solidFill>
              </a:rPr>
              <a:t>i</a:t>
            </a:r>
            <a:r>
              <a:rPr b="1" sz="7810" lang="en-US">
                <a:solidFill>
                  <a:srgbClr val="3399FF"/>
                </a:solidFill>
              </a:rPr>
              <a:t>b</a:t>
            </a:r>
            <a:r>
              <a:rPr b="1" sz="7810" lang="en-US">
                <a:solidFill>
                  <a:srgbClr val="3399FF"/>
                </a:solidFill>
              </a:rPr>
              <a:t>ra</a:t>
            </a:r>
            <a:r>
              <a:rPr b="1" sz="7810" lang="en-US">
                <a:solidFill>
                  <a:srgbClr val="3399FF"/>
                </a:solidFill>
              </a:rPr>
              <a:t>r</a:t>
            </a:r>
            <a:r>
              <a:rPr b="1" sz="7810" lang="en-US">
                <a:solidFill>
                  <a:srgbClr val="3399FF"/>
                </a:solidFill>
              </a:rPr>
              <a:t>i</a:t>
            </a:r>
            <a:r>
              <a:rPr b="1" sz="7810" lang="en-US">
                <a:solidFill>
                  <a:srgbClr val="3399FF"/>
                </a:solidFill>
              </a:rPr>
              <a:t>es</a:t>
            </a:r>
            <a:br>
              <a:rPr b="1" sz="7810" lang="en-US">
                <a:solidFill>
                  <a:srgbClr val="3399FF"/>
                </a:solidFill>
              </a:rPr>
            </a:br>
            <a:r>
              <a:rPr b="1" sz="3830" lang="en-US">
                <a:solidFill>
                  <a:srgbClr val="65FF65"/>
                </a:solidFill>
              </a:rPr>
              <a:t>(</a:t>
            </a:r>
            <a:r>
              <a:rPr b="1" sz="3830" lang="en-US">
                <a:solidFill>
                  <a:srgbClr val="65FF65"/>
                </a:solidFill>
              </a:rPr>
              <a:t>A</a:t>
            </a:r>
            <a:r>
              <a:rPr b="1" sz="3830" lang="en-US">
                <a:solidFill>
                  <a:srgbClr val="65FF65"/>
                </a:solidFill>
              </a:rPr>
              <a:t>n</a:t>
            </a:r>
            <a:r>
              <a:rPr b="1" sz="3830" lang="en-US">
                <a:solidFill>
                  <a:srgbClr val="65FF65"/>
                </a:solidFill>
              </a:rPr>
              <a:t>g</a:t>
            </a:r>
            <a:r>
              <a:rPr b="1" sz="3830" lang="en-US">
                <a:solidFill>
                  <a:srgbClr val="65FF65"/>
                </a:solidFill>
              </a:rPr>
              <a:t>u</a:t>
            </a:r>
            <a:r>
              <a:rPr b="1" sz="3830" lang="en-US">
                <a:solidFill>
                  <a:srgbClr val="65FF65"/>
                </a:solidFill>
              </a:rPr>
              <a:t>l</a:t>
            </a:r>
            <a:r>
              <a:rPr b="1" sz="3830" lang="en-US">
                <a:solidFill>
                  <a:srgbClr val="65FF65"/>
                </a:solidFill>
              </a:rPr>
              <a:t>ar</a:t>
            </a:r>
            <a:r>
              <a:rPr b="1" sz="3830" lang="en-US">
                <a:solidFill>
                  <a:srgbClr val="65FF65"/>
                </a:solidFill>
              </a:rPr>
              <a:t> </a:t>
            </a:r>
            <a:r>
              <a:rPr b="1" sz="3830" lang="en-US">
                <a:solidFill>
                  <a:srgbClr val="65FF65"/>
                </a:solidFill>
              </a:rPr>
              <a:t>J</a:t>
            </a:r>
            <a:r>
              <a:rPr b="1" sz="3830" lang="en-US">
                <a:solidFill>
                  <a:srgbClr val="65FF65"/>
                </a:solidFill>
              </a:rPr>
              <a:t>S</a:t>
            </a:r>
            <a:r>
              <a:rPr b="1" sz="3830" lang="en-US">
                <a:solidFill>
                  <a:srgbClr val="65FF65"/>
                </a:solidFill>
              </a:rPr>
              <a:t>+</a:t>
            </a:r>
            <a:r>
              <a:rPr b="1" sz="3830" lang="en-US">
                <a:solidFill>
                  <a:srgbClr val="65FF65"/>
                </a:solidFill>
              </a:rPr>
              <a:t>Bootstrap</a:t>
            </a:r>
            <a:r>
              <a:rPr b="1" sz="3830" lang="en-US">
                <a:solidFill>
                  <a:srgbClr val="65FF65"/>
                </a:solidFill>
              </a:rPr>
              <a:t>+</a:t>
            </a:r>
            <a:r>
              <a:rPr b="1" sz="3830" lang="en-US">
                <a:solidFill>
                  <a:srgbClr val="65FF65"/>
                </a:solidFill>
              </a:rPr>
              <a:t>D</a:t>
            </a:r>
            <a:r>
              <a:rPr b="1" sz="3830" lang="en-US">
                <a:solidFill>
                  <a:srgbClr val="65FF65"/>
                </a:solidFill>
              </a:rPr>
              <a:t>3</a:t>
            </a:r>
            <a:r>
              <a:rPr b="1" sz="3830" lang="en-US">
                <a:solidFill>
                  <a:srgbClr val="65FF65"/>
                </a:solidFill>
              </a:rPr>
              <a:t>+</a:t>
            </a:r>
            <a:r>
              <a:rPr b="1" sz="3830" lang="en-US">
                <a:solidFill>
                  <a:srgbClr val="65FF65"/>
                </a:solidFill>
              </a:rPr>
              <a:t>jQuery</a:t>
            </a:r>
            <a:r>
              <a:rPr b="1" sz="3830" lang="en-US">
                <a:solidFill>
                  <a:srgbClr val="65FF65"/>
                </a:solidFill>
              </a:rPr>
              <a:t>)</a:t>
            </a:r>
            <a:endParaRPr b="1" sz="3830" lang="en-US">
              <a:solidFill>
                <a:srgbClr val="65FF6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64987" y="2436100"/>
            <a:ext cx="7568546" cy="319285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r</a:t>
            </a:r>
            <a:r>
              <a:rPr b="1" lang="en-US">
                <a:solidFill>
                  <a:srgbClr val="3399FF"/>
                </a:solidFill>
              </a:rPr>
              <a:t>o</a:t>
            </a:r>
            <a:r>
              <a:rPr b="1" lang="en-US">
                <a:solidFill>
                  <a:srgbClr val="3399FF"/>
                </a:solidFill>
              </a:rPr>
              <a:t>d</a:t>
            </a:r>
            <a:r>
              <a:rPr b="1" lang="en-US">
                <a:solidFill>
                  <a:srgbClr val="3399FF"/>
                </a:solidFill>
              </a:rPr>
              <a:t>uction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5" name=""/>
          <p:cNvSpPr>
            <a:spLocks noGrp="1"/>
          </p:cNvSpPr>
          <p:nvPr>
            <p:ph idx="1"/>
          </p:nvPr>
        </p:nvSpPr>
        <p:spPr>
          <a:xfrm>
            <a:off x="322469" y="1493712"/>
            <a:ext cx="8795905" cy="5370196"/>
          </a:xfrm>
        </p:spPr>
        <p:txBody>
          <a:bodyPr>
            <a:normAutofit/>
          </a:bodyPr>
          <a:p>
            <a:r>
              <a:rPr lang="en-US"/>
              <a:t>D3 stands for Data-Driven Documents. D3.js is a JavaScript library for manipulating documents based on data.</a:t>
            </a:r>
            <a:endParaRPr lang="en-US"/>
          </a:p>
          <a:p>
            <a:endParaRPr lang="en-US"/>
          </a:p>
          <a:p>
            <a:r>
              <a:rPr lang="en-US"/>
              <a:t> D3.js is a dynamic, interactive, online data visualizations framework used in a large number of websites.</a:t>
            </a:r>
            <a:endParaRPr lang="en-US"/>
          </a:p>
          <a:p>
            <a:endParaRPr lang="en-US"/>
          </a:p>
          <a:p>
            <a:r>
              <a:rPr lang="en-US"/>
              <a:t> D3.js is written by Mike Bostock, created as a successor to an earlier visualization toolkit called Protovis.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>
          <a:xfrm>
            <a:off x="670861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D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v</a:t>
            </a:r>
            <a:r>
              <a:rPr b="1" lang="en-US">
                <a:solidFill>
                  <a:srgbClr val="3399FF"/>
                </a:solidFill>
              </a:rPr>
              <a:t>isualization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9" name=""/>
          <p:cNvSpPr>
            <a:spLocks noGrp="1"/>
          </p:cNvSpPr>
          <p:nvPr>
            <p:ph idx="1"/>
          </p:nvPr>
        </p:nvSpPr>
        <p:spPr>
          <a:xfrm>
            <a:off x="290944" y="1690688"/>
            <a:ext cx="8646535" cy="5220936"/>
          </a:xfrm>
        </p:spPr>
        <p:txBody>
          <a:bodyPr>
            <a:normAutofit fontScale="78571" lnSpcReduction="20000"/>
          </a:bodyPr>
          <a:p>
            <a:r>
              <a:rPr lang="en-US"/>
              <a:t>Data visualization is the presentation of data in a pictorial or graphical format. </a:t>
            </a:r>
            <a:endParaRPr lang="en-US"/>
          </a:p>
          <a:p>
            <a:endParaRPr lang="en-US"/>
          </a:p>
          <a:p>
            <a:r>
              <a:rPr lang="en-US"/>
              <a:t>The primary goal of data visualization is to communicate information clearly and efficiently via statistical graphics, plots and information graphics.</a:t>
            </a:r>
            <a:endParaRPr lang="en-US"/>
          </a:p>
          <a:p>
            <a:r>
              <a:rPr lang="en-US"/>
              <a:t>Data visualization helps us to communicate our insights quickly and effectively.</a:t>
            </a:r>
            <a:endParaRPr lang="en-US"/>
          </a:p>
          <a:p>
            <a:endParaRPr lang="en-US"/>
          </a:p>
          <a:p>
            <a:r>
              <a:rPr lang="en-US"/>
              <a:t> Any type of data, which is represented by a visualization allows users to compare the data, generate analytic reports, understand patterns and thus helps them to take the decision.</a:t>
            </a:r>
            <a:endParaRPr lang="en-US"/>
          </a:p>
          <a:p>
            <a:endParaRPr lang="en-US"/>
          </a:p>
          <a:p>
            <a:r>
              <a:rPr lang="en-US"/>
              <a:t> Data visualizations can be interactive, so that users analyze specific data in the chart.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D3.js?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217596" y="1068259"/>
            <a:ext cx="8821882" cy="5650918"/>
          </a:xfrm>
        </p:spPr>
        <p:txBody>
          <a:bodyPr>
            <a:normAutofit fontScale="96429" lnSpcReduction="20000"/>
          </a:bodyPr>
          <a:p>
            <a:r>
              <a:rPr lang="en-US"/>
              <a:t>D3.js is a JavaScript library used to create interactive visualizations in the browser. </a:t>
            </a:r>
            <a:endParaRPr lang="en-US"/>
          </a:p>
          <a:p>
            <a:r>
              <a:rPr lang="en-US"/>
              <a:t>The D3.js library allows us to manipulate elements of a webpage in the context of a data set.</a:t>
            </a:r>
            <a:endParaRPr lang="en-US"/>
          </a:p>
          <a:p>
            <a:endParaRPr lang="en-US"/>
          </a:p>
          <a:p>
            <a:r>
              <a:rPr lang="en-US"/>
              <a:t> These elements can be HTML, SVG, or Canvas elements and can be introduced, removed, or edited according to the contents of the data set.</a:t>
            </a:r>
            <a:endParaRPr lang="en-US"/>
          </a:p>
          <a:p>
            <a:endParaRPr lang="en-US"/>
          </a:p>
          <a:p>
            <a:r>
              <a:rPr lang="en-US"/>
              <a:t> It is a library for manipulating the DOM objects. D3.js can be a valuable aid in data exploration, it gives you control over your data's representation and lets you add interactivity.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>
          <a:xfrm>
            <a:off x="628649" y="-193839"/>
            <a:ext cx="7886700" cy="1325563"/>
          </a:xfrm>
        </p:spPr>
        <p:txBody>
          <a:bodyPr/>
          <a:p>
            <a:pPr algn="ctr"/>
            <a:r>
              <a:rPr b="1" sz="4600" lang="en-US">
                <a:solidFill>
                  <a:srgbClr val="3399FF"/>
                </a:solidFill>
              </a:rPr>
              <a:t>Features of D3.js</a:t>
            </a:r>
            <a:endParaRPr b="1" sz="4600" lang="en-US">
              <a:solidFill>
                <a:srgbClr val="3399FF"/>
              </a:solidFill>
            </a:endParaRPr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>
          <a:xfrm>
            <a:off x="628648" y="1425985"/>
            <a:ext cx="7886700" cy="5714141"/>
          </a:xfrm>
        </p:spPr>
        <p:txBody>
          <a:bodyPr/>
          <a:p>
            <a:r>
              <a:rPr lang="en-US"/>
              <a:t>Code Reusability</a:t>
            </a:r>
            <a:endParaRPr lang="en-US"/>
          </a:p>
          <a:p>
            <a:r>
              <a:rPr lang="en-US"/>
              <a:t>Declarative Programming</a:t>
            </a:r>
            <a:endParaRPr lang="en-US"/>
          </a:p>
          <a:p>
            <a:r>
              <a:rPr lang="en-US"/>
              <a:t>Large Datasets Support</a:t>
            </a:r>
            <a:endParaRPr lang="en-US"/>
          </a:p>
          <a:p>
            <a:r>
              <a:rPr lang="en-US"/>
              <a:t>Fast and efficient to use</a:t>
            </a:r>
            <a:endParaRPr lang="en-US"/>
          </a:p>
          <a:p>
            <a:r>
              <a:rPr lang="en-US"/>
              <a:t>Extremely Flexible</a:t>
            </a:r>
            <a:endParaRPr lang="en-US"/>
          </a:p>
          <a:p>
            <a:r>
              <a:rPr lang="en-US"/>
              <a:t>Includes curve producing function's wide variety</a:t>
            </a:r>
            <a:endParaRPr lang="en-US"/>
          </a:p>
          <a:p>
            <a:r>
              <a:rPr lang="en-US"/>
              <a:t>In an HTML page, relates data to the components and group of components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50" y="-273872"/>
            <a:ext cx="7886700" cy="1748931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Benefits of D3.js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>
            <a:normAutofit fontScale="82143" lnSpcReduction="20000"/>
          </a:bodyPr>
          <a:p>
            <a:r>
              <a:rPr lang="en-US"/>
              <a:t>DOM manipulation</a:t>
            </a:r>
            <a:endParaRPr lang="en-US"/>
          </a:p>
          <a:p>
            <a:endParaRPr lang="en-US"/>
          </a:p>
          <a:p>
            <a:r>
              <a:rPr lang="en-US"/>
              <a:t>Strong data visualization</a:t>
            </a:r>
            <a:endParaRPr lang="en-US"/>
          </a:p>
          <a:p>
            <a:endParaRPr lang="en-US"/>
          </a:p>
          <a:p>
            <a:r>
              <a:rPr lang="en-US"/>
              <a:t>Efficient to build any charting component</a:t>
            </a:r>
            <a:endParaRPr lang="en-US"/>
          </a:p>
          <a:p>
            <a:endParaRPr lang="en-US"/>
          </a:p>
          <a:p>
            <a:r>
              <a:rPr lang="en-US"/>
              <a:t>D3.js is modular. We can download any small part of D3.js that we wish to use.</a:t>
            </a:r>
            <a:endParaRPr lang="en-US"/>
          </a:p>
          <a:p>
            <a:endParaRPr lang="en-US"/>
          </a:p>
          <a:p>
            <a:r>
              <a:rPr lang="en-US"/>
              <a:t> There is no requirement to load an entire library all the time.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Web Standards of D3.js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lang="en-US"/>
              <a:t>HTML (Hyper Text Markup Language)</a:t>
            </a:r>
            <a:endParaRPr lang="en-US"/>
          </a:p>
          <a:p>
            <a:endParaRPr lang="en-US"/>
          </a:p>
          <a:p>
            <a:r>
              <a:rPr lang="en-US"/>
              <a:t>DOM (Document Object Model)</a:t>
            </a:r>
            <a:endParaRPr lang="en-US"/>
          </a:p>
          <a:p>
            <a:endParaRPr lang="en-US"/>
          </a:p>
          <a:p>
            <a:r>
              <a:rPr lang="en-US"/>
              <a:t>CSS (Cascading Style Sheet)</a:t>
            </a:r>
            <a:endParaRPr lang="en-US"/>
          </a:p>
          <a:p>
            <a:endParaRPr lang="en-US"/>
          </a:p>
          <a:p>
            <a:r>
              <a:rPr lang="en-US"/>
              <a:t>SVG (Scalable Vector Graphics)</a:t>
            </a:r>
            <a:endParaRPr lang="en-US"/>
          </a:p>
          <a:p>
            <a:endParaRPr lang="en-US"/>
          </a:p>
          <a:p>
            <a:r>
              <a:rPr lang="en-US"/>
              <a:t>JavaScript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Animation in D3.js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D3.js provides its support to animation by the transition. We may create animation along with a good application of transition.</a:t>
            </a:r>
            <a:endParaRPr lang="en-US"/>
          </a:p>
          <a:p>
            <a:endParaRPr lang="en-US"/>
          </a:p>
          <a:p>
            <a:r>
              <a:rPr lang="en-US"/>
              <a:t> The transition is any limited pattern of the Key Frame Animation along with two of the essential keyframes, which are start and end.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0930" y="1027907"/>
            <a:ext cx="8442141" cy="4815238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jQuery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8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jQuery is a JavaScript Library.</a:t>
            </a:r>
            <a:endParaRPr lang="en-US"/>
          </a:p>
          <a:p>
            <a:endParaRPr lang="en-US"/>
          </a:p>
          <a:p>
            <a:r>
              <a:rPr lang="en-US"/>
              <a:t>jQuery greatly simplifies JavaScript programming.</a:t>
            </a:r>
            <a:endParaRPr lang="en-US"/>
          </a:p>
          <a:p>
            <a:endParaRPr lang="en-US"/>
          </a:p>
          <a:p>
            <a:r>
              <a:rPr lang="en-US"/>
              <a:t>jQuery is easy to learn.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4484079" cy="4891829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4872201"/>
            <a:ext cx="9063920" cy="1985799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449474" y="32121"/>
            <a:ext cx="4688856" cy="4815238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>
          <a:xfrm>
            <a:off x="446808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jQuery?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>
          <a:xfrm>
            <a:off x="446807" y="1698267"/>
            <a:ext cx="7886700" cy="5785526"/>
          </a:xfrm>
        </p:spPr>
        <p:txBody>
          <a:bodyPr/>
          <a:p>
            <a:r>
              <a:rPr lang="en-US"/>
              <a:t>jQuery is a lightweight, "write less, do more", JavaScript library.</a:t>
            </a:r>
            <a:endParaRPr lang="en-US"/>
          </a:p>
          <a:p>
            <a:endParaRPr lang="en-US"/>
          </a:p>
          <a:p>
            <a:r>
              <a:rPr lang="en-US"/>
              <a:t>The purpose of jQuery is to make it much easier to use JavaScript on your website.</a:t>
            </a:r>
            <a:endParaRPr lang="en-US"/>
          </a:p>
          <a:p>
            <a:endParaRPr lang="en-US"/>
          </a:p>
          <a:p>
            <a:r>
              <a:rPr lang="en-US"/>
              <a:t>jQuery takes a lot of common tasks that require many lines of JavaScript code to accomplish, and wraps them into methods that you can call with a single line of code.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idx="1"/>
          </p:nvPr>
        </p:nvSpPr>
        <p:spPr>
          <a:xfrm>
            <a:off x="368876" y="475799"/>
            <a:ext cx="7886700" cy="5809670"/>
          </a:xfrm>
        </p:spPr>
        <p:txBody>
          <a:bodyPr/>
          <a:p>
            <a:r>
              <a:rPr lang="en-US"/>
              <a:t>The jQuery library contains the following features:</a:t>
            </a:r>
            <a:endParaRPr lang="en-US"/>
          </a:p>
          <a:p>
            <a:endParaRPr lang="en-US"/>
          </a:p>
          <a:p>
            <a:r>
              <a:rPr lang="en-US"/>
              <a:t>HTML/DOM manipulation</a:t>
            </a:r>
            <a:endParaRPr lang="en-US"/>
          </a:p>
          <a:p>
            <a:r>
              <a:rPr lang="en-US"/>
              <a:t>CSS manipulation</a:t>
            </a:r>
            <a:endParaRPr lang="en-US"/>
          </a:p>
          <a:p>
            <a:r>
              <a:rPr lang="en-US"/>
              <a:t>HTML event methods</a:t>
            </a:r>
            <a:endParaRPr lang="en-US"/>
          </a:p>
          <a:p>
            <a:r>
              <a:rPr lang="en-US"/>
              <a:t>Effects and animations</a:t>
            </a:r>
            <a:endParaRPr lang="en-US"/>
          </a:p>
          <a:p>
            <a:r>
              <a:rPr lang="en-US"/>
              <a:t>AJAX</a:t>
            </a:r>
            <a:endParaRPr lang="en-US"/>
          </a:p>
          <a:p>
            <a:r>
              <a:rPr lang="en-US"/>
              <a:t>Utilities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Why jQuery?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9" name=""/>
          <p:cNvSpPr>
            <a:spLocks noGrp="1"/>
          </p:cNvSpPr>
          <p:nvPr>
            <p:ph idx="1"/>
          </p:nvPr>
        </p:nvSpPr>
        <p:spPr>
          <a:xfrm>
            <a:off x="206518" y="1825625"/>
            <a:ext cx="8834871" cy="4979450"/>
          </a:xfrm>
        </p:spPr>
        <p:txBody>
          <a:bodyPr>
            <a:normAutofit/>
          </a:bodyPr>
          <a:p>
            <a:r>
              <a:rPr lang="en-US"/>
              <a:t>There are lots of other JavaScript libraries out there, but jQuery is probably the most popular, and also the most extendable.</a:t>
            </a:r>
            <a:endParaRPr lang="en-US"/>
          </a:p>
          <a:p>
            <a:endParaRPr lang="en-US"/>
          </a:p>
          <a:p>
            <a:r>
              <a:rPr lang="en-US"/>
              <a:t>Many of the biggest companies on the Web use jQuery, such as:</a:t>
            </a:r>
            <a:endParaRPr lang="en-US"/>
          </a:p>
          <a:p>
            <a:r>
              <a:rPr lang="en-US"/>
              <a:t>Google</a:t>
            </a:r>
            <a:endParaRPr lang="en-US"/>
          </a:p>
          <a:p>
            <a:r>
              <a:rPr lang="en-US"/>
              <a:t>Microsoft</a:t>
            </a:r>
            <a:endParaRPr lang="en-US"/>
          </a:p>
          <a:p>
            <a:r>
              <a:rPr lang="en-US"/>
              <a:t>IBM</a:t>
            </a:r>
            <a:endParaRPr lang="en-US"/>
          </a:p>
          <a:p>
            <a:r>
              <a:rPr lang="en-US"/>
              <a:t>Netflix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jQuery Syntax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jQuery syntax is tailor-made for selecting HTML elements and performing some action on the element(s).</a:t>
            </a:r>
            <a:endParaRPr lang="en-US"/>
          </a:p>
          <a:p>
            <a:endParaRPr lang="en-US"/>
          </a:p>
          <a:p>
            <a:r>
              <a:rPr lang="en-US"/>
              <a:t>Basic syntax is: $(selector).action()</a:t>
            </a:r>
            <a:endParaRPr lang="en-US"/>
          </a:p>
          <a:p>
            <a:r>
              <a:rPr lang="en-US"/>
              <a:t>A $ sign to define/access jQuery</a:t>
            </a:r>
            <a:endParaRPr lang="en-US"/>
          </a:p>
          <a:p>
            <a:r>
              <a:rPr lang="en-US"/>
              <a:t>A (selector) to "query (or find)" HTML elements</a:t>
            </a:r>
            <a:endParaRPr lang="en-US"/>
          </a:p>
          <a:p>
            <a:r>
              <a:rPr lang="en-US"/>
              <a:t>A jQuery action() to be performed on the element(s)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73602"/>
            <a:ext cx="9144000" cy="5710795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77355" y="0"/>
            <a:ext cx="6460726" cy="6858000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72003" y="0"/>
            <a:ext cx="6199993" cy="6858000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76195" y="0"/>
            <a:ext cx="5391610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title"/>
          </p:nvPr>
        </p:nvSpPr>
        <p:spPr>
          <a:xfrm>
            <a:off x="1096241" y="2766219"/>
            <a:ext cx="7886700" cy="1325563"/>
          </a:xfrm>
        </p:spPr>
        <p:txBody>
          <a:bodyPr/>
          <a:p>
            <a:r>
              <a:rPr b="1" sz="4900" lang="en-US">
                <a:solidFill>
                  <a:srgbClr val="3399FF"/>
                </a:solidFill>
              </a:rPr>
              <a:t>T</a:t>
            </a:r>
            <a:r>
              <a:rPr b="1" sz="4900" lang="en-US">
                <a:solidFill>
                  <a:srgbClr val="3399FF"/>
                </a:solidFill>
              </a:rPr>
              <a:t>H</a:t>
            </a:r>
            <a:r>
              <a:rPr b="1" sz="4900" lang="en-US">
                <a:solidFill>
                  <a:srgbClr val="3399FF"/>
                </a:solidFill>
              </a:rPr>
              <a:t>A</a:t>
            </a:r>
            <a:r>
              <a:rPr b="1" sz="4900" lang="en-US">
                <a:solidFill>
                  <a:srgbClr val="3399FF"/>
                </a:solidFill>
              </a:rPr>
              <a:t>NK</a:t>
            </a:r>
            <a:r>
              <a:rPr b="1" sz="4900" lang="en-US">
                <a:solidFill>
                  <a:srgbClr val="3399FF"/>
                </a:solidFill>
              </a:rPr>
              <a:t> </a:t>
            </a:r>
            <a:r>
              <a:rPr b="1" sz="4900" lang="en-US">
                <a:solidFill>
                  <a:srgbClr val="3399FF"/>
                </a:solidFill>
              </a:rPr>
              <a:t>Y</a:t>
            </a:r>
            <a:r>
              <a:rPr b="1" sz="4900" lang="en-US">
                <a:solidFill>
                  <a:srgbClr val="3399FF"/>
                </a:solidFill>
              </a:rPr>
              <a:t>o</a:t>
            </a:r>
            <a:r>
              <a:rPr b="1" sz="4900" lang="en-US">
                <a:solidFill>
                  <a:srgbClr val="3399FF"/>
                </a:solidFill>
              </a:rPr>
              <a:t>u</a:t>
            </a:r>
            <a:r>
              <a:rPr b="1" sz="4900" lang="en-US">
                <a:solidFill>
                  <a:srgbClr val="3399FF"/>
                </a:solidFill>
              </a:rPr>
              <a:t>.</a:t>
            </a:r>
            <a:r>
              <a:rPr b="1" sz="4900" lang="en-US">
                <a:solidFill>
                  <a:srgbClr val="3399FF"/>
                </a:solidFill>
              </a:rPr>
              <a:t>.</a:t>
            </a:r>
            <a:r>
              <a:rPr b="1" sz="4900" lang="en-US">
                <a:solidFill>
                  <a:srgbClr val="3399FF"/>
                </a:solidFill>
              </a:rPr>
              <a:t>.</a:t>
            </a:r>
            <a:r>
              <a:rPr b="1" sz="4900" lang="en-US">
                <a:solidFill>
                  <a:srgbClr val="3399FF"/>
                </a:solidFill>
              </a:rPr>
              <a:t> </a:t>
            </a:r>
            <a:endParaRPr b="1" sz="49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>
          <a:xfrm>
            <a:off x="986100" y="378105"/>
            <a:ext cx="7886700" cy="1325563"/>
          </a:xfrm>
        </p:spPr>
        <p:txBody>
          <a:bodyPr/>
          <a:p>
            <a:r>
              <a:rPr b="1" sz="4800" lang="en-US">
                <a:solidFill>
                  <a:srgbClr val="3399FF"/>
                </a:solidFill>
              </a:rPr>
              <a:t>A</a:t>
            </a:r>
            <a:r>
              <a:rPr b="1" sz="4800" lang="en-US">
                <a:solidFill>
                  <a:srgbClr val="3399FF"/>
                </a:solidFill>
              </a:rPr>
              <a:t>g</a:t>
            </a:r>
            <a:r>
              <a:rPr b="1" sz="4800" lang="en-US">
                <a:solidFill>
                  <a:srgbClr val="3399FF"/>
                </a:solidFill>
              </a:rPr>
              <a:t>e</a:t>
            </a:r>
            <a:r>
              <a:rPr b="1" sz="4800" lang="en-US">
                <a:solidFill>
                  <a:srgbClr val="3399FF"/>
                </a:solidFill>
              </a:rPr>
              <a:t>nda</a:t>
            </a:r>
            <a:endParaRPr b="1" sz="4800" lang="en-US">
              <a:solidFill>
                <a:srgbClr val="3399FF"/>
              </a:solidFill>
            </a:endParaRPr>
          </a:p>
        </p:txBody>
      </p:sp>
      <p:sp>
        <p:nvSpPr>
          <p:cNvPr id="1048609" name=""/>
          <p:cNvSpPr>
            <a:spLocks noGrp="1"/>
          </p:cNvSpPr>
          <p:nvPr>
            <p:ph idx="1"/>
          </p:nvPr>
        </p:nvSpPr>
        <p:spPr>
          <a:xfrm>
            <a:off x="637434" y="2221487"/>
            <a:ext cx="7869132" cy="5246894"/>
          </a:xfrm>
        </p:spPr>
        <p:txBody>
          <a:bodyPr/>
          <a:p>
            <a:r>
              <a:rPr sz="3300" lang="en-US">
                <a:solidFill>
                  <a:srgbClr val="98CC00"/>
                </a:solidFill>
              </a:rPr>
              <a:t>T</a:t>
            </a:r>
            <a:r>
              <a:rPr sz="3300" lang="en-US">
                <a:solidFill>
                  <a:srgbClr val="98CC00"/>
                </a:solidFill>
              </a:rPr>
              <a:t>h</a:t>
            </a:r>
            <a:r>
              <a:rPr sz="3300" lang="en-US">
                <a:solidFill>
                  <a:srgbClr val="98CC00"/>
                </a:solidFill>
              </a:rPr>
              <a:t>i</a:t>
            </a:r>
            <a:r>
              <a:rPr sz="3300" lang="en-US">
                <a:solidFill>
                  <a:srgbClr val="98CC00"/>
                </a:solidFill>
              </a:rPr>
              <a:t>r</a:t>
            </a:r>
            <a:r>
              <a:rPr sz="3300" lang="en-US">
                <a:solidFill>
                  <a:srgbClr val="98CC00"/>
                </a:solidFill>
              </a:rPr>
              <a:t>d</a:t>
            </a:r>
            <a:r>
              <a:rPr sz="3300" lang="en-US">
                <a:solidFill>
                  <a:srgbClr val="98CC00"/>
                </a:solidFill>
              </a:rPr>
              <a:t> </a:t>
            </a:r>
            <a:r>
              <a:rPr sz="3300" lang="en-US">
                <a:solidFill>
                  <a:srgbClr val="98CC00"/>
                </a:solidFill>
              </a:rPr>
              <a:t>p</a:t>
            </a:r>
            <a:r>
              <a:rPr sz="3300" lang="en-US">
                <a:solidFill>
                  <a:srgbClr val="98CC00"/>
                </a:solidFill>
              </a:rPr>
              <a:t>a</a:t>
            </a:r>
            <a:r>
              <a:rPr sz="3300" lang="en-US">
                <a:solidFill>
                  <a:srgbClr val="98CC00"/>
                </a:solidFill>
              </a:rPr>
              <a:t>r</a:t>
            </a:r>
            <a:r>
              <a:rPr sz="3300" lang="en-US">
                <a:solidFill>
                  <a:srgbClr val="98CC00"/>
                </a:solidFill>
              </a:rPr>
              <a:t>t</a:t>
            </a:r>
            <a:r>
              <a:rPr sz="3300" lang="en-US">
                <a:solidFill>
                  <a:srgbClr val="98CC00"/>
                </a:solidFill>
              </a:rPr>
              <a:t>y</a:t>
            </a:r>
            <a:r>
              <a:rPr sz="3300" lang="en-US">
                <a:solidFill>
                  <a:srgbClr val="98CC00"/>
                </a:solidFill>
              </a:rPr>
              <a:t> </a:t>
            </a:r>
            <a:r>
              <a:rPr sz="3300" lang="en-US">
                <a:solidFill>
                  <a:srgbClr val="98CC00"/>
                </a:solidFill>
              </a:rPr>
              <a:t>L</a:t>
            </a:r>
            <a:r>
              <a:rPr sz="3300" lang="en-US">
                <a:solidFill>
                  <a:srgbClr val="98CC00"/>
                </a:solidFill>
              </a:rPr>
              <a:t>i</a:t>
            </a:r>
            <a:r>
              <a:rPr sz="3300" lang="en-US">
                <a:solidFill>
                  <a:srgbClr val="98CC00"/>
                </a:solidFill>
              </a:rPr>
              <a:t>b</a:t>
            </a:r>
            <a:r>
              <a:rPr sz="3300" lang="en-US">
                <a:solidFill>
                  <a:srgbClr val="98CC00"/>
                </a:solidFill>
              </a:rPr>
              <a:t>r</a:t>
            </a:r>
            <a:r>
              <a:rPr sz="3300" lang="en-US">
                <a:solidFill>
                  <a:srgbClr val="98CC00"/>
                </a:solidFill>
              </a:rPr>
              <a:t>a</a:t>
            </a:r>
            <a:r>
              <a:rPr sz="3300" lang="en-US">
                <a:solidFill>
                  <a:srgbClr val="98CC00"/>
                </a:solidFill>
              </a:rPr>
              <a:t>r</a:t>
            </a:r>
            <a:r>
              <a:rPr sz="3300" lang="en-US">
                <a:solidFill>
                  <a:srgbClr val="98CC00"/>
                </a:solidFill>
              </a:rPr>
              <a:t>i</a:t>
            </a:r>
            <a:r>
              <a:rPr sz="3300" lang="en-US">
                <a:solidFill>
                  <a:srgbClr val="98CC00"/>
                </a:solidFill>
              </a:rPr>
              <a:t>es</a:t>
            </a:r>
            <a:endParaRPr sz="3300" lang="en-US">
              <a:solidFill>
                <a:srgbClr val="98CC00"/>
              </a:solidFill>
            </a:endParaRPr>
          </a:p>
          <a:p>
            <a:endParaRPr sz="3300" lang="en-US">
              <a:solidFill>
                <a:srgbClr val="98CC00"/>
              </a:solidFill>
            </a:endParaRPr>
          </a:p>
          <a:p>
            <a:r>
              <a:rPr sz="3300" lang="en-US">
                <a:solidFill>
                  <a:srgbClr val="98CC00"/>
                </a:solidFill>
              </a:rPr>
              <a:t>B</a:t>
            </a:r>
            <a:r>
              <a:rPr sz="3300" lang="en-US">
                <a:solidFill>
                  <a:srgbClr val="98CC00"/>
                </a:solidFill>
              </a:rPr>
              <a:t>o</a:t>
            </a:r>
            <a:r>
              <a:rPr sz="3300" lang="en-US">
                <a:solidFill>
                  <a:srgbClr val="98CC00"/>
                </a:solidFill>
              </a:rPr>
              <a:t>o</a:t>
            </a:r>
            <a:r>
              <a:rPr sz="3300" lang="en-US">
                <a:solidFill>
                  <a:srgbClr val="98CC00"/>
                </a:solidFill>
              </a:rPr>
              <a:t>t</a:t>
            </a:r>
            <a:r>
              <a:rPr sz="3300" lang="en-US">
                <a:solidFill>
                  <a:srgbClr val="98CC00"/>
                </a:solidFill>
              </a:rPr>
              <a:t>s</a:t>
            </a:r>
            <a:r>
              <a:rPr sz="3300" lang="en-US">
                <a:solidFill>
                  <a:srgbClr val="98CC00"/>
                </a:solidFill>
              </a:rPr>
              <a:t>t</a:t>
            </a:r>
            <a:r>
              <a:rPr sz="3300" lang="en-US">
                <a:solidFill>
                  <a:srgbClr val="98CC00"/>
                </a:solidFill>
              </a:rPr>
              <a:t>r</a:t>
            </a:r>
            <a:r>
              <a:rPr sz="3300" lang="en-US">
                <a:solidFill>
                  <a:srgbClr val="98CC00"/>
                </a:solidFill>
              </a:rPr>
              <a:t>ap</a:t>
            </a:r>
            <a:endParaRPr sz="3300" lang="en-US">
              <a:solidFill>
                <a:srgbClr val="98CC00"/>
              </a:solidFill>
            </a:endParaRPr>
          </a:p>
          <a:p>
            <a:endParaRPr sz="3300" lang="en-US">
              <a:solidFill>
                <a:srgbClr val="98CC00"/>
              </a:solidFill>
            </a:endParaRPr>
          </a:p>
          <a:p>
            <a:r>
              <a:rPr sz="3300" lang="en-US">
                <a:solidFill>
                  <a:srgbClr val="98CC00"/>
                </a:solidFill>
              </a:rPr>
              <a:t>D</a:t>
            </a:r>
            <a:r>
              <a:rPr sz="3300" lang="en-US">
                <a:solidFill>
                  <a:srgbClr val="98CC00"/>
                </a:solidFill>
              </a:rPr>
              <a:t>3</a:t>
            </a:r>
            <a:endParaRPr sz="3300" lang="en-US">
              <a:solidFill>
                <a:srgbClr val="98CC00"/>
              </a:solidFill>
            </a:endParaRPr>
          </a:p>
          <a:p>
            <a:endParaRPr sz="3300" lang="en-US">
              <a:solidFill>
                <a:srgbClr val="98CC00"/>
              </a:solidFill>
            </a:endParaRPr>
          </a:p>
          <a:p>
            <a:r>
              <a:rPr sz="3300" lang="en-US">
                <a:solidFill>
                  <a:srgbClr val="98CC00"/>
                </a:solidFill>
              </a:rPr>
              <a:t>jQuery</a:t>
            </a:r>
            <a:endParaRPr sz="3300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7195" y="80963"/>
            <a:ext cx="9035479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Bootstrap?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>
          <a:xfrm>
            <a:off x="193634" y="1053472"/>
            <a:ext cx="8984240" cy="5720631"/>
          </a:xfrm>
        </p:spPr>
        <p:txBody>
          <a:bodyPr>
            <a:normAutofit fontScale="92857" lnSpcReduction="20000"/>
          </a:bodyPr>
          <a:p>
            <a:r>
              <a:rPr lang="en-US"/>
              <a:t>Bootstrap 4 is the newest version of Bootstrap, which is the most popular HTML, CSS, and JavaScript framework for developing responsive, mobile-first websites.</a:t>
            </a:r>
            <a:endParaRPr lang="en-US"/>
          </a:p>
          <a:p>
            <a:endParaRPr lang="en-US"/>
          </a:p>
          <a:p>
            <a:r>
              <a:rPr lang="en-US"/>
              <a:t>Bootstrap is a free front-end framework for faster and easier web development</a:t>
            </a:r>
            <a:endParaRPr lang="en-US"/>
          </a:p>
          <a:p>
            <a:endParaRPr lang="en-US"/>
          </a:p>
          <a:p>
            <a:r>
              <a:rPr lang="en-US"/>
              <a:t>Bootstrap includes HTML and CSS based design templates for typography, forms, buttons, tables, navigation, modals, image carousels and many other, as well as optional JavaScript plugins</a:t>
            </a:r>
            <a:endParaRPr lang="en-US"/>
          </a:p>
          <a:p>
            <a:endParaRPr lang="en-US"/>
          </a:p>
          <a:p>
            <a:r>
              <a:rPr lang="en-US"/>
              <a:t>Bootstrap also gives you the ability to easily create responsive designs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sz="4000" lang="en-US">
                <a:solidFill>
                  <a:srgbClr val="3399FF"/>
                </a:solidFill>
              </a:rPr>
              <a:t>What is Responsive Web Design?</a:t>
            </a:r>
            <a:endParaRPr b="1" sz="4000" lang="en-US">
              <a:solidFill>
                <a:srgbClr val="3399FF"/>
              </a:solidFill>
            </a:endParaRPr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Responsive web design is about creating web sites which automatically adjust themselves to look good on all devices, from small phones to large desktops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>
          <a:xfrm>
            <a:off x="628649" y="-145327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Why Use Bootstrap?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7" name=""/>
          <p:cNvSpPr>
            <a:spLocks noGrp="1"/>
          </p:cNvSpPr>
          <p:nvPr>
            <p:ph idx="1"/>
          </p:nvPr>
        </p:nvSpPr>
        <p:spPr>
          <a:xfrm>
            <a:off x="290944" y="1253330"/>
            <a:ext cx="8722239" cy="5493497"/>
          </a:xfrm>
        </p:spPr>
        <p:txBody>
          <a:bodyPr>
            <a:normAutofit/>
          </a:bodyPr>
          <a:p>
            <a:r>
              <a:rPr lang="en-US"/>
              <a:t>Easy to use: Anybody with just basic knowledge of HTML and CSS can start using Bootstrap</a:t>
            </a:r>
            <a:endParaRPr lang="en-US"/>
          </a:p>
          <a:p>
            <a:endParaRPr lang="en-US"/>
          </a:p>
          <a:p>
            <a:r>
              <a:rPr lang="en-US"/>
              <a:t>Responsive features: Bootstrap's responsive CSS adjusts to phones, tablets, and desktops</a:t>
            </a:r>
            <a:endParaRPr lang="en-US"/>
          </a:p>
          <a:p>
            <a:endParaRPr lang="en-US"/>
          </a:p>
          <a:p>
            <a:r>
              <a:rPr lang="en-US"/>
              <a:t>Mobile-first approach: In Bootstrap, mobile-first styles are part of the core framework</a:t>
            </a:r>
            <a:endParaRPr lang="en-US"/>
          </a:p>
          <a:p>
            <a:endParaRPr lang="en-US"/>
          </a:p>
          <a:p>
            <a:r>
              <a:rPr lang="en-US"/>
              <a:t>Browser compatibility: Bootstrap 4 is compatible with all modern browsers (Chrome, Firefox, Internet Explorer 10+, Edge, Safari, and Opera)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>
          <a:xfrm>
            <a:off x="810491" y="-192975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Bootstrap 4 Containers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9" name=""/>
          <p:cNvSpPr>
            <a:spLocks noGrp="1"/>
          </p:cNvSpPr>
          <p:nvPr>
            <p:ph idx="1"/>
          </p:nvPr>
        </p:nvSpPr>
        <p:spPr>
          <a:xfrm>
            <a:off x="302216" y="1702323"/>
            <a:ext cx="8539569" cy="5623288"/>
          </a:xfrm>
        </p:spPr>
        <p:txBody>
          <a:bodyPr/>
          <a:p>
            <a:r>
              <a:rPr lang="en-US"/>
              <a:t>Containers are used to pad the content inside of them, and there are two container classes available:</a:t>
            </a:r>
            <a:endParaRPr lang="en-US"/>
          </a:p>
          <a:p>
            <a:endParaRPr lang="en-US"/>
          </a:p>
          <a:p>
            <a:r>
              <a:rPr lang="en-US"/>
              <a:t>The .container class provides a responsive fixed width container</a:t>
            </a:r>
            <a:endParaRPr lang="en-US"/>
          </a:p>
          <a:p>
            <a:endParaRPr lang="en-US"/>
          </a:p>
          <a:p>
            <a:r>
              <a:rPr lang="en-US"/>
              <a:t>The .container-fluid class provides a full width container, spanning the entire width of the viewport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>
          <a:xfrm>
            <a:off x="628650" y="-39373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Bootstrap 4 Grids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8852" y="800736"/>
            <a:ext cx="8806296" cy="525652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2015-05-11T11:30:45Z</dcterms:created>
  <dcterms:modified xsi:type="dcterms:W3CDTF">2021-09-25T06:44:30Z</dcterms:modified>
</cp:coreProperties>
</file>