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85"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tableStyles" Target="tableStyles.xml"/><Relationship Id="rId31" Type="http://schemas.openxmlformats.org/officeDocument/2006/relationships/presProps" Target="presProps.xml"/><Relationship Id="rId32" Type="http://schemas.openxmlformats.org/officeDocument/2006/relationships/viewProps" Target="viewProps.xml"/><Relationship Id="rId3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79" name=""/>
        <p:cNvGrpSpPr/>
        <p:nvPr/>
      </p:nvGrpSpPr>
      <p:grpSpPr>
        <a:xfrm>
          <a:off x="0" y="0"/>
          <a:ext cx="0" cy="0"/>
          <a:chOff x="0" y="0"/>
          <a:chExt cx="0" cy="0"/>
        </a:xfrm>
      </p:grpSpPr>
      <p:sp>
        <p:nvSpPr>
          <p:cNvPr id="104869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9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9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9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9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9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8" name=""/>
        <p:cNvGrpSpPr/>
        <p:nvPr/>
      </p:nvGrpSpPr>
      <p:grpSpPr>
        <a:xfrm>
          <a:off x="0" y="0"/>
          <a:ext cx="0" cy="0"/>
          <a:chOff x="0" y="0"/>
          <a:chExt cx="0" cy="0"/>
        </a:xfrm>
      </p:grpSpPr>
      <p:sp>
        <p:nvSpPr>
          <p:cNvPr id="1048598"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99"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600"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1" name="Footer Placeholder 4"/>
          <p:cNvSpPr>
            <a:spLocks noGrp="1"/>
          </p:cNvSpPr>
          <p:nvPr>
            <p:ph type="ftr" sz="quarter" idx="11"/>
          </p:nvPr>
        </p:nvSpPr>
        <p:spPr/>
        <p:txBody>
          <a:bodyPr/>
          <a:p>
            <a:endParaRPr altLang="en-US" lang="zh-CN"/>
          </a:p>
        </p:txBody>
      </p:sp>
      <p:sp>
        <p:nvSpPr>
          <p:cNvPr id="1048602"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3" name=""/>
        <p:cNvGrpSpPr/>
        <p:nvPr/>
      </p:nvGrpSpPr>
      <p:grpSpPr>
        <a:xfrm>
          <a:off x="0" y="0"/>
          <a:ext cx="0" cy="0"/>
          <a:chOff x="0" y="0"/>
          <a:chExt cx="0" cy="0"/>
        </a:xfrm>
      </p:grpSpPr>
      <p:sp>
        <p:nvSpPr>
          <p:cNvPr id="1048657" name="Title 1"/>
          <p:cNvSpPr>
            <a:spLocks noGrp="1"/>
          </p:cNvSpPr>
          <p:nvPr>
            <p:ph type="title"/>
          </p:nvPr>
        </p:nvSpPr>
        <p:spPr/>
        <p:txBody>
          <a:bodyPr/>
          <a:p>
            <a:r>
              <a:rPr altLang="zh-CN" lang="en-US" smtClean="0"/>
              <a:t>Click to edit Master title style</a:t>
            </a:r>
            <a:endParaRPr dirty="0" lang="en-US"/>
          </a:p>
        </p:txBody>
      </p:sp>
      <p:sp>
        <p:nvSpPr>
          <p:cNvPr id="1048658"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9"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60" name="Footer Placeholder 4"/>
          <p:cNvSpPr>
            <a:spLocks noGrp="1"/>
          </p:cNvSpPr>
          <p:nvPr>
            <p:ph type="ftr" sz="quarter" idx="11"/>
          </p:nvPr>
        </p:nvSpPr>
        <p:spPr/>
        <p:txBody>
          <a:bodyPr/>
          <a:p>
            <a:endParaRPr altLang="en-US" lang="zh-CN"/>
          </a:p>
        </p:txBody>
      </p:sp>
      <p:sp>
        <p:nvSpPr>
          <p:cNvPr id="1048661"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1" name=""/>
        <p:cNvGrpSpPr/>
        <p:nvPr/>
      </p:nvGrpSpPr>
      <p:grpSpPr>
        <a:xfrm>
          <a:off x="0" y="0"/>
          <a:ext cx="0" cy="0"/>
          <a:chOff x="0" y="0"/>
          <a:chExt cx="0" cy="0"/>
        </a:xfrm>
      </p:grpSpPr>
      <p:sp>
        <p:nvSpPr>
          <p:cNvPr id="1048646"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47"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8"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9" name="Footer Placeholder 4"/>
          <p:cNvSpPr>
            <a:spLocks noGrp="1"/>
          </p:cNvSpPr>
          <p:nvPr>
            <p:ph type="ftr" sz="quarter" idx="11"/>
          </p:nvPr>
        </p:nvSpPr>
        <p:spPr/>
        <p:txBody>
          <a:bodyPr/>
          <a:p>
            <a:endParaRPr altLang="en-US" lang="zh-CN"/>
          </a:p>
        </p:txBody>
      </p:sp>
      <p:sp>
        <p:nvSpPr>
          <p:cNvPr id="1048650"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581" name="Title 1"/>
          <p:cNvSpPr>
            <a:spLocks noGrp="1"/>
          </p:cNvSpPr>
          <p:nvPr>
            <p:ph type="title"/>
          </p:nvPr>
        </p:nvSpPr>
        <p:spPr/>
        <p:txBody>
          <a:bodyPr/>
          <a:p>
            <a:r>
              <a:rPr altLang="zh-CN" lang="en-US" smtClean="0"/>
              <a:t>Click to edit Master title style</a:t>
            </a:r>
            <a:endParaRPr dirty="0" lang="en-US"/>
          </a:p>
        </p:txBody>
      </p:sp>
      <p:sp>
        <p:nvSpPr>
          <p:cNvPr id="1048582"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4" name=""/>
        <p:cNvGrpSpPr/>
        <p:nvPr/>
      </p:nvGrpSpPr>
      <p:grpSpPr>
        <a:xfrm>
          <a:off x="0" y="0"/>
          <a:ext cx="0" cy="0"/>
          <a:chOff x="0" y="0"/>
          <a:chExt cx="0" cy="0"/>
        </a:xfrm>
      </p:grpSpPr>
      <p:sp>
        <p:nvSpPr>
          <p:cNvPr id="1048662"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63"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64"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65" name="Footer Placeholder 4"/>
          <p:cNvSpPr>
            <a:spLocks noGrp="1"/>
          </p:cNvSpPr>
          <p:nvPr>
            <p:ph type="ftr" sz="quarter" idx="11"/>
          </p:nvPr>
        </p:nvSpPr>
        <p:spPr/>
        <p:txBody>
          <a:bodyPr/>
          <a:p>
            <a:endParaRPr altLang="en-US" lang="zh-CN"/>
          </a:p>
        </p:txBody>
      </p:sp>
      <p:sp>
        <p:nvSpPr>
          <p:cNvPr id="1048666"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5" name=""/>
        <p:cNvGrpSpPr/>
        <p:nvPr/>
      </p:nvGrpSpPr>
      <p:grpSpPr>
        <a:xfrm>
          <a:off x="0" y="0"/>
          <a:ext cx="0" cy="0"/>
          <a:chOff x="0" y="0"/>
          <a:chExt cx="0" cy="0"/>
        </a:xfrm>
      </p:grpSpPr>
      <p:sp>
        <p:nvSpPr>
          <p:cNvPr id="1048667" name="Title 1"/>
          <p:cNvSpPr>
            <a:spLocks noGrp="1"/>
          </p:cNvSpPr>
          <p:nvPr>
            <p:ph type="title"/>
          </p:nvPr>
        </p:nvSpPr>
        <p:spPr/>
        <p:txBody>
          <a:bodyPr/>
          <a:p>
            <a:r>
              <a:rPr altLang="zh-CN" lang="en-US" smtClean="0"/>
              <a:t>Click to edit Master title style</a:t>
            </a:r>
            <a:endParaRPr dirty="0" lang="en-US"/>
          </a:p>
        </p:txBody>
      </p:sp>
      <p:sp>
        <p:nvSpPr>
          <p:cNvPr id="1048668"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69"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70"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71" name="Footer Placeholder 5"/>
          <p:cNvSpPr>
            <a:spLocks noGrp="1"/>
          </p:cNvSpPr>
          <p:nvPr>
            <p:ph type="ftr" sz="quarter" idx="11"/>
          </p:nvPr>
        </p:nvSpPr>
        <p:spPr/>
        <p:txBody>
          <a:bodyPr/>
          <a:p>
            <a:endParaRPr altLang="en-US" lang="zh-CN"/>
          </a:p>
        </p:txBody>
      </p:sp>
      <p:sp>
        <p:nvSpPr>
          <p:cNvPr id="1048672"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6" name=""/>
        <p:cNvGrpSpPr/>
        <p:nvPr/>
      </p:nvGrpSpPr>
      <p:grpSpPr>
        <a:xfrm>
          <a:off x="0" y="0"/>
          <a:ext cx="0" cy="0"/>
          <a:chOff x="0" y="0"/>
          <a:chExt cx="0" cy="0"/>
        </a:xfrm>
      </p:grpSpPr>
      <p:sp>
        <p:nvSpPr>
          <p:cNvPr id="1048673"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74"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75"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76"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77"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78"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79" name="Footer Placeholder 7"/>
          <p:cNvSpPr>
            <a:spLocks noGrp="1"/>
          </p:cNvSpPr>
          <p:nvPr>
            <p:ph type="ftr" sz="quarter" idx="11"/>
          </p:nvPr>
        </p:nvSpPr>
        <p:spPr/>
        <p:txBody>
          <a:bodyPr/>
          <a:p>
            <a:endParaRPr altLang="en-US" lang="zh-CN"/>
          </a:p>
        </p:txBody>
      </p:sp>
      <p:sp>
        <p:nvSpPr>
          <p:cNvPr id="1048680"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0" name=""/>
        <p:cNvGrpSpPr/>
        <p:nvPr/>
      </p:nvGrpSpPr>
      <p:grpSpPr>
        <a:xfrm>
          <a:off x="0" y="0"/>
          <a:ext cx="0" cy="0"/>
          <a:chOff x="0" y="0"/>
          <a:chExt cx="0" cy="0"/>
        </a:xfrm>
      </p:grpSpPr>
      <p:sp>
        <p:nvSpPr>
          <p:cNvPr id="1048642" name="Title 1"/>
          <p:cNvSpPr>
            <a:spLocks noGrp="1"/>
          </p:cNvSpPr>
          <p:nvPr>
            <p:ph type="title"/>
          </p:nvPr>
        </p:nvSpPr>
        <p:spPr/>
        <p:txBody>
          <a:bodyPr/>
          <a:p>
            <a:r>
              <a:rPr altLang="zh-CN" lang="en-US" smtClean="0"/>
              <a:t>Click to edit Master title style</a:t>
            </a:r>
            <a:endParaRPr dirty="0" lang="en-US"/>
          </a:p>
        </p:txBody>
      </p:sp>
      <p:sp>
        <p:nvSpPr>
          <p:cNvPr id="1048643"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4" name="Footer Placeholder 3"/>
          <p:cNvSpPr>
            <a:spLocks noGrp="1"/>
          </p:cNvSpPr>
          <p:nvPr>
            <p:ph type="ftr" sz="quarter" idx="11"/>
          </p:nvPr>
        </p:nvSpPr>
        <p:spPr/>
        <p:txBody>
          <a:bodyPr/>
          <a:p>
            <a:endParaRPr altLang="en-US" lang="zh-CN"/>
          </a:p>
        </p:txBody>
      </p:sp>
      <p:sp>
        <p:nvSpPr>
          <p:cNvPr id="1048645"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7" name=""/>
        <p:cNvGrpSpPr/>
        <p:nvPr/>
      </p:nvGrpSpPr>
      <p:grpSpPr>
        <a:xfrm>
          <a:off x="0" y="0"/>
          <a:ext cx="0" cy="0"/>
          <a:chOff x="0" y="0"/>
          <a:chExt cx="0" cy="0"/>
        </a:xfrm>
      </p:grpSpPr>
      <p:sp>
        <p:nvSpPr>
          <p:cNvPr id="1048681"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82" name="Footer Placeholder 2"/>
          <p:cNvSpPr>
            <a:spLocks noGrp="1"/>
          </p:cNvSpPr>
          <p:nvPr>
            <p:ph type="ftr" sz="quarter" idx="11"/>
          </p:nvPr>
        </p:nvSpPr>
        <p:spPr/>
        <p:txBody>
          <a:bodyPr/>
          <a:p>
            <a:endParaRPr altLang="en-US" lang="zh-CN"/>
          </a:p>
        </p:txBody>
      </p:sp>
      <p:sp>
        <p:nvSpPr>
          <p:cNvPr id="1048683"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8" name=""/>
        <p:cNvGrpSpPr/>
        <p:nvPr/>
      </p:nvGrpSpPr>
      <p:grpSpPr>
        <a:xfrm>
          <a:off x="0" y="0"/>
          <a:ext cx="0" cy="0"/>
          <a:chOff x="0" y="0"/>
          <a:chExt cx="0" cy="0"/>
        </a:xfrm>
      </p:grpSpPr>
      <p:sp>
        <p:nvSpPr>
          <p:cNvPr id="1048684"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85"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86"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87"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88" name="Footer Placeholder 5"/>
          <p:cNvSpPr>
            <a:spLocks noGrp="1"/>
          </p:cNvSpPr>
          <p:nvPr>
            <p:ph type="ftr" sz="quarter" idx="11"/>
          </p:nvPr>
        </p:nvSpPr>
        <p:spPr/>
        <p:txBody>
          <a:bodyPr/>
          <a:p>
            <a:endParaRPr altLang="en-US" lang="zh-CN"/>
          </a:p>
        </p:txBody>
      </p:sp>
      <p:sp>
        <p:nvSpPr>
          <p:cNvPr id="1048689"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2" name=""/>
        <p:cNvGrpSpPr/>
        <p:nvPr/>
      </p:nvGrpSpPr>
      <p:grpSpPr>
        <a:xfrm>
          <a:off x="0" y="0"/>
          <a:ext cx="0" cy="0"/>
          <a:chOff x="0" y="0"/>
          <a:chExt cx="0" cy="0"/>
        </a:xfrm>
      </p:grpSpPr>
      <p:sp>
        <p:nvSpPr>
          <p:cNvPr id="1048651"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52"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53"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54"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5" name="Footer Placeholder 5"/>
          <p:cNvSpPr>
            <a:spLocks noGrp="1"/>
          </p:cNvSpPr>
          <p:nvPr>
            <p:ph type="ftr" sz="quarter" idx="11"/>
          </p:nvPr>
        </p:nvSpPr>
        <p:spPr/>
        <p:txBody>
          <a:bodyPr/>
          <a:p>
            <a:endParaRPr altLang="en-US" lang="zh-CN"/>
          </a:p>
        </p:txBody>
      </p:sp>
      <p:sp>
        <p:nvSpPr>
          <p:cNvPr id="1048656"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9"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p:bgPr>
    </p:bg>
    <p:spTree>
      <p:nvGrpSpPr>
        <p:cNvPr id="49" name=""/>
        <p:cNvGrpSpPr/>
        <p:nvPr/>
      </p:nvGrpSpPr>
      <p:grpSpPr>
        <a:xfrm>
          <a:off x="0" y="0"/>
          <a:ext cx="0" cy="0"/>
          <a:chOff x="0" y="0"/>
          <a:chExt cx="0" cy="0"/>
        </a:xfrm>
      </p:grpSpPr>
      <p:sp>
        <p:nvSpPr>
          <p:cNvPr id="1048603" name="Title 1"/>
          <p:cNvSpPr>
            <a:spLocks noGrp="1"/>
          </p:cNvSpPr>
          <p:nvPr>
            <p:ph type="ctrTitle"/>
          </p:nvPr>
        </p:nvSpPr>
        <p:spPr>
          <a:xfrm>
            <a:off x="685799" y="0"/>
            <a:ext cx="7772400" cy="2290256"/>
          </a:xfrm>
        </p:spPr>
        <p:txBody>
          <a:bodyPr/>
          <a:p>
            <a:r>
              <a:rPr altLang="zh-CN" b="1" sz="7000" lang="en-US">
                <a:solidFill>
                  <a:srgbClr val="98CC00"/>
                </a:solidFill>
              </a:rPr>
              <a:t>jQuery</a:t>
            </a:r>
            <a:endParaRPr altLang="zh-CN" b="1" sz="7000" lang="en-US">
              <a:solidFill>
                <a:srgbClr val="98CC00"/>
              </a:solidFill>
            </a:endParaRPr>
          </a:p>
        </p:txBody>
      </p:sp>
      <p:sp>
        <p:nvSpPr>
          <p:cNvPr id="1048604" name="Subtitle 2"/>
          <p:cNvSpPr>
            <a:spLocks noGrp="1"/>
          </p:cNvSpPr>
          <p:nvPr>
            <p:ph type="subTitle" idx="1"/>
          </p:nvPr>
        </p:nvSpPr>
        <p:spPr/>
        <p:txBody>
          <a:bodyPr/>
          <a:p>
            <a:endParaRPr altLang="zh-CN" lang="en-US"/>
          </a:p>
        </p:txBody>
      </p:sp>
      <p:pic>
        <p:nvPicPr>
          <p:cNvPr id="2097152" name=""/>
          <p:cNvPicPr>
            <a:picLocks/>
          </p:cNvPicPr>
          <p:nvPr/>
        </p:nvPicPr>
        <p:blipFill>
          <a:blip xmlns:r="http://schemas.openxmlformats.org/officeDocument/2006/relationships" r:embed="rId1"/>
          <a:stretch>
            <a:fillRect/>
          </a:stretch>
        </p:blipFill>
        <p:spPr>
          <a:xfrm rot="0">
            <a:off x="889722" y="2800597"/>
            <a:ext cx="7195704" cy="3582226"/>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20" name=""/>
          <p:cNvSpPr>
            <a:spLocks noGrp="1"/>
          </p:cNvSpPr>
          <p:nvPr>
            <p:ph type="subTitle" idx="1"/>
          </p:nvPr>
        </p:nvSpPr>
        <p:spPr>
          <a:xfrm>
            <a:off x="0" y="0"/>
            <a:ext cx="6858000" cy="6915532"/>
          </a:xfrm>
        </p:spPr>
        <p:txBody>
          <a:bodyPr>
            <a:normAutofit fontScale="75000" lnSpcReduction="20000"/>
          </a:bodyPr>
          <a:p>
            <a:pPr algn="l"/>
            <a:r>
              <a:rPr lang="en-US"/>
              <a:t>&lt;!DOCTYPE html&gt;</a:t>
            </a:r>
            <a:endParaRPr lang="en-US"/>
          </a:p>
          <a:p>
            <a:pPr algn="l"/>
            <a:r>
              <a:rPr lang="en-US"/>
              <a:t>&lt;html&gt;</a:t>
            </a:r>
            <a:endParaRPr lang="en-US"/>
          </a:p>
          <a:p>
            <a:pPr algn="l"/>
            <a:r>
              <a:rPr lang="en-US"/>
              <a:t>&lt;head&gt;</a:t>
            </a:r>
            <a:endParaRPr lang="en-US"/>
          </a:p>
          <a:p>
            <a:pPr algn="l"/>
            <a:r>
              <a:rPr lang="en-US"/>
              <a:t>&lt;script src="https://ajax.googleapis.com/ajax/libs/jquery/3.5.1/jquery.min.js"&gt;&lt;/script&gt;</a:t>
            </a:r>
            <a:endParaRPr lang="en-US"/>
          </a:p>
          <a:p>
            <a:pPr algn="l"/>
            <a:r>
              <a:rPr lang="en-US"/>
              <a:t>&lt;script&gt;</a:t>
            </a:r>
            <a:endParaRPr lang="en-US"/>
          </a:p>
          <a:p>
            <a:pPr algn="l"/>
            <a:r>
              <a:rPr lang="en-US"/>
              <a:t>$(document).ready(function(){</a:t>
            </a:r>
            <a:endParaRPr lang="en-US"/>
          </a:p>
          <a:p>
            <a:pPr algn="l"/>
            <a:r>
              <a:rPr lang="en-US"/>
              <a:t>  $("button").click(function(){</a:t>
            </a:r>
            <a:endParaRPr lang="en-US"/>
          </a:p>
          <a:p>
            <a:pPr algn="l"/>
            <a:r>
              <a:rPr lang="en-US"/>
              <a:t>    $("p").hide();</a:t>
            </a:r>
            <a:endParaRPr lang="en-US"/>
          </a:p>
          <a:p>
            <a:pPr algn="l"/>
            <a:r>
              <a:rPr lang="en-US"/>
              <a:t>  });</a:t>
            </a:r>
            <a:endParaRPr lang="en-US"/>
          </a:p>
          <a:p>
            <a:pPr algn="l"/>
            <a:r>
              <a:rPr lang="en-US"/>
              <a:t>});</a:t>
            </a:r>
            <a:endParaRPr lang="en-US"/>
          </a:p>
          <a:p>
            <a:pPr algn="l"/>
            <a:r>
              <a:rPr lang="en-US"/>
              <a:t>&lt;/script&gt;</a:t>
            </a:r>
            <a:endParaRPr lang="en-US"/>
          </a:p>
          <a:p>
            <a:pPr algn="l"/>
            <a:r>
              <a:rPr lang="en-US"/>
              <a:t>&lt;/head&gt;</a:t>
            </a:r>
            <a:endParaRPr lang="en-US"/>
          </a:p>
          <a:p>
            <a:pPr algn="l"/>
            <a:r>
              <a:rPr lang="en-US"/>
              <a:t>&lt;body&gt;</a:t>
            </a:r>
            <a:endParaRPr lang="en-US"/>
          </a:p>
          <a:p>
            <a:pPr algn="l"/>
            <a:r>
              <a:rPr lang="en-US"/>
              <a:t>&lt;h2&gt;This is a heading&lt;/h2&gt;</a:t>
            </a:r>
            <a:endParaRPr lang="en-US"/>
          </a:p>
          <a:p>
            <a:pPr algn="l"/>
            <a:r>
              <a:rPr lang="en-US"/>
              <a:t>&lt;p&gt;This is a paragraph.&lt;/p&gt;</a:t>
            </a:r>
            <a:endParaRPr lang="en-US"/>
          </a:p>
          <a:p>
            <a:pPr algn="l"/>
            <a:r>
              <a:rPr lang="en-US"/>
              <a:t>&lt;p&gt;This is another paragraph.&lt;/p&gt;</a:t>
            </a:r>
            <a:endParaRPr lang="en-US"/>
          </a:p>
          <a:p>
            <a:pPr algn="l"/>
            <a:r>
              <a:rPr lang="en-US"/>
              <a:t>&lt;button&gt;Click me to hide paragraphs&lt;/button&gt;</a:t>
            </a:r>
            <a:endParaRPr lang="en-US"/>
          </a:p>
          <a:p>
            <a:pPr algn="l"/>
            <a:r>
              <a:rPr lang="en-US"/>
              <a:t>&lt;/body&gt;</a:t>
            </a:r>
            <a:endParaRPr lang="en-US"/>
          </a:p>
          <a:p>
            <a:pPr algn="l"/>
            <a:r>
              <a:rPr lang="en-US"/>
              <a:t>&lt;/html&gt;</a:t>
            </a:r>
            <a:endParaRPr lang="en-US"/>
          </a:p>
          <a:p>
            <a:pPr algn="l"/>
            <a:endParaRPr lang="en-US"/>
          </a:p>
        </p:txBody>
      </p:sp>
      <p:pic>
        <p:nvPicPr>
          <p:cNvPr id="2097154" name=""/>
          <p:cNvPicPr>
            <a:picLocks/>
          </p:cNvPicPr>
          <p:nvPr/>
        </p:nvPicPr>
        <p:blipFill>
          <a:blip xmlns:r="http://schemas.openxmlformats.org/officeDocument/2006/relationships" r:embed="rId1"/>
          <a:stretch>
            <a:fillRect/>
          </a:stretch>
        </p:blipFill>
        <p:spPr>
          <a:xfrm rot="0">
            <a:off x="3428999" y="1851475"/>
            <a:ext cx="6703892" cy="321258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21" name=""/>
          <p:cNvSpPr>
            <a:spLocks noGrp="1"/>
          </p:cNvSpPr>
          <p:nvPr>
            <p:ph type="title"/>
          </p:nvPr>
        </p:nvSpPr>
        <p:spPr>
          <a:xfrm>
            <a:off x="628650" y="0"/>
            <a:ext cx="7886700" cy="1325563"/>
          </a:xfrm>
        </p:spPr>
        <p:txBody>
          <a:bodyPr/>
          <a:p>
            <a:pPr algn="ctr"/>
            <a:r>
              <a:rPr b="1" lang="en-US">
                <a:solidFill>
                  <a:srgbClr val="3399FF"/>
                </a:solidFill>
              </a:rPr>
              <a:t>The #id Selector</a:t>
            </a:r>
            <a:endParaRPr b="1" lang="en-US">
              <a:solidFill>
                <a:srgbClr val="3399FF"/>
              </a:solidFill>
            </a:endParaRPr>
          </a:p>
        </p:txBody>
      </p:sp>
      <p:sp>
        <p:nvSpPr>
          <p:cNvPr id="1048622" name=""/>
          <p:cNvSpPr>
            <a:spLocks noGrp="1"/>
          </p:cNvSpPr>
          <p:nvPr>
            <p:ph idx="1"/>
          </p:nvPr>
        </p:nvSpPr>
        <p:spPr>
          <a:xfrm>
            <a:off x="433819" y="1325562"/>
            <a:ext cx="8549121" cy="5435091"/>
          </a:xfrm>
        </p:spPr>
        <p:txBody>
          <a:bodyPr/>
          <a:p>
            <a:r>
              <a:rPr lang="en-US"/>
              <a:t>The jQuery #id selector uses the id attribute of an HTML tag to find the specific element.</a:t>
            </a:r>
            <a:endParaRPr lang="en-US"/>
          </a:p>
          <a:p>
            <a:endParaRPr lang="en-US"/>
          </a:p>
          <a:p>
            <a:r>
              <a:rPr lang="en-US"/>
              <a:t>An id should be unique within a page, so you should use the #id selector when you want to find a single, unique element.</a:t>
            </a:r>
            <a:endParaRPr lang="en-US"/>
          </a:p>
          <a:p>
            <a:endParaRPr lang="en-US"/>
          </a:p>
          <a:p>
            <a:r>
              <a:rPr lang="en-US"/>
              <a:t>To find an element with a specific id, write a hash character, followed by the id of the HTML element:</a:t>
            </a:r>
            <a:endParaRPr lang="en-US"/>
          </a:p>
          <a:p>
            <a:endParaRPr lang="en-US"/>
          </a:p>
          <a:p>
            <a:r>
              <a:rPr lang="en-US"/>
              <a:t>$("#test")</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23" name=""/>
          <p:cNvSpPr>
            <a:spLocks noGrp="1"/>
          </p:cNvSpPr>
          <p:nvPr>
            <p:ph type="subTitle" idx="1"/>
          </p:nvPr>
        </p:nvSpPr>
        <p:spPr>
          <a:xfrm>
            <a:off x="0" y="143474"/>
            <a:ext cx="6858000" cy="6743561"/>
          </a:xfrm>
        </p:spPr>
        <p:txBody>
          <a:bodyPr>
            <a:normAutofit fontScale="75000" lnSpcReduction="20000"/>
          </a:bodyPr>
          <a:p>
            <a:pPr algn="l"/>
            <a:r>
              <a:rPr lang="en-US"/>
              <a:t>&lt;!DOCTYPE html&gt;</a:t>
            </a:r>
            <a:endParaRPr lang="en-US"/>
          </a:p>
          <a:p>
            <a:pPr algn="l"/>
            <a:r>
              <a:rPr lang="en-US"/>
              <a:t>&lt;html&gt;</a:t>
            </a:r>
            <a:endParaRPr lang="en-US"/>
          </a:p>
          <a:p>
            <a:pPr algn="l"/>
            <a:r>
              <a:rPr lang="en-US"/>
              <a:t>&lt;head&gt;</a:t>
            </a:r>
            <a:endParaRPr lang="en-US"/>
          </a:p>
          <a:p>
            <a:pPr algn="l"/>
            <a:r>
              <a:rPr lang="en-US"/>
              <a:t>&lt;script src="https://ajax.googleapis.com/ajax/libs/jquery/3.5.1/jquery.min.js"&gt;&lt;/script&gt;</a:t>
            </a:r>
            <a:endParaRPr lang="en-US"/>
          </a:p>
          <a:p>
            <a:pPr algn="l"/>
            <a:r>
              <a:rPr lang="en-US"/>
              <a:t>&lt;script&gt;</a:t>
            </a:r>
            <a:endParaRPr lang="en-US"/>
          </a:p>
          <a:p>
            <a:pPr algn="l"/>
            <a:r>
              <a:rPr lang="en-US"/>
              <a:t>$(document).ready(function(){</a:t>
            </a:r>
            <a:endParaRPr lang="en-US"/>
          </a:p>
          <a:p>
            <a:pPr algn="l"/>
            <a:r>
              <a:rPr lang="en-US"/>
              <a:t>  $("button").click(function(){</a:t>
            </a:r>
            <a:endParaRPr lang="en-US"/>
          </a:p>
          <a:p>
            <a:pPr algn="l"/>
            <a:r>
              <a:rPr lang="en-US"/>
              <a:t>    $("#test").hide();</a:t>
            </a:r>
            <a:endParaRPr lang="en-US"/>
          </a:p>
          <a:p>
            <a:pPr algn="l"/>
            <a:r>
              <a:rPr lang="en-US"/>
              <a:t>  });</a:t>
            </a:r>
            <a:endParaRPr lang="en-US"/>
          </a:p>
          <a:p>
            <a:pPr algn="l"/>
            <a:r>
              <a:rPr lang="en-US"/>
              <a:t>});</a:t>
            </a:r>
            <a:endParaRPr lang="en-US"/>
          </a:p>
          <a:p>
            <a:pPr algn="l"/>
            <a:r>
              <a:rPr lang="en-US"/>
              <a:t>&lt;/script&gt;</a:t>
            </a:r>
            <a:endParaRPr lang="en-US"/>
          </a:p>
          <a:p>
            <a:pPr algn="l"/>
            <a:r>
              <a:rPr lang="en-US"/>
              <a:t>&lt;/head&gt;</a:t>
            </a:r>
            <a:endParaRPr lang="en-US"/>
          </a:p>
          <a:p>
            <a:pPr algn="l"/>
            <a:r>
              <a:rPr lang="en-US"/>
              <a:t>&lt;body&gt;</a:t>
            </a:r>
            <a:endParaRPr lang="en-US"/>
          </a:p>
          <a:p>
            <a:pPr algn="l"/>
            <a:r>
              <a:rPr lang="en-US"/>
              <a:t>&lt;h2&gt;This is a heading&lt;/h2&gt;</a:t>
            </a:r>
            <a:endParaRPr lang="en-US"/>
          </a:p>
          <a:p>
            <a:pPr algn="l"/>
            <a:r>
              <a:rPr lang="en-US"/>
              <a:t>&lt;p&gt;This is a paragraph.&lt;/p&gt;</a:t>
            </a:r>
            <a:endParaRPr lang="en-US"/>
          </a:p>
          <a:p>
            <a:pPr algn="l"/>
            <a:r>
              <a:rPr lang="en-US"/>
              <a:t>&lt;p id="test"&gt;This is another paragraph.&lt;/p&gt;</a:t>
            </a:r>
            <a:endParaRPr lang="en-US"/>
          </a:p>
          <a:p>
            <a:pPr algn="l"/>
            <a:r>
              <a:rPr lang="en-US"/>
              <a:t>&lt;button&gt;Click me&lt;/button&gt;</a:t>
            </a:r>
            <a:endParaRPr lang="en-US"/>
          </a:p>
          <a:p>
            <a:pPr algn="l"/>
            <a:r>
              <a:rPr lang="en-US"/>
              <a:t>&lt;/body&gt;</a:t>
            </a:r>
            <a:endParaRPr lang="en-US"/>
          </a:p>
          <a:p>
            <a:pPr algn="l"/>
            <a:r>
              <a:rPr lang="en-US"/>
              <a:t>&lt;</a:t>
            </a:r>
            <a:r>
              <a:rPr lang="en-US"/>
              <a:t>/</a:t>
            </a:r>
            <a:r>
              <a:rPr lang="en-US"/>
              <a:t>h</a:t>
            </a:r>
            <a:r>
              <a:rPr lang="en-US"/>
              <a:t>t</a:t>
            </a:r>
            <a:r>
              <a:rPr lang="en-US"/>
              <a:t>m</a:t>
            </a:r>
            <a:r>
              <a:rPr lang="en-US"/>
              <a:t>l</a:t>
            </a:r>
            <a:r>
              <a:rPr lang="en-US"/>
              <a:t>&gt;</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24" name=""/>
          <p:cNvSpPr>
            <a:spLocks noGrp="1"/>
          </p:cNvSpPr>
          <p:nvPr>
            <p:ph type="title"/>
          </p:nvPr>
        </p:nvSpPr>
        <p:spPr>
          <a:xfrm>
            <a:off x="628650" y="-201511"/>
            <a:ext cx="7886700" cy="1325563"/>
          </a:xfrm>
        </p:spPr>
        <p:txBody>
          <a:bodyPr/>
          <a:p>
            <a:pPr algn="ctr"/>
            <a:r>
              <a:rPr b="1" lang="en-US">
                <a:solidFill>
                  <a:srgbClr val="3399FF"/>
                </a:solidFill>
              </a:rPr>
              <a:t>The .class Selector</a:t>
            </a:r>
            <a:endParaRPr b="1" lang="en-US">
              <a:solidFill>
                <a:srgbClr val="3399FF"/>
              </a:solidFill>
            </a:endParaRPr>
          </a:p>
        </p:txBody>
      </p:sp>
      <p:sp>
        <p:nvSpPr>
          <p:cNvPr id="1048625" name=""/>
          <p:cNvSpPr>
            <a:spLocks noGrp="1"/>
          </p:cNvSpPr>
          <p:nvPr>
            <p:ph idx="1"/>
          </p:nvPr>
        </p:nvSpPr>
        <p:spPr>
          <a:xfrm>
            <a:off x="303935" y="1253330"/>
            <a:ext cx="8724467" cy="5715261"/>
          </a:xfrm>
        </p:spPr>
        <p:txBody>
          <a:bodyPr/>
          <a:p>
            <a:r>
              <a:rPr lang="en-US"/>
              <a:t>The jQuery .class selector finds elements with a specific class.</a:t>
            </a:r>
            <a:endParaRPr lang="en-US"/>
          </a:p>
          <a:p>
            <a:endParaRPr lang="en-US"/>
          </a:p>
          <a:p>
            <a:r>
              <a:rPr lang="en-US"/>
              <a:t>To find elements with a specific class, write a period character, followed by the name of the class:</a:t>
            </a:r>
            <a:endParaRPr lang="en-US"/>
          </a:p>
          <a:p>
            <a:endParaRPr lang="en-US"/>
          </a:p>
          <a:p>
            <a:r>
              <a:rPr lang="en-US"/>
              <a:t>$(".test")</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26" name=""/>
          <p:cNvSpPr>
            <a:spLocks noGrp="1"/>
          </p:cNvSpPr>
          <p:nvPr>
            <p:ph type="title"/>
          </p:nvPr>
        </p:nvSpPr>
        <p:spPr>
          <a:xfrm>
            <a:off x="797503" y="0"/>
            <a:ext cx="7886700" cy="1325563"/>
          </a:xfrm>
        </p:spPr>
        <p:txBody>
          <a:bodyPr/>
          <a:p>
            <a:pPr algn="ctr"/>
            <a:r>
              <a:rPr b="1" lang="en-US">
                <a:solidFill>
                  <a:srgbClr val="3399FF"/>
                </a:solidFill>
              </a:rPr>
              <a:t>What is Traversing?</a:t>
            </a:r>
            <a:endParaRPr b="1" lang="en-US">
              <a:solidFill>
                <a:srgbClr val="3399FF"/>
              </a:solidFill>
            </a:endParaRPr>
          </a:p>
        </p:txBody>
      </p:sp>
      <p:sp>
        <p:nvSpPr>
          <p:cNvPr id="1048627" name=""/>
          <p:cNvSpPr>
            <a:spLocks noGrp="1"/>
          </p:cNvSpPr>
          <p:nvPr>
            <p:ph idx="1"/>
          </p:nvPr>
        </p:nvSpPr>
        <p:spPr>
          <a:xfrm>
            <a:off x="251979" y="1325563"/>
            <a:ext cx="8536132" cy="5503097"/>
          </a:xfrm>
        </p:spPr>
        <p:txBody>
          <a:bodyPr/>
          <a:p>
            <a:r>
              <a:rPr lang="en-US"/>
              <a:t>jQuery traversing, which means "move through", are used to "find" (or select) HTML elements based on their relation to other elements.</a:t>
            </a:r>
            <a:endParaRPr lang="en-US"/>
          </a:p>
          <a:p>
            <a:endParaRPr lang="en-US"/>
          </a:p>
          <a:p>
            <a:r>
              <a:rPr lang="en-US"/>
              <a:t> Start with one selection and move through that selection until you reach the elements you desire.</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28" name=""/>
          <p:cNvSpPr>
            <a:spLocks noGrp="1"/>
          </p:cNvSpPr>
          <p:nvPr>
            <p:ph type="title"/>
          </p:nvPr>
        </p:nvSpPr>
        <p:spPr/>
        <p:txBody>
          <a:bodyPr/>
          <a:p>
            <a:endParaRPr lang="en-US"/>
          </a:p>
        </p:txBody>
      </p:sp>
      <p:sp>
        <p:nvSpPr>
          <p:cNvPr id="1048629" name=""/>
          <p:cNvSpPr>
            <a:spLocks noGrp="1"/>
          </p:cNvSpPr>
          <p:nvPr>
            <p:ph idx="1"/>
          </p:nvPr>
        </p:nvSpPr>
        <p:spPr/>
        <p:txBody>
          <a:bodyPr/>
          <a:p>
            <a:endParaRPr lang="en-US"/>
          </a:p>
        </p:txBody>
      </p:sp>
      <p:pic>
        <p:nvPicPr>
          <p:cNvPr id="2097155" name=""/>
          <p:cNvPicPr>
            <a:picLocks/>
          </p:cNvPicPr>
          <p:nvPr/>
        </p:nvPicPr>
        <p:blipFill>
          <a:blip xmlns:r="http://schemas.openxmlformats.org/officeDocument/2006/relationships" r:embed="rId1"/>
          <a:stretch>
            <a:fillRect/>
          </a:stretch>
        </p:blipFill>
        <p:spPr>
          <a:xfrm rot="0">
            <a:off x="183220" y="365126"/>
            <a:ext cx="8936102" cy="6256170"/>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30" name=""/>
          <p:cNvSpPr>
            <a:spLocks noGrp="1"/>
          </p:cNvSpPr>
          <p:nvPr>
            <p:ph type="title"/>
          </p:nvPr>
        </p:nvSpPr>
        <p:spPr>
          <a:xfrm>
            <a:off x="628650" y="0"/>
            <a:ext cx="7886700" cy="1325563"/>
          </a:xfrm>
        </p:spPr>
        <p:txBody>
          <a:bodyPr/>
          <a:p>
            <a:pPr algn="ctr"/>
            <a:r>
              <a:rPr b="1" lang="en-US">
                <a:solidFill>
                  <a:srgbClr val="3399FF"/>
                </a:solidFill>
              </a:rPr>
              <a:t>Traversing the DOM</a:t>
            </a:r>
            <a:endParaRPr b="1" lang="en-US">
              <a:solidFill>
                <a:srgbClr val="3399FF"/>
              </a:solidFill>
            </a:endParaRPr>
          </a:p>
        </p:txBody>
      </p:sp>
      <p:sp>
        <p:nvSpPr>
          <p:cNvPr id="1048631" name=""/>
          <p:cNvSpPr>
            <a:spLocks noGrp="1"/>
          </p:cNvSpPr>
          <p:nvPr>
            <p:ph idx="1"/>
          </p:nvPr>
        </p:nvSpPr>
        <p:spPr>
          <a:xfrm>
            <a:off x="628650" y="1825625"/>
            <a:ext cx="7886700" cy="5249954"/>
          </a:xfrm>
        </p:spPr>
        <p:txBody>
          <a:bodyPr/>
          <a:p>
            <a:r>
              <a:rPr lang="en-US"/>
              <a:t>Three useful jQuery methods for traversing up the DOM tree are:</a:t>
            </a:r>
            <a:endParaRPr lang="en-US"/>
          </a:p>
          <a:p>
            <a:endParaRPr lang="en-US"/>
          </a:p>
          <a:p>
            <a:r>
              <a:rPr lang="en-US"/>
              <a:t>parent()</a:t>
            </a:r>
            <a:endParaRPr lang="en-US"/>
          </a:p>
          <a:p>
            <a:r>
              <a:rPr lang="en-US"/>
              <a:t>parents()</a:t>
            </a:r>
            <a:endParaRPr lang="en-US"/>
          </a:p>
          <a:p>
            <a:r>
              <a:rPr lang="en-US"/>
              <a:t>parentsUntil()</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32" name=""/>
          <p:cNvSpPr>
            <a:spLocks noGrp="1"/>
          </p:cNvSpPr>
          <p:nvPr>
            <p:ph type="title"/>
          </p:nvPr>
        </p:nvSpPr>
        <p:spPr/>
        <p:txBody>
          <a:bodyPr/>
          <a:p>
            <a:pPr algn="ctr"/>
            <a:r>
              <a:rPr b="1" lang="en-US">
                <a:solidFill>
                  <a:srgbClr val="3399FF"/>
                </a:solidFill>
              </a:rPr>
              <a:t>jQuery parent() Method</a:t>
            </a:r>
            <a:endParaRPr b="1" lang="en-US">
              <a:solidFill>
                <a:srgbClr val="3399FF"/>
              </a:solidFill>
            </a:endParaRPr>
          </a:p>
        </p:txBody>
      </p:sp>
      <p:sp>
        <p:nvSpPr>
          <p:cNvPr id="1048633" name=""/>
          <p:cNvSpPr>
            <a:spLocks noGrp="1"/>
          </p:cNvSpPr>
          <p:nvPr>
            <p:ph idx="1"/>
          </p:nvPr>
        </p:nvSpPr>
        <p:spPr>
          <a:xfrm>
            <a:off x="628650" y="1825625"/>
            <a:ext cx="8354291" cy="4351338"/>
          </a:xfrm>
        </p:spPr>
        <p:txBody>
          <a:bodyPr/>
          <a:p>
            <a:r>
              <a:rPr lang="en-US"/>
              <a:t>The parent() method returns the direct parent element of the selected element.</a:t>
            </a:r>
            <a:endParaRPr lang="en-US"/>
          </a:p>
          <a:p>
            <a:endParaRPr lang="en-US"/>
          </a:p>
          <a:p>
            <a:r>
              <a:rPr lang="en-US"/>
              <a:t>This method only traverse a single </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34" name=""/>
          <p:cNvSpPr>
            <a:spLocks noGrp="1"/>
          </p:cNvSpPr>
          <p:nvPr>
            <p:ph type="title"/>
          </p:nvPr>
        </p:nvSpPr>
        <p:spPr>
          <a:xfrm>
            <a:off x="628649" y="0"/>
            <a:ext cx="7886700" cy="1325563"/>
          </a:xfrm>
        </p:spPr>
        <p:txBody>
          <a:bodyPr/>
          <a:p>
            <a:pPr algn="ctr"/>
            <a:r>
              <a:rPr b="1" lang="en-US">
                <a:solidFill>
                  <a:srgbClr val="3399FF"/>
                </a:solidFill>
              </a:rPr>
              <a:t>jQuery parents() Method</a:t>
            </a:r>
            <a:endParaRPr b="1" lang="en-US">
              <a:solidFill>
                <a:srgbClr val="3399FF"/>
              </a:solidFill>
            </a:endParaRPr>
          </a:p>
        </p:txBody>
      </p:sp>
      <p:sp>
        <p:nvSpPr>
          <p:cNvPr id="1048635" name=""/>
          <p:cNvSpPr>
            <a:spLocks noGrp="1"/>
          </p:cNvSpPr>
          <p:nvPr>
            <p:ph idx="1"/>
          </p:nvPr>
        </p:nvSpPr>
        <p:spPr/>
        <p:txBody>
          <a:bodyPr/>
          <a:p>
            <a:r>
              <a:rPr lang="en-US"/>
              <a:t>The parents() method returns all ancestor elements of the selected element, all the way up to the document's root element (&lt;html&gt;).</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36" name=""/>
          <p:cNvSpPr>
            <a:spLocks noGrp="1"/>
          </p:cNvSpPr>
          <p:nvPr>
            <p:ph type="title"/>
          </p:nvPr>
        </p:nvSpPr>
        <p:spPr/>
        <p:txBody>
          <a:bodyPr/>
          <a:p>
            <a:pPr algn="ctr"/>
            <a:r>
              <a:rPr b="1" lang="en-US">
                <a:solidFill>
                  <a:srgbClr val="3399FF"/>
                </a:solidFill>
              </a:rPr>
              <a:t>jQuery parentsUntil() Method</a:t>
            </a:r>
            <a:endParaRPr b="1" lang="en-US">
              <a:solidFill>
                <a:srgbClr val="3399FF"/>
              </a:solidFill>
            </a:endParaRPr>
          </a:p>
        </p:txBody>
      </p:sp>
      <p:sp>
        <p:nvSpPr>
          <p:cNvPr id="1048637" name=""/>
          <p:cNvSpPr>
            <a:spLocks noGrp="1"/>
          </p:cNvSpPr>
          <p:nvPr>
            <p:ph idx="1"/>
          </p:nvPr>
        </p:nvSpPr>
        <p:spPr/>
        <p:txBody>
          <a:bodyPr/>
          <a:p>
            <a:r>
              <a:rPr lang="en-US"/>
              <a:t>The parentsUntil() method returns all ancestor elements between two given arguments.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p:bgPr>
    </p:bg>
    <p:spTree>
      <p:nvGrpSpPr>
        <p:cNvPr id="50" name=""/>
        <p:cNvGrpSpPr/>
        <p:nvPr/>
      </p:nvGrpSpPr>
      <p:grpSpPr>
        <a:xfrm>
          <a:off x="0" y="0"/>
          <a:ext cx="0" cy="0"/>
          <a:chOff x="0" y="0"/>
          <a:chExt cx="0" cy="0"/>
        </a:xfrm>
      </p:grpSpPr>
      <p:sp>
        <p:nvSpPr>
          <p:cNvPr id="1048605" name=""/>
          <p:cNvSpPr>
            <a:spLocks noGrp="1"/>
          </p:cNvSpPr>
          <p:nvPr>
            <p:ph type="title"/>
          </p:nvPr>
        </p:nvSpPr>
        <p:spPr>
          <a:xfrm>
            <a:off x="472785" y="0"/>
            <a:ext cx="8042564" cy="1325563"/>
          </a:xfrm>
        </p:spPr>
        <p:txBody>
          <a:bodyPr/>
          <a:p>
            <a:r>
              <a:rPr b="1" lang="en-US">
                <a:solidFill>
                  <a:srgbClr val="98CC00"/>
                </a:solidFill>
              </a:rPr>
              <a:t>Agenda</a:t>
            </a:r>
            <a:endParaRPr b="1" lang="en-US">
              <a:solidFill>
                <a:srgbClr val="98CC00"/>
              </a:solidFill>
            </a:endParaRPr>
          </a:p>
        </p:txBody>
      </p:sp>
      <p:sp>
        <p:nvSpPr>
          <p:cNvPr id="1048606" name=""/>
          <p:cNvSpPr>
            <a:spLocks noGrp="1"/>
          </p:cNvSpPr>
          <p:nvPr>
            <p:ph idx="1"/>
          </p:nvPr>
        </p:nvSpPr>
        <p:spPr>
          <a:xfrm>
            <a:off x="166255" y="1591371"/>
            <a:ext cx="8977745" cy="5869890"/>
          </a:xfrm>
        </p:spPr>
        <p:txBody>
          <a:bodyPr>
            <a:normAutofit/>
          </a:bodyPr>
          <a:p>
            <a:r>
              <a:rPr b="1" lang="en-US">
                <a:solidFill>
                  <a:srgbClr val="3399FF"/>
                </a:solidFill>
              </a:rPr>
              <a:t>jQurey Basics</a:t>
            </a:r>
            <a:endParaRPr b="1" lang="en-US">
              <a:solidFill>
                <a:srgbClr val="3399FF"/>
              </a:solidFill>
            </a:endParaRPr>
          </a:p>
          <a:p>
            <a:endParaRPr b="1" lang="en-US">
              <a:solidFill>
                <a:srgbClr val="3399FF"/>
              </a:solidFill>
            </a:endParaRPr>
          </a:p>
          <a:p>
            <a:r>
              <a:rPr b="1" lang="en-US">
                <a:solidFill>
                  <a:srgbClr val="3399FF"/>
                </a:solidFill>
              </a:rPr>
              <a:t>jQuery Selectors</a:t>
            </a:r>
            <a:endParaRPr b="1" lang="en-US">
              <a:solidFill>
                <a:srgbClr val="3399FF"/>
              </a:solidFill>
            </a:endParaRPr>
          </a:p>
          <a:p>
            <a:endParaRPr b="1" lang="en-US">
              <a:solidFill>
                <a:srgbClr val="3399FF"/>
              </a:solidFill>
            </a:endParaRPr>
          </a:p>
          <a:p>
            <a:r>
              <a:rPr b="1" lang="en-US">
                <a:solidFill>
                  <a:srgbClr val="3399FF"/>
                </a:solidFill>
              </a:rPr>
              <a:t>jQuery Traversing</a:t>
            </a:r>
            <a:endParaRPr b="1" lang="en-US">
              <a:solidFill>
                <a:srgbClr val="3399FF"/>
              </a:solidFill>
            </a:endParaRPr>
          </a:p>
          <a:p>
            <a:endParaRPr b="1" lang="en-US">
              <a:solidFill>
                <a:srgbClr val="3399FF"/>
              </a:solidFill>
            </a:endParaRPr>
          </a:p>
          <a:p>
            <a:r>
              <a:rPr b="1" lang="en-US">
                <a:solidFill>
                  <a:srgbClr val="3399FF"/>
                </a:solidFill>
              </a:rPr>
              <a:t>jQuery DOM Manipulation</a:t>
            </a:r>
            <a:endParaRPr b="1" lang="en-US">
              <a:solidFill>
                <a:srgbClr val="3399FF"/>
              </a:solidFill>
            </a:endParaRPr>
          </a:p>
          <a:p>
            <a:endParaRPr b="1" lang="en-US">
              <a:solidFill>
                <a:srgbClr val="3399FF"/>
              </a:solidFill>
            </a:endParaRPr>
          </a:p>
          <a:p>
            <a:r>
              <a:rPr b="1" lang="en-US">
                <a:solidFill>
                  <a:srgbClr val="3399FF"/>
                </a:solidFill>
              </a:rPr>
              <a:t>jQuery Events</a:t>
            </a:r>
            <a:endParaRPr b="1" lang="en-US">
              <a:solidFill>
                <a:srgbClr val="3399FF"/>
              </a:solidFill>
            </a:endParaRPr>
          </a:p>
          <a:p>
            <a:endParaRPr b="1" lang="en-US">
              <a:solidFill>
                <a:srgbClr val="3399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38" name=""/>
          <p:cNvSpPr>
            <a:spLocks noGrp="1"/>
          </p:cNvSpPr>
          <p:nvPr>
            <p:ph type="title"/>
          </p:nvPr>
        </p:nvSpPr>
        <p:spPr>
          <a:xfrm>
            <a:off x="628649" y="0"/>
            <a:ext cx="7886700" cy="1325563"/>
          </a:xfrm>
        </p:spPr>
        <p:txBody>
          <a:bodyPr/>
          <a:p>
            <a:pPr algn="ctr"/>
            <a:r>
              <a:rPr b="1" lang="en-US">
                <a:solidFill>
                  <a:srgbClr val="3399FF"/>
                </a:solidFill>
              </a:rPr>
              <a:t>jQuery DOM Manipulation</a:t>
            </a:r>
            <a:endParaRPr b="1" lang="en-US">
              <a:solidFill>
                <a:srgbClr val="3399FF"/>
              </a:solidFill>
            </a:endParaRPr>
          </a:p>
        </p:txBody>
      </p:sp>
      <p:sp>
        <p:nvSpPr>
          <p:cNvPr id="1048639" name=""/>
          <p:cNvSpPr>
            <a:spLocks noGrp="1"/>
          </p:cNvSpPr>
          <p:nvPr>
            <p:ph idx="1"/>
          </p:nvPr>
        </p:nvSpPr>
        <p:spPr>
          <a:xfrm>
            <a:off x="420830" y="1253331"/>
            <a:ext cx="8603479" cy="5520354"/>
          </a:xfrm>
        </p:spPr>
        <p:txBody>
          <a:bodyPr/>
          <a:p>
            <a:r>
              <a:rPr lang="en-US"/>
              <a:t>One very important part of jQuery is the possibility to manipulate the DOM.</a:t>
            </a:r>
            <a:endParaRPr lang="en-US"/>
          </a:p>
          <a:p>
            <a:endParaRPr lang="en-US"/>
          </a:p>
          <a:p>
            <a:r>
              <a:rPr lang="en-US"/>
              <a:t>jQuery comes with a bunch of DOM related methods that make it easy to access and manipulate elements and attributes</a:t>
            </a:r>
            <a:endParaRPr lang="en-US"/>
          </a:p>
          <a:p>
            <a:endParaRPr lang="en-US"/>
          </a:p>
          <a:p>
            <a:r>
              <a:rPr lang="en-US"/>
              <a:t>DOM = Document Object Model</a:t>
            </a:r>
            <a:endParaRPr lang="en-US"/>
          </a:p>
          <a:p>
            <a:endParaRPr lang="en-US"/>
          </a:p>
          <a:p>
            <a:r>
              <a:rPr lang="en-US"/>
              <a:t>The DOM defines a standard for accessing HTML and XML documents:</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40" name=""/>
          <p:cNvSpPr>
            <a:spLocks noGrp="1"/>
          </p:cNvSpPr>
          <p:nvPr>
            <p:ph type="title"/>
          </p:nvPr>
        </p:nvSpPr>
        <p:spPr>
          <a:xfrm>
            <a:off x="884602" y="0"/>
            <a:ext cx="7886700" cy="1325563"/>
          </a:xfrm>
        </p:spPr>
        <p:txBody>
          <a:bodyPr/>
          <a:p>
            <a:pPr algn="ctr"/>
            <a:r>
              <a:rPr b="1" sz="3800" lang="en-US">
                <a:solidFill>
                  <a:srgbClr val="3399FF"/>
                </a:solidFill>
              </a:rPr>
              <a:t>Get Content - text(), html(), and val()</a:t>
            </a:r>
            <a:endParaRPr b="1" sz="3800" lang="en-US">
              <a:solidFill>
                <a:srgbClr val="3399FF"/>
              </a:solidFill>
            </a:endParaRPr>
          </a:p>
        </p:txBody>
      </p:sp>
      <p:sp>
        <p:nvSpPr>
          <p:cNvPr id="1048641" name=""/>
          <p:cNvSpPr>
            <a:spLocks noGrp="1"/>
          </p:cNvSpPr>
          <p:nvPr>
            <p:ph idx="1"/>
          </p:nvPr>
        </p:nvSpPr>
        <p:spPr>
          <a:xfrm>
            <a:off x="290945" y="1325563"/>
            <a:ext cx="8458200" cy="5408728"/>
          </a:xfrm>
        </p:spPr>
        <p:txBody>
          <a:bodyPr/>
          <a:p>
            <a:r>
              <a:rPr lang="en-US"/>
              <a:t>Three simple, but useful, jQuery methods for DOM manipulation are:</a:t>
            </a:r>
            <a:endParaRPr lang="en-US"/>
          </a:p>
          <a:p>
            <a:endParaRPr lang="en-US"/>
          </a:p>
          <a:p>
            <a:r>
              <a:rPr lang="en-US"/>
              <a:t>text() - Sets or returns the text content of selected elements</a:t>
            </a:r>
            <a:endParaRPr lang="en-US"/>
          </a:p>
          <a:p>
            <a:endParaRPr lang="en-US"/>
          </a:p>
          <a:p>
            <a:r>
              <a:rPr lang="en-US"/>
              <a:t>html() - Sets or returns the content of selected elements (including HTML markup)</a:t>
            </a:r>
            <a:endParaRPr lang="en-US"/>
          </a:p>
          <a:p>
            <a:endParaRPr lang="en-US"/>
          </a:p>
          <a:p>
            <a:r>
              <a:rPr lang="en-US"/>
              <a:t>val() - Sets or returns the value of form fields</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596" name=""/>
          <p:cNvSpPr>
            <a:spLocks noGrp="1"/>
          </p:cNvSpPr>
          <p:nvPr>
            <p:ph type="title"/>
          </p:nvPr>
        </p:nvSpPr>
        <p:spPr>
          <a:xfrm>
            <a:off x="641638" y="0"/>
            <a:ext cx="7886700" cy="1325563"/>
          </a:xfrm>
        </p:spPr>
        <p:txBody>
          <a:bodyPr/>
          <a:p>
            <a:r>
              <a:rPr b="1" sz="3800" lang="en-US">
                <a:solidFill>
                  <a:srgbClr val="3399FF"/>
                </a:solidFill>
              </a:rPr>
              <a:t>jQuery - Set Content and Attributes</a:t>
            </a:r>
            <a:endParaRPr b="1" sz="3800" lang="en-US">
              <a:solidFill>
                <a:srgbClr val="3399FF"/>
              </a:solidFill>
            </a:endParaRPr>
          </a:p>
        </p:txBody>
      </p:sp>
      <p:sp>
        <p:nvSpPr>
          <p:cNvPr id="1048597" name=""/>
          <p:cNvSpPr>
            <a:spLocks noGrp="1"/>
          </p:cNvSpPr>
          <p:nvPr>
            <p:ph idx="1"/>
          </p:nvPr>
        </p:nvSpPr>
        <p:spPr>
          <a:xfrm>
            <a:off x="206750" y="1325563"/>
            <a:ext cx="8516649" cy="5545413"/>
          </a:xfrm>
        </p:spPr>
        <p:txBody>
          <a:bodyPr/>
          <a:p>
            <a:r>
              <a:rPr lang="en-US"/>
              <a:t>Set Content - text(), html(), and val()</a:t>
            </a:r>
            <a:endParaRPr lang="en-US"/>
          </a:p>
          <a:p>
            <a:endParaRPr lang="en-US"/>
          </a:p>
          <a:p>
            <a:r>
              <a:rPr lang="en-US"/>
              <a:t>We will use the same three methods from the previous page to set content:</a:t>
            </a:r>
            <a:endParaRPr lang="en-US"/>
          </a:p>
          <a:p>
            <a:endParaRPr lang="en-US"/>
          </a:p>
          <a:p>
            <a:endParaRPr lang="en-US"/>
          </a:p>
          <a:p>
            <a:r>
              <a:rPr lang="en-US"/>
              <a:t>text() - Sets or returns the text content of selected elements</a:t>
            </a:r>
            <a:endParaRPr lang="en-US"/>
          </a:p>
          <a:p>
            <a:r>
              <a:rPr lang="en-US"/>
              <a:t>html() - Sets or returns the content of selected elements (including HTML markup)</a:t>
            </a:r>
            <a:endParaRPr lang="en-US"/>
          </a:p>
          <a:p>
            <a:r>
              <a:rPr lang="en-US"/>
              <a:t>val() - Sets or returns the value of form fields</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594" name=""/>
          <p:cNvSpPr>
            <a:spLocks noGrp="1"/>
          </p:cNvSpPr>
          <p:nvPr>
            <p:ph type="title"/>
          </p:nvPr>
        </p:nvSpPr>
        <p:spPr>
          <a:xfrm>
            <a:off x="628650" y="0"/>
            <a:ext cx="7886700" cy="1325563"/>
          </a:xfrm>
        </p:spPr>
        <p:txBody>
          <a:bodyPr/>
          <a:p>
            <a:pPr algn="ctr"/>
            <a:r>
              <a:rPr b="1" lang="en-US">
                <a:solidFill>
                  <a:srgbClr val="3399FF"/>
                </a:solidFill>
              </a:rPr>
              <a:t>jQuery - Add Elements</a:t>
            </a:r>
            <a:endParaRPr b="1" lang="en-US">
              <a:solidFill>
                <a:srgbClr val="3399FF"/>
              </a:solidFill>
            </a:endParaRPr>
          </a:p>
        </p:txBody>
      </p:sp>
      <p:sp>
        <p:nvSpPr>
          <p:cNvPr id="1048595" name=""/>
          <p:cNvSpPr>
            <a:spLocks noGrp="1"/>
          </p:cNvSpPr>
          <p:nvPr>
            <p:ph idx="1"/>
          </p:nvPr>
        </p:nvSpPr>
        <p:spPr>
          <a:xfrm>
            <a:off x="398102" y="1164363"/>
            <a:ext cx="8347797" cy="5409133"/>
          </a:xfrm>
        </p:spPr>
        <p:txBody>
          <a:bodyPr>
            <a:normAutofit fontScale="96429" lnSpcReduction="20000"/>
          </a:bodyPr>
          <a:p>
            <a:r>
              <a:rPr lang="en-US"/>
              <a:t>Add New HTML Content</a:t>
            </a:r>
            <a:endParaRPr lang="en-US"/>
          </a:p>
          <a:p>
            <a:endParaRPr lang="en-US"/>
          </a:p>
          <a:p>
            <a:r>
              <a:rPr lang="en-US"/>
              <a:t>We will look at four jQuery methods that are used to add new content:</a:t>
            </a:r>
            <a:endParaRPr lang="en-US"/>
          </a:p>
          <a:p>
            <a:endParaRPr lang="en-US"/>
          </a:p>
          <a:p>
            <a:r>
              <a:rPr lang="en-US"/>
              <a:t>append() - Inserts content at the end of the selected elements</a:t>
            </a:r>
            <a:endParaRPr lang="en-US"/>
          </a:p>
          <a:p>
            <a:r>
              <a:rPr lang="en-US"/>
              <a:t>prepend() - Inserts content at the beginning of the selected elements</a:t>
            </a:r>
            <a:endParaRPr lang="en-US"/>
          </a:p>
          <a:p>
            <a:r>
              <a:rPr lang="en-US"/>
              <a:t>after() - Inserts content after the selected elements</a:t>
            </a:r>
            <a:endParaRPr lang="en-US"/>
          </a:p>
          <a:p>
            <a:r>
              <a:rPr lang="en-US"/>
              <a:t>before() - Inserts content before the selected elements</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590" name=""/>
          <p:cNvSpPr>
            <a:spLocks noGrp="1"/>
          </p:cNvSpPr>
          <p:nvPr>
            <p:ph type="title"/>
          </p:nvPr>
        </p:nvSpPr>
        <p:spPr>
          <a:xfrm>
            <a:off x="628649" y="-256574"/>
            <a:ext cx="7886700" cy="1325563"/>
          </a:xfrm>
        </p:spPr>
        <p:txBody>
          <a:bodyPr/>
          <a:p>
            <a:pPr algn="ctr"/>
            <a:r>
              <a:rPr b="1" lang="en-US">
                <a:solidFill>
                  <a:srgbClr val="3399FF"/>
                </a:solidFill>
              </a:rPr>
              <a:t>jQuery - Remove Elements</a:t>
            </a:r>
            <a:endParaRPr b="1" lang="en-US">
              <a:solidFill>
                <a:srgbClr val="3399FF"/>
              </a:solidFill>
            </a:endParaRPr>
          </a:p>
        </p:txBody>
      </p:sp>
      <p:sp>
        <p:nvSpPr>
          <p:cNvPr id="1048591" name=""/>
          <p:cNvSpPr>
            <a:spLocks noGrp="1"/>
          </p:cNvSpPr>
          <p:nvPr>
            <p:ph idx="1"/>
          </p:nvPr>
        </p:nvSpPr>
        <p:spPr>
          <a:xfrm>
            <a:off x="377745" y="1325562"/>
            <a:ext cx="8513698" cy="5590840"/>
          </a:xfrm>
        </p:spPr>
        <p:txBody>
          <a:bodyPr/>
          <a:p>
            <a:r>
              <a:rPr lang="en-US"/>
              <a:t>With jQuery, it is easy to remove existing HTML elements.</a:t>
            </a:r>
            <a:endParaRPr lang="en-US"/>
          </a:p>
          <a:p>
            <a:endParaRPr lang="en-US"/>
          </a:p>
          <a:p>
            <a:r>
              <a:rPr lang="en-US"/>
              <a:t>Remove Elements/Content</a:t>
            </a:r>
            <a:endParaRPr lang="en-US"/>
          </a:p>
          <a:p>
            <a:endParaRPr lang="en-US"/>
          </a:p>
          <a:p>
            <a:r>
              <a:rPr lang="en-US"/>
              <a:t>To remove elements and content, there are mainly two jQuery methods:</a:t>
            </a:r>
            <a:endParaRPr lang="en-US"/>
          </a:p>
          <a:p>
            <a:endParaRPr lang="en-US"/>
          </a:p>
          <a:p>
            <a:r>
              <a:rPr lang="en-US"/>
              <a:t>remove() - Removes the selected element (and its child elements)</a:t>
            </a:r>
            <a:endParaRPr lang="en-US"/>
          </a:p>
          <a:p>
            <a:r>
              <a:rPr lang="en-US"/>
              <a:t>empty() - Removes the child elements from the selected element</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586" name=""/>
          <p:cNvSpPr>
            <a:spLocks noGrp="1"/>
          </p:cNvSpPr>
          <p:nvPr>
            <p:ph type="title"/>
          </p:nvPr>
        </p:nvSpPr>
        <p:spPr>
          <a:xfrm>
            <a:off x="810492" y="0"/>
            <a:ext cx="7886700" cy="1325563"/>
          </a:xfrm>
        </p:spPr>
        <p:txBody>
          <a:bodyPr/>
          <a:p>
            <a:pPr algn="ctr"/>
            <a:r>
              <a:rPr b="1" lang="en-US">
                <a:solidFill>
                  <a:srgbClr val="3399FF"/>
                </a:solidFill>
              </a:rPr>
              <a:t>jQuery Event Methods</a:t>
            </a:r>
            <a:endParaRPr b="1" lang="en-US">
              <a:solidFill>
                <a:srgbClr val="3399FF"/>
              </a:solidFill>
            </a:endParaRPr>
          </a:p>
        </p:txBody>
      </p:sp>
      <p:sp>
        <p:nvSpPr>
          <p:cNvPr id="1048587" name=""/>
          <p:cNvSpPr>
            <a:spLocks noGrp="1"/>
          </p:cNvSpPr>
          <p:nvPr>
            <p:ph idx="1"/>
          </p:nvPr>
        </p:nvSpPr>
        <p:spPr>
          <a:xfrm>
            <a:off x="245810" y="1325563"/>
            <a:ext cx="8833494" cy="5593263"/>
          </a:xfrm>
        </p:spPr>
        <p:txBody>
          <a:bodyPr/>
          <a:p>
            <a:r>
              <a:rPr lang="en-US"/>
              <a:t>All the different visitors' actions that a web page can respond to are called events.</a:t>
            </a:r>
            <a:endParaRPr lang="en-US"/>
          </a:p>
          <a:p>
            <a:endParaRPr lang="en-US"/>
          </a:p>
          <a:p>
            <a:r>
              <a:rPr lang="en-US"/>
              <a:t>An event represents the precise moment when something happens.</a:t>
            </a:r>
            <a:endParaRPr lang="en-US"/>
          </a:p>
          <a:p>
            <a:endParaRPr lang="en-US"/>
          </a:p>
          <a:p>
            <a:r>
              <a:rPr lang="en-US"/>
              <a:t>Examples:</a:t>
            </a:r>
            <a:endParaRPr lang="en-US"/>
          </a:p>
          <a:p>
            <a:r>
              <a:rPr lang="en-US"/>
              <a:t>moving a mouse over an element</a:t>
            </a:r>
            <a:endParaRPr lang="en-US"/>
          </a:p>
          <a:p>
            <a:r>
              <a:rPr lang="en-US"/>
              <a:t>selecting a radio button</a:t>
            </a:r>
            <a:endParaRPr lang="en-US"/>
          </a:p>
          <a:p>
            <a:r>
              <a:rPr lang="en-US"/>
              <a:t>clicking on an element</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588" name=""/>
          <p:cNvSpPr>
            <a:spLocks noGrp="1"/>
          </p:cNvSpPr>
          <p:nvPr>
            <p:ph type="title"/>
          </p:nvPr>
        </p:nvSpPr>
        <p:spPr/>
        <p:txBody>
          <a:bodyPr/>
          <a:p>
            <a:endParaRPr lang="en-US"/>
          </a:p>
        </p:txBody>
      </p:sp>
      <p:sp>
        <p:nvSpPr>
          <p:cNvPr id="1048589" name=""/>
          <p:cNvSpPr>
            <a:spLocks noGrp="1"/>
          </p:cNvSpPr>
          <p:nvPr>
            <p:ph idx="1"/>
          </p:nvPr>
        </p:nvSpPr>
        <p:spPr/>
        <p:txBody>
          <a:bodyPr/>
          <a:p>
            <a:endParaRPr lang="en-US"/>
          </a:p>
        </p:txBody>
      </p:sp>
      <p:pic>
        <p:nvPicPr>
          <p:cNvPr id="2097156" name=""/>
          <p:cNvPicPr>
            <a:picLocks/>
          </p:cNvPicPr>
          <p:nvPr/>
        </p:nvPicPr>
        <p:blipFill>
          <a:blip xmlns:r="http://schemas.openxmlformats.org/officeDocument/2006/relationships" r:embed="rId1"/>
          <a:stretch>
            <a:fillRect/>
          </a:stretch>
        </p:blipFill>
        <p:spPr>
          <a:xfrm rot="0">
            <a:off x="0" y="0"/>
            <a:ext cx="9144000" cy="6960195"/>
          </a:xfrm>
          <a:prstGeom prst="rec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592" name=""/>
          <p:cNvSpPr>
            <a:spLocks noGrp="1"/>
          </p:cNvSpPr>
          <p:nvPr>
            <p:ph type="title"/>
          </p:nvPr>
        </p:nvSpPr>
        <p:spPr/>
        <p:txBody>
          <a:bodyPr/>
          <a:p>
            <a:endParaRPr lang="en-US"/>
          </a:p>
        </p:txBody>
      </p:sp>
      <p:sp>
        <p:nvSpPr>
          <p:cNvPr id="1048593" name=""/>
          <p:cNvSpPr>
            <a:spLocks noGrp="1"/>
          </p:cNvSpPr>
          <p:nvPr>
            <p:ph idx="1"/>
          </p:nvPr>
        </p:nvSpPr>
        <p:spPr/>
        <p:txBody>
          <a:bodyPr/>
          <a:p>
            <a:endParaRPr lang="en-US"/>
          </a:p>
        </p:txBody>
      </p:sp>
      <p:pic>
        <p:nvPicPr>
          <p:cNvPr id="2097157" name=""/>
          <p:cNvPicPr>
            <a:picLocks/>
          </p:cNvPicPr>
          <p:nvPr/>
        </p:nvPicPr>
        <p:blipFill>
          <a:blip xmlns:r="http://schemas.openxmlformats.org/officeDocument/2006/relationships" r:embed="rId1"/>
          <a:stretch>
            <a:fillRect/>
          </a:stretch>
        </p:blipFill>
        <p:spPr>
          <a:xfrm rot="0">
            <a:off x="0" y="431874"/>
            <a:ext cx="9144000" cy="6507260"/>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07" name=""/>
          <p:cNvSpPr>
            <a:spLocks noGrp="1"/>
          </p:cNvSpPr>
          <p:nvPr>
            <p:ph type="title"/>
          </p:nvPr>
        </p:nvSpPr>
        <p:spPr>
          <a:xfrm>
            <a:off x="628649" y="-213979"/>
            <a:ext cx="7886700" cy="1325563"/>
          </a:xfrm>
        </p:spPr>
        <p:txBody>
          <a:bodyPr/>
          <a:p>
            <a:pPr algn="ctr"/>
            <a:r>
              <a:rPr b="1" lang="en-US">
                <a:solidFill>
                  <a:srgbClr val="3399FF"/>
                </a:solidFill>
              </a:rPr>
              <a:t>What is jQuery</a:t>
            </a:r>
            <a:endParaRPr b="1" lang="en-US">
              <a:solidFill>
                <a:srgbClr val="3399FF"/>
              </a:solidFill>
            </a:endParaRPr>
          </a:p>
        </p:txBody>
      </p:sp>
      <p:sp>
        <p:nvSpPr>
          <p:cNvPr id="1048608" name=""/>
          <p:cNvSpPr>
            <a:spLocks noGrp="1"/>
          </p:cNvSpPr>
          <p:nvPr>
            <p:ph idx="1"/>
          </p:nvPr>
        </p:nvSpPr>
        <p:spPr>
          <a:xfrm>
            <a:off x="238992" y="891130"/>
            <a:ext cx="8808893" cy="5954254"/>
          </a:xfrm>
        </p:spPr>
        <p:txBody>
          <a:bodyPr>
            <a:normAutofit fontScale="92857" lnSpcReduction="20000"/>
          </a:bodyPr>
          <a:p>
            <a:r>
              <a:rPr lang="en-US"/>
              <a:t>jQuery is a JavaScript Library.</a:t>
            </a:r>
            <a:endParaRPr lang="en-US"/>
          </a:p>
          <a:p>
            <a:endParaRPr lang="en-US"/>
          </a:p>
          <a:p>
            <a:r>
              <a:rPr lang="en-US"/>
              <a:t>jQuery greatly simplifies JavaScript programming.</a:t>
            </a:r>
            <a:endParaRPr lang="en-US"/>
          </a:p>
          <a:p>
            <a:endParaRPr lang="en-US"/>
          </a:p>
          <a:p>
            <a:r>
              <a:rPr lang="en-US"/>
              <a:t>jQuery is easy to learn. </a:t>
            </a:r>
            <a:r>
              <a:rPr lang="en-US"/>
              <a:t> </a:t>
            </a:r>
            <a:endParaRPr lang="en-US"/>
          </a:p>
          <a:p>
            <a:endParaRPr lang="en-US"/>
          </a:p>
          <a:p>
            <a:r>
              <a:rPr lang="en-US"/>
              <a:t> </a:t>
            </a:r>
            <a:r>
              <a:rPr lang="en-US"/>
              <a:t>jQuery is a small and lightweight JavaScript library.</a:t>
            </a:r>
            <a:endParaRPr lang="en-US"/>
          </a:p>
          <a:p>
            <a:endParaRPr lang="en-US"/>
          </a:p>
          <a:p>
            <a:r>
              <a:rPr lang="en-US"/>
              <a:t>jQuery is cross-platform.</a:t>
            </a:r>
            <a:endParaRPr lang="en-US"/>
          </a:p>
          <a:p>
            <a:endParaRPr lang="en-US"/>
          </a:p>
          <a:p>
            <a:r>
              <a:rPr lang="en-US"/>
              <a:t>jQuery means "write less do more".</a:t>
            </a:r>
            <a:endParaRPr lang="en-US"/>
          </a:p>
          <a:p>
            <a:endParaRPr lang="en-US"/>
          </a:p>
          <a:p>
            <a:r>
              <a:rPr lang="en-US"/>
              <a:t>jQuery simplifies AJAX call and DOM manipulation.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09" name=""/>
          <p:cNvSpPr>
            <a:spLocks noGrp="1"/>
          </p:cNvSpPr>
          <p:nvPr>
            <p:ph type="title"/>
          </p:nvPr>
        </p:nvSpPr>
        <p:spPr>
          <a:xfrm>
            <a:off x="628650" y="0"/>
            <a:ext cx="7886700" cy="1325563"/>
          </a:xfrm>
        </p:spPr>
        <p:txBody>
          <a:bodyPr/>
          <a:p>
            <a:pPr algn="ctr"/>
            <a:r>
              <a:rPr b="1" lang="en-US">
                <a:solidFill>
                  <a:srgbClr val="3399FF"/>
                </a:solidFill>
              </a:rPr>
              <a:t>jQuery Features</a:t>
            </a:r>
            <a:endParaRPr b="1" lang="en-US">
              <a:solidFill>
                <a:srgbClr val="3399FF"/>
              </a:solidFill>
            </a:endParaRPr>
          </a:p>
        </p:txBody>
      </p:sp>
      <p:sp>
        <p:nvSpPr>
          <p:cNvPr id="1048610" name=""/>
          <p:cNvSpPr>
            <a:spLocks noGrp="1"/>
          </p:cNvSpPr>
          <p:nvPr>
            <p:ph idx="1"/>
          </p:nvPr>
        </p:nvSpPr>
        <p:spPr>
          <a:xfrm>
            <a:off x="407843" y="1253330"/>
            <a:ext cx="8437474" cy="5571371"/>
          </a:xfrm>
        </p:spPr>
        <p:txBody>
          <a:bodyPr>
            <a:normAutofit/>
          </a:bodyPr>
          <a:p>
            <a:r>
              <a:rPr lang="en-US"/>
              <a:t>HTML manipulation</a:t>
            </a:r>
            <a:endParaRPr lang="en-US"/>
          </a:p>
          <a:p>
            <a:r>
              <a:rPr lang="en-US"/>
              <a:t>DOM manipulation</a:t>
            </a:r>
            <a:endParaRPr lang="en-US"/>
          </a:p>
          <a:p>
            <a:r>
              <a:rPr lang="en-US"/>
              <a:t>DOM element selection</a:t>
            </a:r>
            <a:endParaRPr lang="en-US"/>
          </a:p>
          <a:p>
            <a:r>
              <a:rPr lang="en-US"/>
              <a:t>CSS manipulation</a:t>
            </a:r>
            <a:endParaRPr lang="en-US"/>
          </a:p>
          <a:p>
            <a:r>
              <a:rPr lang="en-US"/>
              <a:t>Effects and Animations</a:t>
            </a:r>
            <a:endParaRPr lang="en-US"/>
          </a:p>
          <a:p>
            <a:r>
              <a:rPr lang="en-US"/>
              <a:t>Utilities</a:t>
            </a:r>
            <a:endParaRPr lang="en-US"/>
          </a:p>
          <a:p>
            <a:r>
              <a:rPr lang="en-US"/>
              <a:t>AJAX</a:t>
            </a:r>
            <a:endParaRPr lang="en-US"/>
          </a:p>
          <a:p>
            <a:r>
              <a:rPr lang="en-US"/>
              <a:t>HTML event methods</a:t>
            </a:r>
            <a:endParaRPr lang="en-US"/>
          </a:p>
          <a:p>
            <a:r>
              <a:rPr lang="en-US"/>
              <a:t>JSON Parsing</a:t>
            </a:r>
            <a:endParaRPr lang="en-US"/>
          </a:p>
          <a:p>
            <a:r>
              <a:rPr lang="en-US"/>
              <a:t>Extensibility through plug-ins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1" name=""/>
          <p:cNvSpPr>
            <a:spLocks noGrp="1"/>
          </p:cNvSpPr>
          <p:nvPr>
            <p:ph type="title"/>
          </p:nvPr>
        </p:nvSpPr>
        <p:spPr>
          <a:xfrm>
            <a:off x="628649" y="0"/>
            <a:ext cx="7886700" cy="1325563"/>
          </a:xfrm>
        </p:spPr>
        <p:txBody>
          <a:bodyPr/>
          <a:p>
            <a:pPr algn="ctr"/>
            <a:r>
              <a:rPr b="1" lang="en-US">
                <a:solidFill>
                  <a:srgbClr val="3399FF"/>
                </a:solidFill>
              </a:rPr>
              <a:t>Why jQuery is required</a:t>
            </a:r>
            <a:endParaRPr b="1" lang="en-US">
              <a:solidFill>
                <a:srgbClr val="3399FF"/>
              </a:solidFill>
            </a:endParaRPr>
          </a:p>
        </p:txBody>
      </p:sp>
      <p:sp>
        <p:nvSpPr>
          <p:cNvPr id="1048612" name=""/>
          <p:cNvSpPr>
            <a:spLocks noGrp="1"/>
          </p:cNvSpPr>
          <p:nvPr>
            <p:ph idx="1"/>
          </p:nvPr>
        </p:nvSpPr>
        <p:spPr>
          <a:xfrm>
            <a:off x="226001" y="1253331"/>
            <a:ext cx="8709015" cy="5718696"/>
          </a:xfrm>
        </p:spPr>
        <p:txBody>
          <a:bodyPr/>
          <a:p>
            <a:r>
              <a:rPr lang="en-US"/>
              <a:t>It is very fast and extensible.</a:t>
            </a:r>
            <a:endParaRPr lang="en-US"/>
          </a:p>
          <a:p>
            <a:endParaRPr lang="en-US"/>
          </a:p>
          <a:p>
            <a:r>
              <a:rPr lang="en-US"/>
              <a:t>It facilitates the users to write UI related function codes in minimum possible lines.</a:t>
            </a:r>
            <a:endParaRPr lang="en-US"/>
          </a:p>
          <a:p>
            <a:endParaRPr lang="en-US"/>
          </a:p>
          <a:p>
            <a:r>
              <a:rPr lang="en-US"/>
              <a:t>It improves the performance of an application.</a:t>
            </a:r>
            <a:endParaRPr lang="en-US"/>
          </a:p>
          <a:p>
            <a:endParaRPr lang="en-US"/>
          </a:p>
          <a:p>
            <a:r>
              <a:rPr lang="en-US"/>
              <a:t>Browser's compatible web applications can be developed.</a:t>
            </a:r>
            <a:endParaRPr lang="en-US"/>
          </a:p>
          <a:p>
            <a:endParaRPr lang="en-US"/>
          </a:p>
          <a:p>
            <a:r>
              <a:rPr lang="en-US"/>
              <a:t>It uses mostly new features of new browsers.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3" name=""/>
          <p:cNvSpPr>
            <a:spLocks noGrp="1"/>
          </p:cNvSpPr>
          <p:nvPr>
            <p:ph type="subTitle" idx="1"/>
          </p:nvPr>
        </p:nvSpPr>
        <p:spPr>
          <a:xfrm>
            <a:off x="0" y="0"/>
            <a:ext cx="9057718" cy="7067495"/>
          </a:xfrm>
        </p:spPr>
        <p:txBody>
          <a:bodyPr>
            <a:normAutofit fontScale="79167" lnSpcReduction="20000"/>
          </a:bodyPr>
          <a:p>
            <a:pPr algn="l"/>
            <a:r>
              <a:rPr lang="en-US"/>
              <a:t>&lt;!DOCTYPE html&gt;</a:t>
            </a:r>
            <a:endParaRPr lang="en-US"/>
          </a:p>
          <a:p>
            <a:pPr algn="l"/>
            <a:r>
              <a:rPr lang="en-US"/>
              <a:t>&lt;html&gt;</a:t>
            </a:r>
            <a:endParaRPr lang="en-US"/>
          </a:p>
          <a:p>
            <a:pPr algn="l"/>
            <a:r>
              <a:rPr lang="en-US"/>
              <a:t>&lt;head&gt;</a:t>
            </a:r>
            <a:endParaRPr lang="en-US"/>
          </a:p>
          <a:p>
            <a:pPr algn="l"/>
            <a:r>
              <a:rPr lang="en-US"/>
              <a:t>&lt;script src="https://ajax.googleapis.com/ajax/libs/jquery/3.5.1/jquery.min.js"&gt;&lt;/script&gt;</a:t>
            </a:r>
            <a:endParaRPr lang="en-US"/>
          </a:p>
          <a:p>
            <a:pPr algn="l"/>
            <a:r>
              <a:rPr lang="en-US"/>
              <a:t>&lt;script&gt;</a:t>
            </a:r>
            <a:endParaRPr lang="en-US"/>
          </a:p>
          <a:p>
            <a:pPr algn="l"/>
            <a:r>
              <a:rPr lang="en-US"/>
              <a:t>$(document).ready(function(){</a:t>
            </a:r>
            <a:endParaRPr lang="en-US"/>
          </a:p>
          <a:p>
            <a:pPr algn="l"/>
            <a:r>
              <a:rPr lang="en-US"/>
              <a:t>  $("p").click(function(){</a:t>
            </a:r>
            <a:endParaRPr lang="en-US"/>
          </a:p>
          <a:p>
            <a:pPr algn="l"/>
            <a:r>
              <a:rPr lang="en-US"/>
              <a:t>    $(this).hide();</a:t>
            </a:r>
            <a:endParaRPr lang="en-US"/>
          </a:p>
          <a:p>
            <a:pPr algn="l"/>
            <a:r>
              <a:rPr lang="en-US"/>
              <a:t>  });</a:t>
            </a:r>
            <a:endParaRPr lang="en-US"/>
          </a:p>
          <a:p>
            <a:pPr algn="l"/>
            <a:r>
              <a:rPr lang="en-US"/>
              <a:t>});</a:t>
            </a:r>
            <a:endParaRPr lang="en-US"/>
          </a:p>
          <a:p>
            <a:pPr algn="l"/>
            <a:r>
              <a:rPr lang="en-US"/>
              <a:t>&lt;/script&gt;</a:t>
            </a:r>
            <a:endParaRPr lang="en-US"/>
          </a:p>
          <a:p>
            <a:pPr algn="l"/>
            <a:r>
              <a:rPr lang="en-US"/>
              <a:t>&lt;/head&gt;</a:t>
            </a:r>
            <a:endParaRPr lang="en-US"/>
          </a:p>
          <a:p>
            <a:pPr algn="l"/>
            <a:r>
              <a:rPr lang="en-US"/>
              <a:t>&lt;body&gt;</a:t>
            </a:r>
            <a:endParaRPr lang="en-US"/>
          </a:p>
          <a:p>
            <a:pPr algn="l"/>
            <a:r>
              <a:rPr lang="en-US"/>
              <a:t>&lt;p&gt;If you click on me, I will disappear.&lt;/p&gt;</a:t>
            </a:r>
            <a:endParaRPr lang="en-US"/>
          </a:p>
          <a:p>
            <a:pPr algn="l"/>
            <a:r>
              <a:rPr lang="en-US"/>
              <a:t>&lt;p&gt;Click me away!&lt;/p&gt;</a:t>
            </a:r>
            <a:endParaRPr lang="en-US"/>
          </a:p>
          <a:p>
            <a:pPr algn="l"/>
            <a:r>
              <a:rPr lang="en-US"/>
              <a:t>&lt;p&gt;Click me too!&lt;/p&gt;</a:t>
            </a:r>
            <a:endParaRPr lang="en-US"/>
          </a:p>
          <a:p>
            <a:pPr algn="l"/>
            <a:r>
              <a:rPr lang="en-US"/>
              <a:t>&lt;/body&gt;</a:t>
            </a:r>
            <a:endParaRPr lang="en-US"/>
          </a:p>
          <a:p>
            <a:pPr algn="l"/>
            <a:r>
              <a:rPr lang="en-US"/>
              <a:t>&lt;/html&gt;</a:t>
            </a:r>
            <a:endParaRPr lang="en-US"/>
          </a:p>
          <a:p>
            <a:pPr algn="l"/>
            <a:endParaRPr lang="en-US"/>
          </a:p>
        </p:txBody>
      </p:sp>
      <p:pic>
        <p:nvPicPr>
          <p:cNvPr id="2097153" name=""/>
          <p:cNvPicPr>
            <a:picLocks/>
          </p:cNvPicPr>
          <p:nvPr/>
        </p:nvPicPr>
        <p:blipFill>
          <a:blip xmlns:r="http://schemas.openxmlformats.org/officeDocument/2006/relationships" r:embed="rId1"/>
          <a:stretch>
            <a:fillRect/>
          </a:stretch>
        </p:blipFill>
        <p:spPr>
          <a:xfrm rot="0">
            <a:off x="5103520" y="2564039"/>
            <a:ext cx="4333230" cy="4257630"/>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4" name=""/>
          <p:cNvSpPr>
            <a:spLocks noGrp="1"/>
          </p:cNvSpPr>
          <p:nvPr>
            <p:ph type="title"/>
          </p:nvPr>
        </p:nvSpPr>
        <p:spPr>
          <a:xfrm>
            <a:off x="628649" y="-216509"/>
            <a:ext cx="7886700" cy="1325563"/>
          </a:xfrm>
        </p:spPr>
        <p:txBody>
          <a:bodyPr/>
          <a:p>
            <a:pPr algn="ctr"/>
            <a:r>
              <a:rPr b="1" lang="en-US">
                <a:solidFill>
                  <a:srgbClr val="3399FF"/>
                </a:solidFill>
              </a:rPr>
              <a:t>jQuery Selectors</a:t>
            </a:r>
            <a:endParaRPr b="1" lang="en-US">
              <a:solidFill>
                <a:srgbClr val="3399FF"/>
              </a:solidFill>
            </a:endParaRPr>
          </a:p>
        </p:txBody>
      </p:sp>
      <p:sp>
        <p:nvSpPr>
          <p:cNvPr id="1048615" name=""/>
          <p:cNvSpPr>
            <a:spLocks noGrp="1"/>
          </p:cNvSpPr>
          <p:nvPr>
            <p:ph idx="1"/>
          </p:nvPr>
        </p:nvSpPr>
        <p:spPr>
          <a:xfrm>
            <a:off x="448889" y="1109054"/>
            <a:ext cx="8627053" cy="5681970"/>
          </a:xfrm>
        </p:spPr>
        <p:txBody>
          <a:bodyPr>
            <a:normAutofit fontScale="92857" lnSpcReduction="20000"/>
          </a:bodyPr>
          <a:p>
            <a:r>
              <a:rPr lang="en-US"/>
              <a:t>jQuery selectors are one of the most important parts of the jQuery library</a:t>
            </a:r>
            <a:r>
              <a:rPr lang="en-US"/>
              <a:t>.</a:t>
            </a:r>
            <a:endParaRPr lang="en-US"/>
          </a:p>
          <a:p>
            <a:endParaRPr lang="en-US"/>
          </a:p>
          <a:p>
            <a:r>
              <a:rPr lang="en-US"/>
              <a:t>jQuery selectors allow you to select and manipulate HTML element(s).</a:t>
            </a:r>
            <a:endParaRPr lang="en-US"/>
          </a:p>
          <a:p>
            <a:endParaRPr lang="en-US"/>
          </a:p>
          <a:p>
            <a:r>
              <a:rPr lang="en-US"/>
              <a:t>jQuery selectors are used to "find" (or select) HTML elements based on their name, id, classes, types, attributes, values of attributes and much more. It's based on the existing CSS Selectors, and in addition, it has some own custom selectors.</a:t>
            </a:r>
            <a:endParaRPr lang="en-US"/>
          </a:p>
          <a:p>
            <a:endParaRPr lang="en-US"/>
          </a:p>
          <a:p>
            <a:r>
              <a:rPr lang="en-US"/>
              <a:t>All selectors in jQuery start with the dollar sign and parentheses: $().</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p:bgPr>
    </p:bg>
    <p:spTree>
      <p:nvGrpSpPr>
        <p:cNvPr id="56" name=""/>
        <p:cNvGrpSpPr/>
        <p:nvPr/>
      </p:nvGrpSpPr>
      <p:grpSpPr>
        <a:xfrm>
          <a:off x="0" y="0"/>
          <a:ext cx="0" cy="0"/>
          <a:chOff x="0" y="0"/>
          <a:chExt cx="0" cy="0"/>
        </a:xfrm>
      </p:grpSpPr>
      <p:sp>
        <p:nvSpPr>
          <p:cNvPr id="1048616" name=""/>
          <p:cNvSpPr>
            <a:spLocks noGrp="1"/>
          </p:cNvSpPr>
          <p:nvPr>
            <p:ph type="title"/>
          </p:nvPr>
        </p:nvSpPr>
        <p:spPr/>
        <p:txBody>
          <a:bodyPr/>
          <a:p>
            <a:endParaRPr lang="en-US"/>
          </a:p>
        </p:txBody>
      </p:sp>
      <p:sp>
        <p:nvSpPr>
          <p:cNvPr id="1048617" name=""/>
          <p:cNvSpPr>
            <a:spLocks noGrp="1"/>
          </p:cNvSpPr>
          <p:nvPr>
            <p:ph idx="1"/>
          </p:nvPr>
        </p:nvSpPr>
        <p:spPr/>
        <p:txBody>
          <a:bodyPr/>
          <a:p>
            <a:r>
              <a:rPr b="1" lang="en-US">
                <a:solidFill>
                  <a:srgbClr val="3399FF"/>
                </a:solidFill>
              </a:rPr>
              <a:t>The element Selector</a:t>
            </a:r>
            <a:endParaRPr b="1" lang="en-US">
              <a:solidFill>
                <a:srgbClr val="3399FF"/>
              </a:solidFill>
            </a:endParaRPr>
          </a:p>
          <a:p>
            <a:endParaRPr b="1" lang="en-US">
              <a:solidFill>
                <a:srgbClr val="3399FF"/>
              </a:solidFill>
            </a:endParaRPr>
          </a:p>
          <a:p>
            <a:r>
              <a:rPr b="1" lang="en-US">
                <a:solidFill>
                  <a:srgbClr val="3399FF"/>
                </a:solidFill>
              </a:rPr>
              <a:t>The #id Selector</a:t>
            </a:r>
            <a:endParaRPr b="1" lang="en-US">
              <a:solidFill>
                <a:srgbClr val="3399FF"/>
              </a:solidFill>
            </a:endParaRPr>
          </a:p>
          <a:p>
            <a:endParaRPr b="1" lang="en-US">
              <a:solidFill>
                <a:srgbClr val="3399FF"/>
              </a:solidFill>
            </a:endParaRPr>
          </a:p>
          <a:p>
            <a:r>
              <a:rPr b="1" lang="en-US">
                <a:solidFill>
                  <a:srgbClr val="3399FF"/>
                </a:solidFill>
              </a:rPr>
              <a:t>The .class Selector</a:t>
            </a:r>
            <a:endParaRPr b="1" lang="en-US">
              <a:solidFill>
                <a:srgbClr val="3399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18" name=""/>
          <p:cNvSpPr>
            <a:spLocks noGrp="1"/>
          </p:cNvSpPr>
          <p:nvPr>
            <p:ph type="title"/>
          </p:nvPr>
        </p:nvSpPr>
        <p:spPr/>
        <p:txBody>
          <a:bodyPr/>
          <a:p>
            <a:pPr algn="ctr"/>
            <a:r>
              <a:rPr b="1" lang="en-US">
                <a:solidFill>
                  <a:srgbClr val="3399FF"/>
                </a:solidFill>
              </a:rPr>
              <a:t>The element Selector</a:t>
            </a:r>
            <a:endParaRPr b="1" lang="en-US">
              <a:solidFill>
                <a:srgbClr val="3399FF"/>
              </a:solidFill>
            </a:endParaRPr>
          </a:p>
        </p:txBody>
      </p:sp>
      <p:sp>
        <p:nvSpPr>
          <p:cNvPr id="1048619" name=""/>
          <p:cNvSpPr>
            <a:spLocks noGrp="1"/>
          </p:cNvSpPr>
          <p:nvPr>
            <p:ph idx="1"/>
          </p:nvPr>
        </p:nvSpPr>
        <p:spPr/>
        <p:txBody>
          <a:bodyPr/>
          <a:p>
            <a:r>
              <a:rPr lang="en-US"/>
              <a:t>The jQuery element selector selects elements based on the element name.</a:t>
            </a:r>
            <a:endParaRPr lang="en-US"/>
          </a:p>
          <a:p>
            <a:endParaRPr lang="en-US"/>
          </a:p>
          <a:p>
            <a:r>
              <a:rPr lang="en-US"/>
              <a:t>You can select all &lt;p&gt; elements on a page like this:</a:t>
            </a:r>
            <a:endParaRPr lang="en-US"/>
          </a:p>
          <a:p>
            <a:endParaRPr lang="en-US"/>
          </a:p>
          <a:p>
            <a:r>
              <a:rPr lang="en-US"/>
              <a:t>$("p")</a:t>
            </a:r>
            <a:endParaRPr lang="en-US"/>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RMX1925</dc:creator>
  <dcterms:created xsi:type="dcterms:W3CDTF">2015-05-10T13:30:45Z</dcterms:created>
  <dcterms:modified xsi:type="dcterms:W3CDTF">2021-06-01T01:05:51Z</dcterms:modified>
</cp:coreProperties>
</file>