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68" r:id="rId5"/>
    <p:sldId id="269" r:id="rId6"/>
    <p:sldId id="270" r:id="rId7"/>
    <p:sldId id="259" r:id="rId8"/>
    <p:sldId id="260" r:id="rId9"/>
    <p:sldId id="271" r:id="rId10"/>
    <p:sldId id="272" r:id="rId11"/>
    <p:sldId id="273" r:id="rId12"/>
    <p:sldId id="261" r:id="rId13"/>
    <p:sldId id="274" r:id="rId14"/>
    <p:sldId id="275" r:id="rId15"/>
    <p:sldId id="276" r:id="rId16"/>
    <p:sldId id="262" r:id="rId17"/>
    <p:sldId id="277" r:id="rId18"/>
    <p:sldId id="278" r:id="rId19"/>
    <p:sldId id="263" r:id="rId20"/>
    <p:sldId id="279" r:id="rId21"/>
    <p:sldId id="280" r:id="rId22"/>
    <p:sldId id="281" r:id="rId23"/>
    <p:sldId id="282" r:id="rId24"/>
    <p:sldId id="264" r:id="rId25"/>
    <p:sldId id="283" r:id="rId26"/>
    <p:sldId id="284" r:id="rId27"/>
    <p:sldId id="285" r:id="rId28"/>
    <p:sldId id="286" r:id="rId29"/>
    <p:sldId id="287" r:id="rId30"/>
    <p:sldId id="265" r:id="rId31"/>
    <p:sldId id="288" r:id="rId32"/>
    <p:sldId id="289" r:id="rId33"/>
    <p:sldId id="290" r:id="rId34"/>
    <p:sldId id="266" r:id="rId35"/>
    <p:sldId id="291" r:id="rId36"/>
    <p:sldId id="292" r:id="rId37"/>
    <p:sldId id="293" r:id="rId38"/>
    <p:sldId id="267" r:id="rId39"/>
    <p:sldId id="294" r:id="rId40"/>
    <p:sldId id="29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showGuides="1">
      <p:cViewPr varScale="1">
        <p:scale>
          <a:sx n="91" d="100"/>
          <a:sy n="91" d="100"/>
        </p:scale>
        <p:origin x="322"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20165-6D54-2E86-7987-EBD3B0D8FA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00C028-1C75-B57F-A2D1-7320D384BB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F07536D-1D5E-FBAC-AC58-E70B1D451452}"/>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C7F11406-A099-AE7F-EE2A-50361B323B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6D0D51-A871-C33C-1755-B9AC633B8806}"/>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0477892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EBD42-FD28-0DA6-B335-48333F3509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E923B76-9BA3-28AA-46D8-468A28E0CA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02641CE-C6E1-2792-1FB8-D57F384D7766}"/>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7E3414AD-F79C-70CF-71CA-6FFD91C746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E2FE5E-49BE-B00C-729E-EB0844569D27}"/>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84235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D70E72F-41EF-53CA-3201-97AFFA403B7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4726BF8-C0CD-C9F8-C03F-AC1009DA70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A434E2-BDC3-5F85-2690-6D5419C37BAD}"/>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EC1BAE1A-7C06-487F-C3DF-082E4507A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F2A2A9-8E35-6B98-33F1-5F4217EB7C91}"/>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09614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78229-AB7B-E987-CADE-CB0327A4B69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1D0A20-B16B-18AA-846A-73806DA01F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674A58-F4C3-51D5-15E9-2B91D70A62AD}"/>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02934B4E-8694-5509-980F-C79A081A80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A3912B8-791C-AA09-DD78-51C1312B56BC}"/>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3445964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E147D-D6D4-5A08-FDE8-5B0BAF94B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3A3DD8A-496E-4EF9-DF54-B880412D74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3ECE4F-FB9D-5169-C113-594D24CAC3C1}"/>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953A7B8F-F76A-8D2D-3540-FFF4D284B1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5096DD-9B86-9671-A35C-398EBFAD21F9}"/>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37329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14C7-6154-AE9A-1B57-67CCA833840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0B43C0-8A6B-5A29-115A-D1C061E058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119E1F3-AAC8-EB24-0B2C-0822C83B0E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ABBB89-6FC3-AF77-0DB0-466D9A8CAFF3}"/>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6" name="Footer Placeholder 5">
            <a:extLst>
              <a:ext uri="{FF2B5EF4-FFF2-40B4-BE49-F238E27FC236}">
                <a16:creationId xmlns:a16="http://schemas.microsoft.com/office/drawing/2014/main" id="{BD2E572C-4C87-9447-BACD-B2111F5191F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7AF6B2-C6B9-556E-69DB-6D308530FD1C}"/>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148963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6290-8CD8-8B9D-F7DC-DC64139891C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0BA0D4-2B77-BAA9-BA46-9F1EBA4721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3A9D7A-B28E-777C-61AE-826032C229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CA4F88E-79C3-4E83-4A00-7A5C0CEFA5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592211F-35F6-5B27-F339-D53752D2D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E94DD8-C9E0-7FB3-3CFB-D274FB223A53}"/>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8" name="Footer Placeholder 7">
            <a:extLst>
              <a:ext uri="{FF2B5EF4-FFF2-40B4-BE49-F238E27FC236}">
                <a16:creationId xmlns:a16="http://schemas.microsoft.com/office/drawing/2014/main" id="{B1FF9332-D559-6446-3738-4C950FD188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797517-C7FB-0BA8-86E1-4ACEDB43A313}"/>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27942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DE3FC-50A2-1306-A173-88F87EBDA1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AEC6F98-C29E-FD2B-8D77-3ADBEB5EC12A}"/>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4" name="Footer Placeholder 3">
            <a:extLst>
              <a:ext uri="{FF2B5EF4-FFF2-40B4-BE49-F238E27FC236}">
                <a16:creationId xmlns:a16="http://schemas.microsoft.com/office/drawing/2014/main" id="{FE9F380E-990F-976C-CB05-E2F9F888CFD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E8D7BAD-C620-C21A-7AEE-AF1156DE5F23}"/>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3200837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1554E-5884-58D9-432E-8A80B896D3D5}"/>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3" name="Footer Placeholder 2">
            <a:extLst>
              <a:ext uri="{FF2B5EF4-FFF2-40B4-BE49-F238E27FC236}">
                <a16:creationId xmlns:a16="http://schemas.microsoft.com/office/drawing/2014/main" id="{5B711FEE-2EC7-499E-7476-40562DDDA0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5A92929-6C9F-31E5-0D8D-D663CE0A2D37}"/>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2422450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BDDE8-ABD0-11DD-C67C-A543BD2107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3ABF98-F788-8FEF-4A31-1D50B5EE78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78331CF-00C0-BBB7-C18C-E86CA154BF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831C57-6D49-A46C-D95E-F2AAD619CF37}"/>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6" name="Footer Placeholder 5">
            <a:extLst>
              <a:ext uri="{FF2B5EF4-FFF2-40B4-BE49-F238E27FC236}">
                <a16:creationId xmlns:a16="http://schemas.microsoft.com/office/drawing/2014/main" id="{AEE16B1E-A0E7-F046-0C6F-190F55E487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D1922DD-A720-A721-36B5-0863EBDAD001}"/>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626382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17895-671F-E574-422A-2D51EF7B26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EE4FE23-CB0B-6A42-0A06-3A4F5C3680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B622314-2FA4-3DDE-CAB0-05FDC97BD0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983F1F-AD99-F92A-8D21-35FB9D11694A}"/>
              </a:ext>
            </a:extLst>
          </p:cNvPr>
          <p:cNvSpPr>
            <a:spLocks noGrp="1"/>
          </p:cNvSpPr>
          <p:nvPr>
            <p:ph type="dt" sz="half" idx="10"/>
          </p:nvPr>
        </p:nvSpPr>
        <p:spPr/>
        <p:txBody>
          <a:bodyPr/>
          <a:lstStyle/>
          <a:p>
            <a:fld id="{AE86A6A3-ED47-499A-80CD-2B16C67C96DD}" type="datetimeFigureOut">
              <a:rPr lang="en-IN" smtClean="0"/>
              <a:t>06-09-2023</a:t>
            </a:fld>
            <a:endParaRPr lang="en-IN"/>
          </a:p>
        </p:txBody>
      </p:sp>
      <p:sp>
        <p:nvSpPr>
          <p:cNvPr id="6" name="Footer Placeholder 5">
            <a:extLst>
              <a:ext uri="{FF2B5EF4-FFF2-40B4-BE49-F238E27FC236}">
                <a16:creationId xmlns:a16="http://schemas.microsoft.com/office/drawing/2014/main" id="{CE400AA1-9B7D-EFAA-2D34-B15720FE2B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6E5E79-5B05-F09B-49E8-812A287D3FE2}"/>
              </a:ext>
            </a:extLst>
          </p:cNvPr>
          <p:cNvSpPr>
            <a:spLocks noGrp="1"/>
          </p:cNvSpPr>
          <p:nvPr>
            <p:ph type="sldNum" sz="quarter" idx="12"/>
          </p:nvPr>
        </p:nvSpPr>
        <p:spPr/>
        <p:txBody>
          <a:bodyPr/>
          <a:lstStyle/>
          <a:p>
            <a:fld id="{A1149EEB-5A3A-451D-A5F0-4756402CD3F4}" type="slidenum">
              <a:rPr lang="en-IN" smtClean="0"/>
              <a:t>‹#›</a:t>
            </a:fld>
            <a:endParaRPr lang="en-IN"/>
          </a:p>
        </p:txBody>
      </p:sp>
    </p:spTree>
    <p:extLst>
      <p:ext uri="{BB962C8B-B14F-4D97-AF65-F5344CB8AC3E}">
        <p14:creationId xmlns:p14="http://schemas.microsoft.com/office/powerpoint/2010/main" val="1212927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587105-1030-2462-9E05-61964DDE5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DD9D3D-0A2C-6547-7730-9056BE1D6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7CE422-FCE7-3661-6ACF-C499AF1560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86A6A3-ED47-499A-80CD-2B16C67C96DD}" type="datetimeFigureOut">
              <a:rPr lang="en-IN" smtClean="0"/>
              <a:t>06-09-2023</a:t>
            </a:fld>
            <a:endParaRPr lang="en-IN"/>
          </a:p>
        </p:txBody>
      </p:sp>
      <p:sp>
        <p:nvSpPr>
          <p:cNvPr id="5" name="Footer Placeholder 4">
            <a:extLst>
              <a:ext uri="{FF2B5EF4-FFF2-40B4-BE49-F238E27FC236}">
                <a16:creationId xmlns:a16="http://schemas.microsoft.com/office/drawing/2014/main" id="{B0A1EC67-D6A2-0D93-A699-DFBB87F3E6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F406677-F04F-8058-4801-EF53CE6DB6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49EEB-5A3A-451D-A5F0-4756402CD3F4}" type="slidenum">
              <a:rPr lang="en-IN" smtClean="0"/>
              <a:t>‹#›</a:t>
            </a:fld>
            <a:endParaRPr lang="en-IN"/>
          </a:p>
        </p:txBody>
      </p:sp>
    </p:spTree>
    <p:extLst>
      <p:ext uri="{BB962C8B-B14F-4D97-AF65-F5344CB8AC3E}">
        <p14:creationId xmlns:p14="http://schemas.microsoft.com/office/powerpoint/2010/main" val="532842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5E689-BE06-D79B-23AA-D446E3F5E229}"/>
              </a:ext>
            </a:extLst>
          </p:cNvPr>
          <p:cNvSpPr>
            <a:spLocks noGrp="1"/>
          </p:cNvSpPr>
          <p:nvPr>
            <p:ph type="ctrTitle"/>
          </p:nvPr>
        </p:nvSpPr>
        <p:spPr>
          <a:xfrm>
            <a:off x="1616279" y="2758216"/>
            <a:ext cx="9144000" cy="2387600"/>
          </a:xfrm>
        </p:spPr>
        <p:txBody>
          <a:bodyPr/>
          <a:lstStyle/>
          <a:p>
            <a:r>
              <a:rPr lang="en-IN" b="1" dirty="0">
                <a:solidFill>
                  <a:srgbClr val="FF0000"/>
                </a:solidFill>
              </a:rPr>
              <a:t>C Language</a:t>
            </a:r>
          </a:p>
        </p:txBody>
      </p:sp>
      <p:pic>
        <p:nvPicPr>
          <p:cNvPr id="5" name="Picture 4">
            <a:extLst>
              <a:ext uri="{FF2B5EF4-FFF2-40B4-BE49-F238E27FC236}">
                <a16:creationId xmlns:a16="http://schemas.microsoft.com/office/drawing/2014/main" id="{3147EE63-33CC-938D-F4C6-A85E037BC50C}"/>
              </a:ext>
            </a:extLst>
          </p:cNvPr>
          <p:cNvPicPr>
            <a:picLocks noChangeAspect="1"/>
          </p:cNvPicPr>
          <p:nvPr/>
        </p:nvPicPr>
        <p:blipFill>
          <a:blip r:embed="rId2"/>
          <a:stretch>
            <a:fillRect/>
          </a:stretch>
        </p:blipFill>
        <p:spPr>
          <a:xfrm>
            <a:off x="4291120" y="370826"/>
            <a:ext cx="3271480" cy="3379053"/>
          </a:xfrm>
          <a:prstGeom prst="rect">
            <a:avLst/>
          </a:prstGeom>
        </p:spPr>
      </p:pic>
    </p:spTree>
    <p:extLst>
      <p:ext uri="{BB962C8B-B14F-4D97-AF65-F5344CB8AC3E}">
        <p14:creationId xmlns:p14="http://schemas.microsoft.com/office/powerpoint/2010/main" val="11855656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Purpose of compiler</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92500" lnSpcReduction="20000"/>
          </a:bodyPr>
          <a:lstStyle/>
          <a:p>
            <a:pPr marL="0" indent="0">
              <a:buNone/>
            </a:pPr>
            <a:r>
              <a:rPr lang="en-US" dirty="0"/>
              <a:t>6. **Code Organization**: Compilers help organize code into a format that is suitable for execution. They generate executable files or bytecode files that can be run by the operating system or virtual machine.</a:t>
            </a:r>
          </a:p>
          <a:p>
            <a:pPr marL="0" indent="0">
              <a:buNone/>
            </a:pPr>
            <a:endParaRPr lang="en-US" dirty="0"/>
          </a:p>
          <a:p>
            <a:pPr marL="0" indent="0">
              <a:buNone/>
            </a:pPr>
            <a:r>
              <a:rPr lang="en-US" dirty="0"/>
              <a:t>7. **Resource Management**: Compilers allocate and manage resources such as memory and registers efficiently, ensuring that programs use system resources effectively.</a:t>
            </a:r>
          </a:p>
          <a:p>
            <a:pPr marL="0" indent="0">
              <a:buNone/>
            </a:pPr>
            <a:endParaRPr lang="en-US" dirty="0"/>
          </a:p>
          <a:p>
            <a:pPr marL="0" indent="0">
              <a:buNone/>
            </a:pPr>
            <a:r>
              <a:rPr lang="en-US" dirty="0"/>
              <a:t>8. **Performance**: By translating high-level code into optimized machine code, compilers can significantly improve the performance of a program compared to interpreting the code directly. This is particularly important for resource-intensive applications.</a:t>
            </a:r>
          </a:p>
        </p:txBody>
      </p:sp>
    </p:spTree>
    <p:extLst>
      <p:ext uri="{BB962C8B-B14F-4D97-AF65-F5344CB8AC3E}">
        <p14:creationId xmlns:p14="http://schemas.microsoft.com/office/powerpoint/2010/main" val="871902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Purpose of compiler</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a:bodyPr>
          <a:lstStyle/>
          <a:p>
            <a:pPr marL="0" indent="0">
              <a:buNone/>
            </a:pPr>
            <a:r>
              <a:rPr lang="en-US" dirty="0"/>
              <a:t>9. **Debugging**: Compilers often provide debugging information that can be used by integrated development environments (IDEs) and debugging tools to assist developers in identifying and fixing issues in their code.</a:t>
            </a:r>
          </a:p>
          <a:p>
            <a:pPr marL="0" indent="0">
              <a:buNone/>
            </a:pPr>
            <a:endParaRPr lang="en-US" dirty="0"/>
          </a:p>
          <a:p>
            <a:pPr marL="0" indent="0">
              <a:buNone/>
            </a:pPr>
            <a:r>
              <a:rPr lang="en-US" dirty="0"/>
              <a:t>10. **Code Obfuscation**: In some cases, compilers can be used to obfuscate code, making it more difficult for reverse engineers to understand or modify the program. This is often employed in commercial software to protect intellectual property.</a:t>
            </a:r>
          </a:p>
        </p:txBody>
      </p:sp>
    </p:spTree>
    <p:extLst>
      <p:ext uri="{BB962C8B-B14F-4D97-AF65-F5344CB8AC3E}">
        <p14:creationId xmlns:p14="http://schemas.microsoft.com/office/powerpoint/2010/main" val="13779876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What is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85000" lnSpcReduction="20000"/>
          </a:bodyPr>
          <a:lstStyle/>
          <a:p>
            <a:pPr marL="0" indent="0">
              <a:buNone/>
            </a:pPr>
            <a:r>
              <a:rPr lang="en-US" dirty="0"/>
              <a:t>C is a high-level programming language that was developed in the early 1970s by Dennis Ritchie at Bell Labs. It is one of the most influential and widely used programming languages in the history of computing. Here are some key characteristics and aspects of the C programming language:</a:t>
            </a:r>
          </a:p>
          <a:p>
            <a:pPr marL="0" indent="0">
              <a:buNone/>
            </a:pPr>
            <a:endParaRPr lang="en-US" dirty="0"/>
          </a:p>
          <a:p>
            <a:pPr marL="0" indent="0">
              <a:buNone/>
            </a:pPr>
            <a:r>
              <a:rPr lang="en-US" dirty="0"/>
              <a:t>1. **Procedural Language**: C is primarily a procedural programming language. It emphasizes the use of functions or procedures to organize and structure code. Programs written in C consist of functions that perform specific tasks.</a:t>
            </a:r>
          </a:p>
          <a:p>
            <a:pPr marL="0" indent="0">
              <a:buNone/>
            </a:pPr>
            <a:endParaRPr lang="en-US" dirty="0"/>
          </a:p>
          <a:p>
            <a:pPr marL="0" indent="0">
              <a:buNone/>
            </a:pPr>
            <a:r>
              <a:rPr lang="en-US" dirty="0"/>
              <a:t>2. **Middle-Level Language**: C is often described as a middle-level language because it combines elements of both high-level and low-level programming languages. It provides a high degree of control over hardware resources while offering higher-level abstractions than assembly language.</a:t>
            </a:r>
          </a:p>
          <a:p>
            <a:pPr marL="0" indent="0">
              <a:buNone/>
            </a:pPr>
            <a:endParaRPr lang="en-IN" dirty="0"/>
          </a:p>
        </p:txBody>
      </p:sp>
    </p:spTree>
    <p:extLst>
      <p:ext uri="{BB962C8B-B14F-4D97-AF65-F5344CB8AC3E}">
        <p14:creationId xmlns:p14="http://schemas.microsoft.com/office/powerpoint/2010/main" val="35163546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What is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92500" lnSpcReduction="20000"/>
          </a:bodyPr>
          <a:lstStyle/>
          <a:p>
            <a:pPr marL="0" indent="0">
              <a:buNone/>
            </a:pPr>
            <a:r>
              <a:rPr lang="en-US" dirty="0"/>
              <a:t>3. **Portable**: C programs can be written in a way that is highly portable, meaning they can be compiled and run on various hardware and operating system platforms with minimal or no modification.</a:t>
            </a:r>
          </a:p>
          <a:p>
            <a:pPr marL="0" indent="0">
              <a:buNone/>
            </a:pPr>
            <a:endParaRPr lang="en-US" dirty="0"/>
          </a:p>
          <a:p>
            <a:pPr marL="0" indent="0">
              <a:buNone/>
            </a:pPr>
            <a:r>
              <a:rPr lang="en-US" dirty="0"/>
              <a:t>4. **Efficiency**: C is known for its efficiency in terms of execution speed and memory usage. It allows low-level memory manipulation and direct access to hardware, making it suitable for systems programming and embedded systems.</a:t>
            </a:r>
          </a:p>
          <a:p>
            <a:pPr marL="0" indent="0">
              <a:buNone/>
            </a:pPr>
            <a:endParaRPr lang="en-US" dirty="0"/>
          </a:p>
          <a:p>
            <a:pPr marL="0" indent="0">
              <a:buNone/>
            </a:pPr>
            <a:r>
              <a:rPr lang="en-US" dirty="0"/>
              <a:t>5. **Standard Library**: C comes with a standard library (the C Standard Library) that provides a set of functions and headers for common tasks like input/output, string manipulation, and math operations. This library is available on most C compilers.</a:t>
            </a:r>
          </a:p>
        </p:txBody>
      </p:sp>
    </p:spTree>
    <p:extLst>
      <p:ext uri="{BB962C8B-B14F-4D97-AF65-F5344CB8AC3E}">
        <p14:creationId xmlns:p14="http://schemas.microsoft.com/office/powerpoint/2010/main" val="3560756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What is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92500" lnSpcReduction="20000"/>
          </a:bodyPr>
          <a:lstStyle/>
          <a:p>
            <a:pPr marL="0" indent="0">
              <a:buNone/>
            </a:pPr>
            <a:r>
              <a:rPr lang="en-US" dirty="0"/>
              <a:t>6. **Pointers**: C includes support for pointers, which are variables that store memory addresses. Pointers are a powerful feature for working with data structures and memory allocation but require careful management to prevent errors.</a:t>
            </a:r>
          </a:p>
          <a:p>
            <a:pPr marL="0" indent="0">
              <a:buNone/>
            </a:pPr>
            <a:endParaRPr lang="en-US" dirty="0"/>
          </a:p>
          <a:p>
            <a:pPr marL="0" indent="0">
              <a:buNone/>
            </a:pPr>
            <a:r>
              <a:rPr lang="en-US" dirty="0"/>
              <a:t>7. **Simple Syntax**: C has a relatively simple and concise syntax, which makes it easier to learn and write code. Its syntax serves as the foundation for many subsequent programming languages.</a:t>
            </a:r>
          </a:p>
          <a:p>
            <a:pPr marL="0" indent="0">
              <a:buNone/>
            </a:pPr>
            <a:endParaRPr lang="en-US" dirty="0"/>
          </a:p>
          <a:p>
            <a:pPr marL="0" indent="0">
              <a:buNone/>
            </a:pPr>
            <a:r>
              <a:rPr lang="en-US" dirty="0"/>
              <a:t>8. **Extensive Use**: C has been used in a wide range of applications, including operating systems (e.g., UNIX and Linux kernels), embedded systems (e.g., microcontrollers), game development, scientific computing, and more.</a:t>
            </a:r>
          </a:p>
        </p:txBody>
      </p:sp>
    </p:spTree>
    <p:extLst>
      <p:ext uri="{BB962C8B-B14F-4D97-AF65-F5344CB8AC3E}">
        <p14:creationId xmlns:p14="http://schemas.microsoft.com/office/powerpoint/2010/main" val="3338254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What is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a:bodyPr>
          <a:lstStyle/>
          <a:p>
            <a:pPr marL="0" indent="0">
              <a:buNone/>
            </a:pPr>
            <a:r>
              <a:rPr lang="en-US" dirty="0"/>
              <a:t>9. **Influential**: Many other programming languages, such as C++, C#, Objective-C, and even parts of Java, have been influenced by or directly derived from C.</a:t>
            </a:r>
          </a:p>
          <a:p>
            <a:pPr marL="0" indent="0">
              <a:buNone/>
            </a:pPr>
            <a:endParaRPr lang="en-US" dirty="0"/>
          </a:p>
          <a:p>
            <a:pPr marL="0" indent="0">
              <a:buNone/>
            </a:pPr>
            <a:r>
              <a:rPr lang="en-US" dirty="0"/>
              <a:t>10. **Standardization**: The C language has an ANSI C (also known as C89 or C90) standard and later versions like C99 and C11, which provide specifications for the language and its standard library functions.</a:t>
            </a:r>
          </a:p>
        </p:txBody>
      </p:sp>
    </p:spTree>
    <p:extLst>
      <p:ext uri="{BB962C8B-B14F-4D97-AF65-F5344CB8AC3E}">
        <p14:creationId xmlns:p14="http://schemas.microsoft.com/office/powerpoint/2010/main" val="4535209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Why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0000" lnSpcReduction="20000"/>
          </a:bodyPr>
          <a:lstStyle/>
          <a:p>
            <a:pPr marL="0" indent="0">
              <a:buNone/>
            </a:pPr>
            <a:r>
              <a:rPr lang="en-US" dirty="0"/>
              <a:t>The C programming language has remained popular and influential in the world of programming for several reasons:</a:t>
            </a:r>
          </a:p>
          <a:p>
            <a:pPr marL="0" indent="0">
              <a:buNone/>
            </a:pPr>
            <a:endParaRPr lang="en-US" dirty="0"/>
          </a:p>
          <a:p>
            <a:pPr marL="0" indent="0">
              <a:buNone/>
            </a:pPr>
            <a:r>
              <a:rPr lang="en-US" dirty="0"/>
              <a:t>1. **Portability**: C code can be compiled and run on various hardware and operating system platforms with minimal or no modification. This portability is a significant advantage, especially in systems programming, where the code needs to run on different types of hardware.</a:t>
            </a:r>
          </a:p>
          <a:p>
            <a:pPr marL="0" indent="0">
              <a:buNone/>
            </a:pPr>
            <a:endParaRPr lang="en-US" dirty="0"/>
          </a:p>
          <a:p>
            <a:pPr marL="0" indent="0">
              <a:buNone/>
            </a:pPr>
            <a:r>
              <a:rPr lang="en-US" dirty="0"/>
              <a:t>2. **Efficiency**: C is known for its efficiency in terms of execution speed and memory usage. It allows for low-level memory manipulation and direct access to hardware resources, making it suitable for applications where performance is critical.</a:t>
            </a:r>
          </a:p>
          <a:p>
            <a:pPr marL="0" indent="0">
              <a:buNone/>
            </a:pPr>
            <a:endParaRPr lang="en-US" dirty="0"/>
          </a:p>
          <a:p>
            <a:pPr marL="0" indent="0">
              <a:buNone/>
            </a:pPr>
            <a:r>
              <a:rPr lang="en-US" dirty="0"/>
              <a:t>3. **Low-Level Control**: C provides a high degree of control over hardware resources. It allows programmers to manipulate memory directly through pointers and work with specific hardware features when necessary.</a:t>
            </a:r>
          </a:p>
          <a:p>
            <a:pPr marL="0" indent="0">
              <a:buNone/>
            </a:pPr>
            <a:endParaRPr lang="en-IN" dirty="0"/>
          </a:p>
        </p:txBody>
      </p:sp>
    </p:spTree>
    <p:extLst>
      <p:ext uri="{BB962C8B-B14F-4D97-AF65-F5344CB8AC3E}">
        <p14:creationId xmlns:p14="http://schemas.microsoft.com/office/powerpoint/2010/main" val="1021149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Why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85000" lnSpcReduction="20000"/>
          </a:bodyPr>
          <a:lstStyle/>
          <a:p>
            <a:pPr marL="0" indent="0">
              <a:buNone/>
            </a:pPr>
            <a:r>
              <a:rPr lang="en-US" dirty="0"/>
              <a:t>4. **Large Standard Library**: C comes with a standard library (the C Standard Library) that provides a wide range of functions for common tasks like input/output, string manipulation, and mathematical operations. This library is available on most C compilers.</a:t>
            </a:r>
          </a:p>
          <a:p>
            <a:pPr marL="0" indent="0">
              <a:buNone/>
            </a:pPr>
            <a:endParaRPr lang="en-US" dirty="0"/>
          </a:p>
          <a:p>
            <a:pPr marL="0" indent="0">
              <a:buNone/>
            </a:pPr>
            <a:r>
              <a:rPr lang="en-US" dirty="0"/>
              <a:t>5. **Procedural Programming**: C is primarily a procedural programming language, which is an effective paradigm for structuring code and solving problems step by step. It is easy to learn and understand the procedural programming approach.</a:t>
            </a:r>
          </a:p>
          <a:p>
            <a:pPr marL="0" indent="0">
              <a:buNone/>
            </a:pPr>
            <a:endParaRPr lang="en-US" dirty="0"/>
          </a:p>
          <a:p>
            <a:pPr marL="0" indent="0">
              <a:buNone/>
            </a:pPr>
            <a:r>
              <a:rPr lang="en-US" dirty="0"/>
              <a:t>6. **Influential**: Many modern programming languages have been influenced by or directly derived from C. For example, C++ extends C with object-oriented features, while C# and Objective-C are also based on C syntax.</a:t>
            </a:r>
          </a:p>
        </p:txBody>
      </p:sp>
    </p:spTree>
    <p:extLst>
      <p:ext uri="{BB962C8B-B14F-4D97-AF65-F5344CB8AC3E}">
        <p14:creationId xmlns:p14="http://schemas.microsoft.com/office/powerpoint/2010/main" val="15339330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Why C  Language</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7500" lnSpcReduction="20000"/>
          </a:bodyPr>
          <a:lstStyle/>
          <a:p>
            <a:pPr marL="0" indent="0">
              <a:buNone/>
            </a:pPr>
            <a:r>
              <a:rPr lang="en-US" dirty="0"/>
              <a:t>7. **Versatile**: C is a versatile language that can be used for a wide range of applications, including systems programming, embedded systems development, game development, scientific computing, and more.</a:t>
            </a:r>
          </a:p>
          <a:p>
            <a:pPr marL="0" indent="0">
              <a:buNone/>
            </a:pPr>
            <a:endParaRPr lang="en-US" dirty="0"/>
          </a:p>
          <a:p>
            <a:pPr marL="0" indent="0">
              <a:buNone/>
            </a:pPr>
            <a:r>
              <a:rPr lang="en-US" dirty="0"/>
              <a:t>8. **Community and Resources**: C has a large and active community of developers and a wealth of educational resources, books, tutorials, and libraries available to support learning and development in the language.</a:t>
            </a:r>
          </a:p>
          <a:p>
            <a:pPr marL="0" indent="0">
              <a:buNone/>
            </a:pPr>
            <a:endParaRPr lang="en-US" dirty="0"/>
          </a:p>
          <a:p>
            <a:pPr marL="0" indent="0">
              <a:buNone/>
            </a:pPr>
            <a:r>
              <a:rPr lang="en-US" dirty="0"/>
              <a:t>9. **Legacy Code**: Many legacy systems and critical software components are written in C. Understanding C allows programmers to maintain and extend these systems.</a:t>
            </a:r>
          </a:p>
          <a:p>
            <a:pPr marL="0" indent="0">
              <a:buNone/>
            </a:pPr>
            <a:endParaRPr lang="en-US" dirty="0"/>
          </a:p>
          <a:p>
            <a:pPr marL="0" indent="0">
              <a:buNone/>
            </a:pPr>
            <a:r>
              <a:rPr lang="en-US" dirty="0"/>
              <a:t>10. **Time-Tested**: C has a long history of successful use in various domains. It has been extensively tested and proven in real-world applications, making it a reliable choice for software development.</a:t>
            </a:r>
          </a:p>
        </p:txBody>
      </p:sp>
    </p:spTree>
    <p:extLst>
      <p:ext uri="{BB962C8B-B14F-4D97-AF65-F5344CB8AC3E}">
        <p14:creationId xmlns:p14="http://schemas.microsoft.com/office/powerpoint/2010/main" val="1153202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C keywords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55000" lnSpcReduction="20000"/>
          </a:bodyPr>
          <a:lstStyle/>
          <a:p>
            <a:pPr marL="0" indent="0">
              <a:buNone/>
            </a:pPr>
            <a:r>
              <a:rPr lang="en-US" dirty="0"/>
              <a:t>C programming language has a set of reserved keywords that have specific meanings within the language and cannot be used as identifiers (such as variable or function names). Here is a list of some of the most commonly used C keywords:</a:t>
            </a:r>
          </a:p>
          <a:p>
            <a:pPr marL="0" indent="0">
              <a:buNone/>
            </a:pPr>
            <a:endParaRPr lang="en-US" dirty="0"/>
          </a:p>
          <a:p>
            <a:pPr marL="0" indent="0">
              <a:buNone/>
            </a:pPr>
            <a:r>
              <a:rPr lang="en-US" dirty="0"/>
              <a:t>1. **auto**: Declares a local variable with automatic storage duration.</a:t>
            </a:r>
          </a:p>
          <a:p>
            <a:pPr marL="0" indent="0">
              <a:buNone/>
            </a:pPr>
            <a:endParaRPr lang="en-US" dirty="0"/>
          </a:p>
          <a:p>
            <a:pPr marL="0" indent="0">
              <a:buNone/>
            </a:pPr>
            <a:r>
              <a:rPr lang="en-US" dirty="0"/>
              <a:t>2. **break**: Exits the innermost loop or switch statement.</a:t>
            </a:r>
          </a:p>
          <a:p>
            <a:pPr marL="0" indent="0">
              <a:buNone/>
            </a:pPr>
            <a:endParaRPr lang="en-US" dirty="0"/>
          </a:p>
          <a:p>
            <a:pPr marL="0" indent="0">
              <a:buNone/>
            </a:pPr>
            <a:r>
              <a:rPr lang="en-US" dirty="0"/>
              <a:t>3. **case**: Defines a specific value or condition in a switch statement.</a:t>
            </a:r>
          </a:p>
          <a:p>
            <a:pPr marL="0" indent="0">
              <a:buNone/>
            </a:pPr>
            <a:endParaRPr lang="en-US" dirty="0"/>
          </a:p>
          <a:p>
            <a:pPr marL="0" indent="0">
              <a:buNone/>
            </a:pPr>
            <a:r>
              <a:rPr lang="en-US" dirty="0"/>
              <a:t>4. **char**: Declares a character data type.</a:t>
            </a:r>
          </a:p>
          <a:p>
            <a:pPr marL="0" indent="0">
              <a:buNone/>
            </a:pPr>
            <a:endParaRPr lang="en-US" dirty="0"/>
          </a:p>
          <a:p>
            <a:pPr marL="0" indent="0">
              <a:buNone/>
            </a:pPr>
            <a:r>
              <a:rPr lang="en-US" dirty="0"/>
              <a:t>5. **const**: Declares a constant variable, whose value cannot be changed after initialization.</a:t>
            </a:r>
          </a:p>
          <a:p>
            <a:pPr marL="0" indent="0">
              <a:buNone/>
            </a:pPr>
            <a:endParaRPr lang="en-US" dirty="0"/>
          </a:p>
          <a:p>
            <a:pPr marL="0" indent="0">
              <a:buNone/>
            </a:pPr>
            <a:r>
              <a:rPr lang="en-US" dirty="0"/>
              <a:t>6. **continue**: Jumps to the next iteration of a loop.</a:t>
            </a:r>
          </a:p>
          <a:p>
            <a:pPr marL="0" indent="0">
              <a:buNone/>
            </a:pPr>
            <a:endParaRPr lang="en-IN" dirty="0"/>
          </a:p>
        </p:txBody>
      </p:sp>
    </p:spTree>
    <p:extLst>
      <p:ext uri="{BB962C8B-B14F-4D97-AF65-F5344CB8AC3E}">
        <p14:creationId xmlns:p14="http://schemas.microsoft.com/office/powerpoint/2010/main" val="108355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E07B1-A226-6BFD-7ED7-40BF793C9D4B}"/>
              </a:ext>
            </a:extLst>
          </p:cNvPr>
          <p:cNvSpPr>
            <a:spLocks noGrp="1"/>
          </p:cNvSpPr>
          <p:nvPr>
            <p:ph type="title"/>
          </p:nvPr>
        </p:nvSpPr>
        <p:spPr/>
        <p:txBody>
          <a:bodyPr/>
          <a:lstStyle/>
          <a:p>
            <a:r>
              <a:rPr lang="en-US" b="1" dirty="0">
                <a:solidFill>
                  <a:srgbClr val="00B050"/>
                </a:solidFill>
              </a:rPr>
              <a:t>Content</a:t>
            </a:r>
            <a:endParaRPr lang="en-IN" b="1" dirty="0">
              <a:solidFill>
                <a:srgbClr val="00B050"/>
              </a:solidFill>
            </a:endParaRPr>
          </a:p>
        </p:txBody>
      </p:sp>
      <p:sp>
        <p:nvSpPr>
          <p:cNvPr id="3" name="Content Placeholder 2">
            <a:extLst>
              <a:ext uri="{FF2B5EF4-FFF2-40B4-BE49-F238E27FC236}">
                <a16:creationId xmlns:a16="http://schemas.microsoft.com/office/drawing/2014/main" id="{B63AFC8F-4D3E-1A2D-D764-ACC65ACF5EBA}"/>
              </a:ext>
            </a:extLst>
          </p:cNvPr>
          <p:cNvSpPr>
            <a:spLocks noGrp="1"/>
          </p:cNvSpPr>
          <p:nvPr>
            <p:ph idx="1"/>
          </p:nvPr>
        </p:nvSpPr>
        <p:spPr/>
        <p:txBody>
          <a:bodyPr/>
          <a:lstStyle/>
          <a:p>
            <a:pPr marL="0" indent="0">
              <a:buNone/>
            </a:pPr>
            <a:r>
              <a:rPr lang="en-US" dirty="0">
                <a:solidFill>
                  <a:srgbClr val="0070C0"/>
                </a:solidFill>
              </a:rPr>
              <a:t>1. Generation of programing language,</a:t>
            </a:r>
          </a:p>
          <a:p>
            <a:pPr marL="0" indent="0">
              <a:buNone/>
            </a:pPr>
            <a:endParaRPr lang="en-US" dirty="0">
              <a:solidFill>
                <a:srgbClr val="0070C0"/>
              </a:solidFill>
            </a:endParaRPr>
          </a:p>
          <a:p>
            <a:pPr marL="0" indent="0">
              <a:buNone/>
            </a:pPr>
            <a:r>
              <a:rPr lang="en-US" dirty="0">
                <a:solidFill>
                  <a:srgbClr val="0070C0"/>
                </a:solidFill>
              </a:rPr>
              <a:t>2. Difference between high level and low level programming language </a:t>
            </a:r>
          </a:p>
          <a:p>
            <a:pPr marL="0" indent="0">
              <a:buNone/>
            </a:pPr>
            <a:endParaRPr lang="en-US" dirty="0">
              <a:solidFill>
                <a:srgbClr val="0070C0"/>
              </a:solidFill>
            </a:endParaRPr>
          </a:p>
          <a:p>
            <a:pPr marL="0" indent="0">
              <a:buNone/>
            </a:pPr>
            <a:r>
              <a:rPr lang="en-US" dirty="0">
                <a:solidFill>
                  <a:srgbClr val="0070C0"/>
                </a:solidFill>
              </a:rPr>
              <a:t>3.Purpose of </a:t>
            </a:r>
            <a:r>
              <a:rPr lang="en-US" dirty="0" err="1">
                <a:solidFill>
                  <a:srgbClr val="0070C0"/>
                </a:solidFill>
              </a:rPr>
              <a:t>compiler,What</a:t>
            </a:r>
            <a:r>
              <a:rPr lang="en-US" dirty="0">
                <a:solidFill>
                  <a:srgbClr val="0070C0"/>
                </a:solidFill>
              </a:rPr>
              <a:t> is C </a:t>
            </a:r>
            <a:r>
              <a:rPr lang="en-US" dirty="0" err="1">
                <a:solidFill>
                  <a:srgbClr val="0070C0"/>
                </a:solidFill>
              </a:rPr>
              <a:t>Language,Why</a:t>
            </a:r>
            <a:r>
              <a:rPr lang="en-US" dirty="0">
                <a:solidFill>
                  <a:srgbClr val="0070C0"/>
                </a:solidFill>
              </a:rPr>
              <a:t> C  Language</a:t>
            </a:r>
          </a:p>
          <a:p>
            <a:pPr marL="0" indent="0">
              <a:buNone/>
            </a:pPr>
            <a:endParaRPr lang="en-US" dirty="0">
              <a:solidFill>
                <a:srgbClr val="0070C0"/>
              </a:solidFill>
            </a:endParaRPr>
          </a:p>
          <a:p>
            <a:pPr marL="0" indent="0">
              <a:buNone/>
            </a:pPr>
            <a:r>
              <a:rPr lang="en-US" dirty="0">
                <a:solidFill>
                  <a:srgbClr val="0070C0"/>
                </a:solidFill>
              </a:rPr>
              <a:t>4. C keywords, Operators, Datatypes, Scope of Variables, </a:t>
            </a:r>
            <a:r>
              <a:rPr lang="en-US" dirty="0" err="1">
                <a:solidFill>
                  <a:srgbClr val="0070C0"/>
                </a:solidFill>
              </a:rPr>
              <a:t>Sequencial</a:t>
            </a:r>
            <a:r>
              <a:rPr lang="en-US" dirty="0">
                <a:solidFill>
                  <a:srgbClr val="0070C0"/>
                </a:solidFill>
              </a:rPr>
              <a:t> program example </a:t>
            </a:r>
            <a:endParaRPr lang="en-IN" dirty="0">
              <a:solidFill>
                <a:srgbClr val="0070C0"/>
              </a:solidFill>
            </a:endParaRPr>
          </a:p>
        </p:txBody>
      </p:sp>
    </p:spTree>
    <p:extLst>
      <p:ext uri="{BB962C8B-B14F-4D97-AF65-F5344CB8AC3E}">
        <p14:creationId xmlns:p14="http://schemas.microsoft.com/office/powerpoint/2010/main" val="29769937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C keywords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0000" lnSpcReduction="20000"/>
          </a:bodyPr>
          <a:lstStyle/>
          <a:p>
            <a:pPr marL="0" indent="0">
              <a:buNone/>
            </a:pPr>
            <a:r>
              <a:rPr lang="en-US" dirty="0"/>
              <a:t>7. **default**: Defines the default case in a switch statement.</a:t>
            </a:r>
          </a:p>
          <a:p>
            <a:pPr marL="0" indent="0">
              <a:buNone/>
            </a:pPr>
            <a:endParaRPr lang="en-US" dirty="0"/>
          </a:p>
          <a:p>
            <a:pPr marL="0" indent="0">
              <a:buNone/>
            </a:pPr>
            <a:r>
              <a:rPr lang="en-US" dirty="0"/>
              <a:t>8. **do**: Starts a do-while loop.</a:t>
            </a:r>
          </a:p>
          <a:p>
            <a:pPr marL="0" indent="0">
              <a:buNone/>
            </a:pPr>
            <a:endParaRPr lang="en-US" dirty="0"/>
          </a:p>
          <a:p>
            <a:pPr marL="0" indent="0">
              <a:buNone/>
            </a:pPr>
            <a:r>
              <a:rPr lang="en-US" dirty="0"/>
              <a:t>9. **double**: Declares a double-precision floating-point data type.</a:t>
            </a:r>
          </a:p>
          <a:p>
            <a:pPr marL="0" indent="0">
              <a:buNone/>
            </a:pPr>
            <a:endParaRPr lang="en-US" dirty="0"/>
          </a:p>
          <a:p>
            <a:pPr marL="0" indent="0">
              <a:buNone/>
            </a:pPr>
            <a:r>
              <a:rPr lang="en-US" dirty="0"/>
              <a:t>10. **else**: Specifies the code block to be executed if a condition in an if statement is false.</a:t>
            </a:r>
          </a:p>
          <a:p>
            <a:pPr marL="0" indent="0">
              <a:buNone/>
            </a:pPr>
            <a:endParaRPr lang="en-US" dirty="0"/>
          </a:p>
          <a:p>
            <a:pPr marL="0" indent="0">
              <a:buNone/>
            </a:pPr>
            <a:r>
              <a:rPr lang="en-US" dirty="0"/>
              <a:t>11. **</a:t>
            </a:r>
            <a:r>
              <a:rPr lang="en-US" dirty="0" err="1"/>
              <a:t>enum</a:t>
            </a:r>
            <a:r>
              <a:rPr lang="en-US" dirty="0"/>
              <a:t>**: Defines an enumeration data type.</a:t>
            </a:r>
          </a:p>
          <a:p>
            <a:pPr marL="0" indent="0">
              <a:buNone/>
            </a:pPr>
            <a:endParaRPr lang="en-US" dirty="0"/>
          </a:p>
          <a:p>
            <a:pPr marL="0" indent="0">
              <a:buNone/>
            </a:pPr>
            <a:r>
              <a:rPr lang="en-US" dirty="0"/>
              <a:t>12. **extern**: Declares a variable as external, meaning it is defined elsewhere in the code.</a:t>
            </a:r>
          </a:p>
        </p:txBody>
      </p:sp>
    </p:spTree>
    <p:extLst>
      <p:ext uri="{BB962C8B-B14F-4D97-AF65-F5344CB8AC3E}">
        <p14:creationId xmlns:p14="http://schemas.microsoft.com/office/powerpoint/2010/main" val="29444916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C keywords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55000" lnSpcReduction="20000"/>
          </a:bodyPr>
          <a:lstStyle/>
          <a:p>
            <a:pPr marL="0" indent="0">
              <a:buNone/>
            </a:pPr>
            <a:r>
              <a:rPr lang="en-US" dirty="0"/>
              <a:t>13. **float**: Declares a floating-point data type.</a:t>
            </a:r>
          </a:p>
          <a:p>
            <a:pPr marL="0" indent="0">
              <a:buNone/>
            </a:pPr>
            <a:endParaRPr lang="en-US" dirty="0"/>
          </a:p>
          <a:p>
            <a:pPr marL="0" indent="0">
              <a:buNone/>
            </a:pPr>
            <a:r>
              <a:rPr lang="en-US" dirty="0"/>
              <a:t>14. **for**: Starts a for loop.</a:t>
            </a:r>
          </a:p>
          <a:p>
            <a:pPr marL="0" indent="0">
              <a:buNone/>
            </a:pPr>
            <a:endParaRPr lang="en-US" dirty="0"/>
          </a:p>
          <a:p>
            <a:pPr marL="0" indent="0">
              <a:buNone/>
            </a:pPr>
            <a:r>
              <a:rPr lang="en-US" dirty="0"/>
              <a:t>15. **</a:t>
            </a:r>
            <a:r>
              <a:rPr lang="en-US" dirty="0" err="1"/>
              <a:t>goto</a:t>
            </a:r>
            <a:r>
              <a:rPr lang="en-US" dirty="0"/>
              <a:t>**: Transfers control to a labeled statement.</a:t>
            </a:r>
          </a:p>
          <a:p>
            <a:pPr marL="0" indent="0">
              <a:buNone/>
            </a:pPr>
            <a:endParaRPr lang="en-US" dirty="0"/>
          </a:p>
          <a:p>
            <a:pPr marL="0" indent="0">
              <a:buNone/>
            </a:pPr>
            <a:r>
              <a:rPr lang="en-US" dirty="0"/>
              <a:t>16. **if**: Conditionally executes a block of code.</a:t>
            </a:r>
          </a:p>
          <a:p>
            <a:pPr marL="0" indent="0">
              <a:buNone/>
            </a:pPr>
            <a:endParaRPr lang="en-US" dirty="0"/>
          </a:p>
          <a:p>
            <a:pPr marL="0" indent="0">
              <a:buNone/>
            </a:pPr>
            <a:r>
              <a:rPr lang="en-US" dirty="0"/>
              <a:t>17. **int**: Declares an integer data type.</a:t>
            </a:r>
          </a:p>
          <a:p>
            <a:pPr marL="0" indent="0">
              <a:buNone/>
            </a:pPr>
            <a:endParaRPr lang="en-US" dirty="0"/>
          </a:p>
          <a:p>
            <a:pPr marL="0" indent="0">
              <a:buNone/>
            </a:pPr>
            <a:r>
              <a:rPr lang="en-US" dirty="0"/>
              <a:t>18. **long**: Declares a long integer data type.</a:t>
            </a:r>
          </a:p>
          <a:p>
            <a:pPr marL="0" indent="0">
              <a:buNone/>
            </a:pPr>
            <a:endParaRPr lang="en-US" dirty="0"/>
          </a:p>
          <a:p>
            <a:pPr marL="0" indent="0">
              <a:buNone/>
            </a:pPr>
            <a:r>
              <a:rPr lang="en-US" dirty="0"/>
              <a:t>19. **register**: Suggests to the compiler that a variable should be stored in a CPU register for faster access.</a:t>
            </a:r>
          </a:p>
          <a:p>
            <a:pPr marL="0" indent="0">
              <a:buNone/>
            </a:pPr>
            <a:endParaRPr lang="en-US" dirty="0"/>
          </a:p>
          <a:p>
            <a:pPr marL="0" indent="0">
              <a:buNone/>
            </a:pPr>
            <a:r>
              <a:rPr lang="en-US" dirty="0"/>
              <a:t>20. **return**: Exits a function and optionally returns a value.</a:t>
            </a:r>
          </a:p>
        </p:txBody>
      </p:sp>
    </p:spTree>
    <p:extLst>
      <p:ext uri="{BB962C8B-B14F-4D97-AF65-F5344CB8AC3E}">
        <p14:creationId xmlns:p14="http://schemas.microsoft.com/office/powerpoint/2010/main" val="17407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C keywords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7500" lnSpcReduction="20000"/>
          </a:bodyPr>
          <a:lstStyle/>
          <a:p>
            <a:pPr marL="0" indent="0">
              <a:buNone/>
            </a:pPr>
            <a:r>
              <a:rPr lang="en-US" dirty="0"/>
              <a:t>21. **short**: Declares a short integer data type.</a:t>
            </a:r>
          </a:p>
          <a:p>
            <a:pPr marL="0" indent="0">
              <a:buNone/>
            </a:pPr>
            <a:endParaRPr lang="en-US" dirty="0"/>
          </a:p>
          <a:p>
            <a:pPr marL="0" indent="0">
              <a:buNone/>
            </a:pPr>
            <a:r>
              <a:rPr lang="en-US" dirty="0"/>
              <a:t>22. **signed**: Declares a signed data type (int, char, etc.).</a:t>
            </a:r>
          </a:p>
          <a:p>
            <a:pPr marL="0" indent="0">
              <a:buNone/>
            </a:pPr>
            <a:endParaRPr lang="en-US" dirty="0"/>
          </a:p>
          <a:p>
            <a:pPr marL="0" indent="0">
              <a:buNone/>
            </a:pPr>
            <a:r>
              <a:rPr lang="en-US" dirty="0"/>
              <a:t>23. **</a:t>
            </a:r>
            <a:r>
              <a:rPr lang="en-US" dirty="0" err="1"/>
              <a:t>sizeof</a:t>
            </a:r>
            <a:r>
              <a:rPr lang="en-US" dirty="0"/>
              <a:t>**: Returns the size, in bytes, of a data type or expression.</a:t>
            </a:r>
          </a:p>
          <a:p>
            <a:pPr marL="0" indent="0">
              <a:buNone/>
            </a:pPr>
            <a:endParaRPr lang="en-US" dirty="0"/>
          </a:p>
          <a:p>
            <a:pPr marL="0" indent="0">
              <a:buNone/>
            </a:pPr>
            <a:r>
              <a:rPr lang="en-US" dirty="0"/>
              <a:t>24. **static**: Declares a static variable, which retains its value between function calls.</a:t>
            </a:r>
          </a:p>
          <a:p>
            <a:pPr marL="0" indent="0">
              <a:buNone/>
            </a:pPr>
            <a:endParaRPr lang="en-US" dirty="0"/>
          </a:p>
          <a:p>
            <a:pPr marL="0" indent="0">
              <a:buNone/>
            </a:pPr>
            <a:r>
              <a:rPr lang="en-US" dirty="0"/>
              <a:t>25. **struct**: Defines a structure data type.</a:t>
            </a:r>
          </a:p>
          <a:p>
            <a:pPr marL="0" indent="0">
              <a:buNone/>
            </a:pPr>
            <a:endParaRPr lang="en-US" dirty="0"/>
          </a:p>
          <a:p>
            <a:pPr marL="0" indent="0">
              <a:buNone/>
            </a:pPr>
            <a:r>
              <a:rPr lang="en-US" dirty="0"/>
              <a:t>26. **switch**: Starts a switch statement.</a:t>
            </a:r>
          </a:p>
        </p:txBody>
      </p:sp>
    </p:spTree>
    <p:extLst>
      <p:ext uri="{BB962C8B-B14F-4D97-AF65-F5344CB8AC3E}">
        <p14:creationId xmlns:p14="http://schemas.microsoft.com/office/powerpoint/2010/main" val="1233315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C keywords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0000" lnSpcReduction="20000"/>
          </a:bodyPr>
          <a:lstStyle/>
          <a:p>
            <a:pPr marL="0" indent="0">
              <a:buNone/>
            </a:pPr>
            <a:r>
              <a:rPr lang="en-US" dirty="0"/>
              <a:t>27. **typedef**: Defines a new data type using an existing one.</a:t>
            </a:r>
          </a:p>
          <a:p>
            <a:pPr marL="0" indent="0">
              <a:buNone/>
            </a:pPr>
            <a:endParaRPr lang="en-US" dirty="0"/>
          </a:p>
          <a:p>
            <a:pPr marL="0" indent="0">
              <a:buNone/>
            </a:pPr>
            <a:r>
              <a:rPr lang="en-US" dirty="0"/>
              <a:t>28. **union**: Defines a union data type.</a:t>
            </a:r>
          </a:p>
          <a:p>
            <a:pPr marL="0" indent="0">
              <a:buNone/>
            </a:pPr>
            <a:endParaRPr lang="en-US" dirty="0"/>
          </a:p>
          <a:p>
            <a:pPr marL="0" indent="0">
              <a:buNone/>
            </a:pPr>
            <a:r>
              <a:rPr lang="en-US" dirty="0"/>
              <a:t>29. **unsigned**: Declares an unsigned data type (e.g., unsigned int).</a:t>
            </a:r>
          </a:p>
          <a:p>
            <a:pPr marL="0" indent="0">
              <a:buNone/>
            </a:pPr>
            <a:endParaRPr lang="en-US" dirty="0"/>
          </a:p>
          <a:p>
            <a:pPr marL="0" indent="0">
              <a:buNone/>
            </a:pPr>
            <a:r>
              <a:rPr lang="en-US" dirty="0"/>
              <a:t>30. **void**: Indicates that a function does not return a value or that a pointer does not have a specific data type.</a:t>
            </a:r>
          </a:p>
          <a:p>
            <a:pPr marL="0" indent="0">
              <a:buNone/>
            </a:pPr>
            <a:endParaRPr lang="en-US" dirty="0"/>
          </a:p>
          <a:p>
            <a:pPr marL="0" indent="0">
              <a:buNone/>
            </a:pPr>
            <a:r>
              <a:rPr lang="en-US" dirty="0"/>
              <a:t>31. **volatile**: Specifies that a variable can be changed by external sources and should not be optimized by the compiler.</a:t>
            </a:r>
          </a:p>
          <a:p>
            <a:pPr marL="0" indent="0">
              <a:buNone/>
            </a:pPr>
            <a:endParaRPr lang="en-US" dirty="0"/>
          </a:p>
          <a:p>
            <a:pPr marL="0" indent="0">
              <a:buNone/>
            </a:pPr>
            <a:r>
              <a:rPr lang="en-US" dirty="0"/>
              <a:t>32. **while**: Starts a while loop.</a:t>
            </a:r>
          </a:p>
        </p:txBody>
      </p:sp>
    </p:spTree>
    <p:extLst>
      <p:ext uri="{BB962C8B-B14F-4D97-AF65-F5344CB8AC3E}">
        <p14:creationId xmlns:p14="http://schemas.microsoft.com/office/powerpoint/2010/main" val="376901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92500" lnSpcReduction="20000"/>
          </a:bodyPr>
          <a:lstStyle/>
          <a:p>
            <a:pPr marL="0" indent="0">
              <a:buNone/>
            </a:pPr>
            <a:r>
              <a:rPr lang="en-US" dirty="0"/>
              <a:t>Operators in the C programming language are symbols or special keywords that perform operations on operands (variables or values). C provides a wide range of operators for various purposes, including arithmetic, relational, logical, assignment, bitwise, and more. Here is an overview of the most commonly used operators in C:</a:t>
            </a:r>
          </a:p>
          <a:p>
            <a:pPr marL="0" indent="0">
              <a:buNone/>
            </a:pPr>
            <a:endParaRPr lang="en-US" dirty="0"/>
          </a:p>
          <a:p>
            <a:pPr marL="0" indent="0">
              <a:buNone/>
            </a:pPr>
            <a:r>
              <a:rPr lang="en-US" dirty="0"/>
              <a:t>1. **Arithmetic Operators**:</a:t>
            </a:r>
          </a:p>
          <a:p>
            <a:pPr marL="0" indent="0">
              <a:buNone/>
            </a:pPr>
            <a:r>
              <a:rPr lang="en-US" dirty="0"/>
              <a:t>   - `+` (Addition)</a:t>
            </a:r>
          </a:p>
          <a:p>
            <a:pPr marL="0" indent="0">
              <a:buNone/>
            </a:pPr>
            <a:r>
              <a:rPr lang="en-US" dirty="0"/>
              <a:t>   - `-` (Subtraction)</a:t>
            </a:r>
          </a:p>
          <a:p>
            <a:pPr marL="0" indent="0">
              <a:buNone/>
            </a:pPr>
            <a:r>
              <a:rPr lang="en-US" dirty="0"/>
              <a:t>   - `*` (Multiplication)</a:t>
            </a:r>
          </a:p>
          <a:p>
            <a:pPr marL="0" indent="0">
              <a:buNone/>
            </a:pPr>
            <a:r>
              <a:rPr lang="en-US" dirty="0"/>
              <a:t>   - `/` (Division)</a:t>
            </a:r>
          </a:p>
          <a:p>
            <a:pPr marL="0" indent="0">
              <a:buNone/>
            </a:pPr>
            <a:r>
              <a:rPr lang="en-US" dirty="0"/>
              <a:t>   - `%` (Modulus or Remainder)</a:t>
            </a:r>
          </a:p>
          <a:p>
            <a:pPr marL="0" indent="0">
              <a:buNone/>
            </a:pPr>
            <a:endParaRPr lang="en-US" dirty="0"/>
          </a:p>
          <a:p>
            <a:pPr marL="0" indent="0">
              <a:buNone/>
            </a:pPr>
            <a:endParaRPr lang="en-US" dirty="0"/>
          </a:p>
          <a:p>
            <a:pPr marL="0" indent="0">
              <a:buNone/>
            </a:pPr>
            <a:endParaRPr lang="en-IN" dirty="0"/>
          </a:p>
        </p:txBody>
      </p:sp>
    </p:spTree>
    <p:extLst>
      <p:ext uri="{BB962C8B-B14F-4D97-AF65-F5344CB8AC3E}">
        <p14:creationId xmlns:p14="http://schemas.microsoft.com/office/powerpoint/2010/main" val="20014846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a:bodyPr>
          <a:lstStyle/>
          <a:p>
            <a:pPr marL="0" indent="0">
              <a:buNone/>
            </a:pPr>
            <a:r>
              <a:rPr lang="en-US" dirty="0"/>
              <a:t>2. **Relational Operators**:</a:t>
            </a:r>
          </a:p>
          <a:p>
            <a:pPr marL="0" indent="0">
              <a:buNone/>
            </a:pPr>
            <a:r>
              <a:rPr lang="en-US" dirty="0"/>
              <a:t>   - `==` (Equal to)</a:t>
            </a:r>
          </a:p>
          <a:p>
            <a:pPr marL="0" indent="0">
              <a:buNone/>
            </a:pPr>
            <a:r>
              <a:rPr lang="en-US" dirty="0"/>
              <a:t>   - `!=` (Not equal to)</a:t>
            </a:r>
          </a:p>
          <a:p>
            <a:pPr marL="0" indent="0">
              <a:buNone/>
            </a:pPr>
            <a:r>
              <a:rPr lang="en-US" dirty="0"/>
              <a:t>   - `&lt;` (Less than)</a:t>
            </a:r>
          </a:p>
          <a:p>
            <a:pPr marL="0" indent="0">
              <a:buNone/>
            </a:pPr>
            <a:r>
              <a:rPr lang="en-US" dirty="0"/>
              <a:t>   - `&gt;` (Greater than)</a:t>
            </a:r>
          </a:p>
          <a:p>
            <a:pPr marL="0" indent="0">
              <a:buNone/>
            </a:pPr>
            <a:r>
              <a:rPr lang="en-US" dirty="0"/>
              <a:t>   - `&lt;=` (Less than or equal to)</a:t>
            </a:r>
          </a:p>
          <a:p>
            <a:pPr marL="0" indent="0">
              <a:buNone/>
            </a:pPr>
            <a:r>
              <a:rPr lang="en-US" dirty="0"/>
              <a:t>   - `&gt;=` (Greater than or equal to)</a:t>
            </a:r>
          </a:p>
        </p:txBody>
      </p:sp>
    </p:spTree>
    <p:extLst>
      <p:ext uri="{BB962C8B-B14F-4D97-AF65-F5344CB8AC3E}">
        <p14:creationId xmlns:p14="http://schemas.microsoft.com/office/powerpoint/2010/main" val="955319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896923" y="-205326"/>
            <a:ext cx="10515600" cy="1325563"/>
          </a:xfrm>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1003504"/>
            <a:ext cx="10515600" cy="5766412"/>
          </a:xfrm>
        </p:spPr>
        <p:txBody>
          <a:bodyPr>
            <a:normAutofit fontScale="70000" lnSpcReduction="20000"/>
          </a:bodyPr>
          <a:lstStyle/>
          <a:p>
            <a:pPr marL="0" indent="0">
              <a:buNone/>
            </a:pPr>
            <a:r>
              <a:rPr lang="en-US" dirty="0"/>
              <a:t>3. **Logical Operators**:</a:t>
            </a:r>
          </a:p>
          <a:p>
            <a:pPr marL="0" indent="0">
              <a:buNone/>
            </a:pPr>
            <a:r>
              <a:rPr lang="en-US" dirty="0"/>
              <a:t>   - `&amp;&amp;` (Logical AND)</a:t>
            </a:r>
          </a:p>
          <a:p>
            <a:pPr marL="0" indent="0">
              <a:buNone/>
            </a:pPr>
            <a:r>
              <a:rPr lang="en-US" dirty="0"/>
              <a:t>   - `||` (Logical OR)</a:t>
            </a:r>
          </a:p>
          <a:p>
            <a:pPr marL="0" indent="0">
              <a:buNone/>
            </a:pPr>
            <a:r>
              <a:rPr lang="en-US" dirty="0"/>
              <a:t>   - `!` (Logical NOT)</a:t>
            </a:r>
          </a:p>
          <a:p>
            <a:pPr marL="0" indent="0">
              <a:buNone/>
            </a:pPr>
            <a:endParaRPr lang="en-US" dirty="0"/>
          </a:p>
          <a:p>
            <a:pPr marL="0" indent="0">
              <a:buNone/>
            </a:pPr>
            <a:r>
              <a:rPr lang="en-US" dirty="0"/>
              <a:t>4. **Assignment Operators**:</a:t>
            </a:r>
          </a:p>
          <a:p>
            <a:pPr marL="0" indent="0">
              <a:buNone/>
            </a:pPr>
            <a:r>
              <a:rPr lang="en-US" dirty="0"/>
              <a:t>   - `=` (Assignment)</a:t>
            </a:r>
          </a:p>
          <a:p>
            <a:pPr marL="0" indent="0">
              <a:buNone/>
            </a:pPr>
            <a:r>
              <a:rPr lang="en-US" dirty="0"/>
              <a:t>   - `+=` (Addition assignment)</a:t>
            </a:r>
          </a:p>
          <a:p>
            <a:pPr marL="0" indent="0">
              <a:buNone/>
            </a:pPr>
            <a:r>
              <a:rPr lang="en-US" dirty="0"/>
              <a:t>   - `-=` (Subtraction assignment)</a:t>
            </a:r>
          </a:p>
          <a:p>
            <a:pPr marL="0" indent="0">
              <a:buNone/>
            </a:pPr>
            <a:r>
              <a:rPr lang="en-US" dirty="0"/>
              <a:t>   - `*=` (Multiplication assignment)</a:t>
            </a:r>
          </a:p>
          <a:p>
            <a:pPr marL="0" indent="0">
              <a:buNone/>
            </a:pPr>
            <a:r>
              <a:rPr lang="en-US" dirty="0"/>
              <a:t>   - `/=` (Division assignment)</a:t>
            </a:r>
          </a:p>
          <a:p>
            <a:pPr marL="0" indent="0">
              <a:buNone/>
            </a:pPr>
            <a:r>
              <a:rPr lang="en-US" dirty="0"/>
              <a:t>   - `%=` (Modulus assignment)</a:t>
            </a:r>
          </a:p>
          <a:p>
            <a:pPr marL="0" indent="0">
              <a:buNone/>
            </a:pPr>
            <a:r>
              <a:rPr lang="en-US" dirty="0"/>
              <a:t>   - `&amp;=` (Bitwise AND assignment)</a:t>
            </a:r>
          </a:p>
          <a:p>
            <a:pPr marL="0" indent="0">
              <a:buNone/>
            </a:pPr>
            <a:r>
              <a:rPr lang="en-US" dirty="0"/>
              <a:t>   - `|=` (Bitwise OR assignment)</a:t>
            </a:r>
          </a:p>
          <a:p>
            <a:pPr marL="0" indent="0">
              <a:buNone/>
            </a:pPr>
            <a:r>
              <a:rPr lang="en-US" dirty="0"/>
              <a:t>   - `^=` (Bitwise XOR assignment)</a:t>
            </a:r>
          </a:p>
          <a:p>
            <a:pPr marL="0" indent="0">
              <a:buNone/>
            </a:pPr>
            <a:r>
              <a:rPr lang="en-US" dirty="0"/>
              <a:t>   - `&lt;&lt;=` (Left shift assignment)</a:t>
            </a:r>
          </a:p>
          <a:p>
            <a:pPr marL="0" indent="0">
              <a:buNone/>
            </a:pPr>
            <a:r>
              <a:rPr lang="en-US" dirty="0"/>
              <a:t>   - `&gt;&gt;=` (Right shift assignment)</a:t>
            </a:r>
          </a:p>
        </p:txBody>
      </p:sp>
    </p:spTree>
    <p:extLst>
      <p:ext uri="{BB962C8B-B14F-4D97-AF65-F5344CB8AC3E}">
        <p14:creationId xmlns:p14="http://schemas.microsoft.com/office/powerpoint/2010/main" val="24153395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896923" y="-205326"/>
            <a:ext cx="10515600" cy="1325563"/>
          </a:xfrm>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1003504"/>
            <a:ext cx="10515600" cy="5766412"/>
          </a:xfrm>
        </p:spPr>
        <p:txBody>
          <a:bodyPr>
            <a:normAutofit fontScale="85000" lnSpcReduction="20000"/>
          </a:bodyPr>
          <a:lstStyle/>
          <a:p>
            <a:pPr marL="0" indent="0">
              <a:buNone/>
            </a:pPr>
            <a:r>
              <a:rPr lang="en-US" dirty="0"/>
              <a:t>5. **Increment/Decrement Operators**:</a:t>
            </a:r>
          </a:p>
          <a:p>
            <a:pPr marL="0" indent="0">
              <a:buNone/>
            </a:pPr>
            <a:r>
              <a:rPr lang="en-US" dirty="0"/>
              <a:t>   - `++` (Increment by 1)</a:t>
            </a:r>
          </a:p>
          <a:p>
            <a:pPr marL="0" indent="0">
              <a:buNone/>
            </a:pPr>
            <a:r>
              <a:rPr lang="en-US" dirty="0"/>
              <a:t>   - `--` (Decrement by 1)</a:t>
            </a:r>
          </a:p>
          <a:p>
            <a:pPr marL="0" indent="0">
              <a:buNone/>
            </a:pPr>
            <a:endParaRPr lang="en-US" dirty="0"/>
          </a:p>
          <a:p>
            <a:pPr marL="0" indent="0">
              <a:buNone/>
            </a:pPr>
            <a:r>
              <a:rPr lang="en-US" dirty="0"/>
              <a:t>6. **Conditional (Ternary) Operator**:</a:t>
            </a:r>
          </a:p>
          <a:p>
            <a:pPr marL="0" indent="0">
              <a:buNone/>
            </a:pPr>
            <a:r>
              <a:rPr lang="en-US" dirty="0"/>
              <a:t>   - `? :` (Conditional operator, used for conditional expressions)</a:t>
            </a:r>
          </a:p>
          <a:p>
            <a:pPr marL="0" indent="0">
              <a:buNone/>
            </a:pPr>
            <a:endParaRPr lang="en-US" dirty="0"/>
          </a:p>
          <a:p>
            <a:pPr marL="0" indent="0">
              <a:buNone/>
            </a:pPr>
            <a:r>
              <a:rPr lang="en-US" dirty="0"/>
              <a:t>7. **Bitwise Operators**:</a:t>
            </a:r>
          </a:p>
          <a:p>
            <a:pPr marL="0" indent="0">
              <a:buNone/>
            </a:pPr>
            <a:r>
              <a:rPr lang="en-US" dirty="0"/>
              <a:t>   - `&amp;` (Bitwise AND)</a:t>
            </a:r>
          </a:p>
          <a:p>
            <a:pPr marL="0" indent="0">
              <a:buNone/>
            </a:pPr>
            <a:r>
              <a:rPr lang="en-US" dirty="0"/>
              <a:t>   - `|` (Bitwise OR)</a:t>
            </a:r>
          </a:p>
          <a:p>
            <a:pPr marL="0" indent="0">
              <a:buNone/>
            </a:pPr>
            <a:r>
              <a:rPr lang="en-US" dirty="0"/>
              <a:t>   - `^` (Bitwise XOR)</a:t>
            </a:r>
          </a:p>
          <a:p>
            <a:pPr marL="0" indent="0">
              <a:buNone/>
            </a:pPr>
            <a:r>
              <a:rPr lang="en-US" dirty="0"/>
              <a:t>   - `~` (Bitwise NOT)</a:t>
            </a:r>
          </a:p>
          <a:p>
            <a:pPr marL="0" indent="0">
              <a:buNone/>
            </a:pPr>
            <a:r>
              <a:rPr lang="en-US" dirty="0"/>
              <a:t>   - `&lt;&lt;` (Left shift)</a:t>
            </a:r>
          </a:p>
          <a:p>
            <a:pPr marL="0" indent="0">
              <a:buNone/>
            </a:pPr>
            <a:r>
              <a:rPr lang="en-US" dirty="0"/>
              <a:t>   - `&gt;&gt;` (Right shift)</a:t>
            </a:r>
          </a:p>
        </p:txBody>
      </p:sp>
    </p:spTree>
    <p:extLst>
      <p:ext uri="{BB962C8B-B14F-4D97-AF65-F5344CB8AC3E}">
        <p14:creationId xmlns:p14="http://schemas.microsoft.com/office/powerpoint/2010/main" val="8574948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896923" y="-205326"/>
            <a:ext cx="10515600" cy="1325563"/>
          </a:xfrm>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1003504"/>
            <a:ext cx="10515600" cy="5766412"/>
          </a:xfrm>
        </p:spPr>
        <p:txBody>
          <a:bodyPr>
            <a:normAutofit/>
          </a:bodyPr>
          <a:lstStyle/>
          <a:p>
            <a:pPr marL="0" indent="0">
              <a:buNone/>
            </a:pPr>
            <a:r>
              <a:rPr lang="en-US" dirty="0"/>
              <a:t>8. **Address and Indirection Operators**:</a:t>
            </a:r>
          </a:p>
          <a:p>
            <a:pPr marL="0" indent="0">
              <a:buNone/>
            </a:pPr>
            <a:r>
              <a:rPr lang="en-US" dirty="0"/>
              <a:t>   - `&amp;` (Address-of operator)</a:t>
            </a:r>
          </a:p>
          <a:p>
            <a:pPr marL="0" indent="0">
              <a:buNone/>
            </a:pPr>
            <a:r>
              <a:rPr lang="en-US" dirty="0"/>
              <a:t>   - `*` (Indirection or Dereference operator)</a:t>
            </a:r>
          </a:p>
          <a:p>
            <a:pPr marL="0" indent="0">
              <a:buNone/>
            </a:pPr>
            <a:endParaRPr lang="en-US" dirty="0"/>
          </a:p>
          <a:p>
            <a:pPr marL="0" indent="0">
              <a:buNone/>
            </a:pPr>
            <a:r>
              <a:rPr lang="en-US" dirty="0"/>
              <a:t>9. **</a:t>
            </a:r>
            <a:r>
              <a:rPr lang="en-US" dirty="0" err="1"/>
              <a:t>Sizeof</a:t>
            </a:r>
            <a:r>
              <a:rPr lang="en-US" dirty="0"/>
              <a:t> Operator**:</a:t>
            </a:r>
          </a:p>
          <a:p>
            <a:pPr marL="0" indent="0">
              <a:buNone/>
            </a:pPr>
            <a:r>
              <a:rPr lang="en-US" dirty="0"/>
              <a:t>   - `</a:t>
            </a:r>
            <a:r>
              <a:rPr lang="en-US" dirty="0" err="1"/>
              <a:t>sizeof</a:t>
            </a:r>
            <a:r>
              <a:rPr lang="en-US" dirty="0"/>
              <a:t>` (Returns the size in bytes of a data type or an object)</a:t>
            </a:r>
          </a:p>
          <a:p>
            <a:pPr marL="0" indent="0">
              <a:buNone/>
            </a:pPr>
            <a:endParaRPr lang="en-US" dirty="0"/>
          </a:p>
          <a:p>
            <a:pPr marL="0" indent="0">
              <a:buNone/>
            </a:pPr>
            <a:r>
              <a:rPr lang="en-US" dirty="0"/>
              <a:t>10. **Comma Operator**:</a:t>
            </a:r>
          </a:p>
          <a:p>
            <a:pPr marL="0" indent="0">
              <a:buNone/>
            </a:pPr>
            <a:r>
              <a:rPr lang="en-US" dirty="0"/>
              <a:t>    - `,` (Separates multiple expressions, evaluated left to right)</a:t>
            </a:r>
          </a:p>
        </p:txBody>
      </p:sp>
    </p:spTree>
    <p:extLst>
      <p:ext uri="{BB962C8B-B14F-4D97-AF65-F5344CB8AC3E}">
        <p14:creationId xmlns:p14="http://schemas.microsoft.com/office/powerpoint/2010/main" val="28634270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896923" y="-205326"/>
            <a:ext cx="10515600" cy="1325563"/>
          </a:xfrm>
        </p:spPr>
        <p:txBody>
          <a:bodyPr/>
          <a:lstStyle/>
          <a:p>
            <a:pPr algn="ctr"/>
            <a:r>
              <a:rPr lang="en-US" b="1" dirty="0"/>
              <a:t>Operators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1003504"/>
            <a:ext cx="10515600" cy="5766412"/>
          </a:xfrm>
        </p:spPr>
        <p:txBody>
          <a:bodyPr>
            <a:normAutofit/>
          </a:bodyPr>
          <a:lstStyle/>
          <a:p>
            <a:pPr marL="0" indent="0">
              <a:buNone/>
            </a:pPr>
            <a:r>
              <a:rPr lang="en-US" dirty="0"/>
              <a:t>11. **Member Access Operators**:</a:t>
            </a:r>
          </a:p>
          <a:p>
            <a:pPr marL="0" indent="0">
              <a:buNone/>
            </a:pPr>
            <a:r>
              <a:rPr lang="en-US" dirty="0"/>
              <a:t>    - `.` (Dot operator, used to access members of a structure)</a:t>
            </a:r>
          </a:p>
          <a:p>
            <a:pPr marL="0" indent="0">
              <a:buNone/>
            </a:pPr>
            <a:r>
              <a:rPr lang="en-US" dirty="0"/>
              <a:t>    - `-&gt;` (Arrow operator, used to access members of a structure through a pointer)</a:t>
            </a:r>
          </a:p>
          <a:p>
            <a:pPr marL="0" indent="0">
              <a:buNone/>
            </a:pPr>
            <a:endParaRPr lang="en-US" dirty="0"/>
          </a:p>
          <a:p>
            <a:pPr marL="0" indent="0">
              <a:buNone/>
            </a:pPr>
            <a:r>
              <a:rPr lang="en-US" dirty="0"/>
              <a:t>12. **Conditional Compilation**:</a:t>
            </a:r>
          </a:p>
          <a:p>
            <a:pPr marL="0" indent="0">
              <a:buNone/>
            </a:pPr>
            <a:r>
              <a:rPr lang="en-US" dirty="0"/>
              <a:t>    - `#ifdef` (Conditional inclusion of code)</a:t>
            </a:r>
          </a:p>
          <a:p>
            <a:pPr marL="0" indent="0">
              <a:buNone/>
            </a:pPr>
            <a:r>
              <a:rPr lang="en-US" dirty="0"/>
              <a:t>    - `#</a:t>
            </a:r>
            <a:r>
              <a:rPr lang="en-US" dirty="0" err="1"/>
              <a:t>ifndef</a:t>
            </a:r>
            <a:r>
              <a:rPr lang="en-US" dirty="0"/>
              <a:t>` (Conditional exclusion of code)</a:t>
            </a:r>
          </a:p>
          <a:p>
            <a:pPr marL="0" indent="0">
              <a:buNone/>
            </a:pPr>
            <a:r>
              <a:rPr lang="en-US" dirty="0"/>
              <a:t>    - `#if`, `#</a:t>
            </a:r>
            <a:r>
              <a:rPr lang="en-US" dirty="0" err="1"/>
              <a:t>elif</a:t>
            </a:r>
            <a:r>
              <a:rPr lang="en-US" dirty="0"/>
              <a:t>`, `#else`, `#endif` (Conditional compilation based on preprocessor macros)</a:t>
            </a:r>
          </a:p>
          <a:p>
            <a:pPr marL="0" indent="0">
              <a:buNone/>
            </a:pPr>
            <a:endParaRPr lang="en-US" dirty="0"/>
          </a:p>
        </p:txBody>
      </p:sp>
    </p:spTree>
    <p:extLst>
      <p:ext uri="{BB962C8B-B14F-4D97-AF65-F5344CB8AC3E}">
        <p14:creationId xmlns:p14="http://schemas.microsoft.com/office/powerpoint/2010/main" val="193381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IN" b="1" dirty="0"/>
              <a:t>Generation of </a:t>
            </a:r>
            <a:r>
              <a:rPr lang="en-IN" b="1" dirty="0" err="1"/>
              <a:t>programing</a:t>
            </a:r>
            <a:r>
              <a:rPr lang="en-IN" b="1" dirty="0"/>
              <a:t> language</a:t>
            </a:r>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92500" lnSpcReduction="20000"/>
          </a:bodyPr>
          <a:lstStyle/>
          <a:p>
            <a:pPr marL="0" indent="0">
              <a:buNone/>
            </a:pPr>
            <a:r>
              <a:rPr lang="en-US" dirty="0"/>
              <a:t>Programming languages have evolved significantly over the years, with each generation introducing new features, paradigms, and improvements. Here's an overview of the generations of programming languages:</a:t>
            </a:r>
          </a:p>
          <a:p>
            <a:pPr marL="0" indent="0">
              <a:buNone/>
            </a:pPr>
            <a:endParaRPr lang="en-US" dirty="0"/>
          </a:p>
          <a:p>
            <a:pPr marL="0" indent="0">
              <a:buNone/>
            </a:pPr>
            <a:r>
              <a:rPr lang="en-US" dirty="0"/>
              <a:t>1. First Generation (1940s-1950s):</a:t>
            </a:r>
          </a:p>
          <a:p>
            <a:pPr marL="0" indent="0">
              <a:buNone/>
            </a:pPr>
            <a:r>
              <a:rPr lang="en-US" dirty="0"/>
              <a:t>   - Machine Language: The earliest programming languages were machine-specific and closely tied to the computer's hardware.</a:t>
            </a:r>
          </a:p>
          <a:p>
            <a:pPr marL="0" indent="0">
              <a:buNone/>
            </a:pPr>
            <a:r>
              <a:rPr lang="en-US" dirty="0"/>
              <a:t>   - Binary Code: Programmers had to write instructions using binary code, which was extremely low-level and error-prone.</a:t>
            </a:r>
          </a:p>
          <a:p>
            <a:pPr marL="0" indent="0">
              <a:buNone/>
            </a:pPr>
            <a:r>
              <a:rPr lang="en-US" dirty="0"/>
              <a:t>   - No high-level abstractions: These languages had no abstractions or human-readable syntax, making programming challenging and time-consuming.</a:t>
            </a:r>
          </a:p>
          <a:p>
            <a:pPr marL="0" indent="0">
              <a:buNone/>
            </a:pPr>
            <a:endParaRPr lang="en-IN" dirty="0"/>
          </a:p>
        </p:txBody>
      </p:sp>
    </p:spTree>
    <p:extLst>
      <p:ext uri="{BB962C8B-B14F-4D97-AF65-F5344CB8AC3E}">
        <p14:creationId xmlns:p14="http://schemas.microsoft.com/office/powerpoint/2010/main" val="42488829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247271"/>
            <a:ext cx="10515600" cy="1325563"/>
          </a:xfrm>
        </p:spPr>
        <p:txBody>
          <a:bodyPr/>
          <a:lstStyle/>
          <a:p>
            <a:pPr algn="ctr"/>
            <a:r>
              <a:rPr lang="en-US" b="1" dirty="0"/>
              <a:t>Datatypes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11029" y="911225"/>
            <a:ext cx="11468449" cy="5766412"/>
          </a:xfrm>
        </p:spPr>
        <p:txBody>
          <a:bodyPr>
            <a:normAutofit fontScale="70000" lnSpcReduction="20000"/>
          </a:bodyPr>
          <a:lstStyle/>
          <a:p>
            <a:pPr marL="0" indent="0">
              <a:buNone/>
            </a:pPr>
            <a:r>
              <a:rPr lang="en-US" dirty="0"/>
              <a:t>C programming language provides several data types that allow you to declare variables with specific characteristics. These data types determine the type of data a variable can hold, its size in memory, and the operations you can perform on it. Here are the primary data types in C:</a:t>
            </a:r>
          </a:p>
          <a:p>
            <a:pPr marL="0" indent="0">
              <a:buNone/>
            </a:pPr>
            <a:endParaRPr lang="en-US" dirty="0"/>
          </a:p>
          <a:p>
            <a:pPr marL="0" indent="0">
              <a:buNone/>
            </a:pPr>
            <a:r>
              <a:rPr lang="en-US" dirty="0"/>
              <a:t>1. **Basic Data Types**:</a:t>
            </a:r>
          </a:p>
          <a:p>
            <a:pPr marL="0" indent="0">
              <a:buNone/>
            </a:pPr>
            <a:endParaRPr lang="en-US" dirty="0"/>
          </a:p>
          <a:p>
            <a:pPr marL="0" indent="0">
              <a:buNone/>
            </a:pPr>
            <a:r>
              <a:rPr lang="en-US" dirty="0"/>
              <a:t>   - **int**: Represents integers, both positive and negative. It has a size that depends on the compiler and architecture (usually 4 bytes on most modern systems).</a:t>
            </a:r>
          </a:p>
          <a:p>
            <a:pPr marL="0" indent="0">
              <a:buNone/>
            </a:pPr>
            <a:r>
              <a:rPr lang="en-US" dirty="0"/>
              <a:t>   </a:t>
            </a:r>
          </a:p>
          <a:p>
            <a:pPr marL="0" indent="0">
              <a:buNone/>
            </a:pPr>
            <a:r>
              <a:rPr lang="en-US" dirty="0"/>
              <a:t>   - **char**: Represents a single character (e.g., 'A', '1', '$'). It typically occupies 1 byte of memory.</a:t>
            </a:r>
          </a:p>
          <a:p>
            <a:pPr marL="0" indent="0">
              <a:buNone/>
            </a:pPr>
            <a:r>
              <a:rPr lang="en-US" dirty="0"/>
              <a:t>   </a:t>
            </a:r>
          </a:p>
          <a:p>
            <a:pPr marL="0" indent="0">
              <a:buNone/>
            </a:pPr>
            <a:r>
              <a:rPr lang="en-US" dirty="0"/>
              <a:t>   - **float**: Represents single-precision floating-point numbers (real numbers with decimal points). Usually occupies 4 bytes.</a:t>
            </a:r>
          </a:p>
          <a:p>
            <a:pPr marL="0" indent="0">
              <a:buNone/>
            </a:pPr>
            <a:r>
              <a:rPr lang="en-US" dirty="0"/>
              <a:t>   </a:t>
            </a:r>
          </a:p>
          <a:p>
            <a:pPr marL="0" indent="0">
              <a:buNone/>
            </a:pPr>
            <a:r>
              <a:rPr lang="en-US" dirty="0"/>
              <a:t>   - **double**: Represents double-precision floating-point numbers, providing greater precision than float. Typically occupies 8 bytes.</a:t>
            </a:r>
          </a:p>
          <a:p>
            <a:pPr marL="0" indent="0">
              <a:buNone/>
            </a:pPr>
            <a:r>
              <a:rPr lang="en-US" dirty="0"/>
              <a:t>   </a:t>
            </a:r>
          </a:p>
          <a:p>
            <a:pPr marL="0" indent="0">
              <a:buNone/>
            </a:pPr>
            <a:r>
              <a:rPr lang="en-US" dirty="0"/>
              <a:t>   - **_Bool**: Represents </a:t>
            </a:r>
            <a:r>
              <a:rPr lang="en-US" dirty="0" err="1"/>
              <a:t>boolean</a:t>
            </a:r>
            <a:r>
              <a:rPr lang="en-US" dirty="0"/>
              <a:t> values, which can be either true (1) or false (0). It typically occupies 1 byte.</a:t>
            </a:r>
          </a:p>
          <a:p>
            <a:pPr marL="0" indent="0">
              <a:buNone/>
            </a:pPr>
            <a:endParaRPr lang="en-IN" dirty="0"/>
          </a:p>
        </p:txBody>
      </p:sp>
    </p:spTree>
    <p:extLst>
      <p:ext uri="{BB962C8B-B14F-4D97-AF65-F5344CB8AC3E}">
        <p14:creationId xmlns:p14="http://schemas.microsoft.com/office/powerpoint/2010/main" val="11675417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247271"/>
            <a:ext cx="10515600" cy="1325563"/>
          </a:xfrm>
        </p:spPr>
        <p:txBody>
          <a:bodyPr/>
          <a:lstStyle/>
          <a:p>
            <a:pPr algn="ctr"/>
            <a:r>
              <a:rPr lang="en-US" b="1" dirty="0"/>
              <a:t>Datatypes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11029" y="911225"/>
            <a:ext cx="11468449" cy="5766412"/>
          </a:xfrm>
        </p:spPr>
        <p:txBody>
          <a:bodyPr>
            <a:normAutofit fontScale="70000" lnSpcReduction="20000"/>
          </a:bodyPr>
          <a:lstStyle/>
          <a:p>
            <a:pPr marL="0" indent="0">
              <a:buNone/>
            </a:pPr>
            <a:r>
              <a:rPr lang="en-US" dirty="0"/>
              <a:t>2. **Derived Data Types**:</a:t>
            </a:r>
          </a:p>
          <a:p>
            <a:pPr marL="0" indent="0">
              <a:buNone/>
            </a:pPr>
            <a:endParaRPr lang="en-US" dirty="0"/>
          </a:p>
          <a:p>
            <a:pPr marL="0" indent="0">
              <a:buNone/>
            </a:pPr>
            <a:r>
              <a:rPr lang="en-US" dirty="0"/>
              <a:t>   - **Arrays**: A collection of elements of the same data type. Arrays have a fixed size, and elements are accessed using an index.</a:t>
            </a:r>
          </a:p>
          <a:p>
            <a:pPr marL="0" indent="0">
              <a:buNone/>
            </a:pPr>
            <a:r>
              <a:rPr lang="en-US" dirty="0"/>
              <a:t>   </a:t>
            </a:r>
          </a:p>
          <a:p>
            <a:pPr marL="0" indent="0">
              <a:buNone/>
            </a:pPr>
            <a:r>
              <a:rPr lang="en-US" dirty="0"/>
              <a:t>   - **Pointers**: Variables that store memory addresses. Pointers can point to data of various types, making them versatile and useful for dynamic memory allocation.</a:t>
            </a:r>
          </a:p>
          <a:p>
            <a:pPr marL="0" indent="0">
              <a:buNone/>
            </a:pPr>
            <a:r>
              <a:rPr lang="en-US" dirty="0"/>
              <a:t>   </a:t>
            </a:r>
          </a:p>
          <a:p>
            <a:pPr marL="0" indent="0">
              <a:buNone/>
            </a:pPr>
            <a:r>
              <a:rPr lang="en-US" dirty="0"/>
              <a:t>   - **Structures (struct)**: Allows you to group variables of different data types under a single name. Structures are used to create user-defined data types.</a:t>
            </a:r>
          </a:p>
          <a:p>
            <a:pPr marL="0" indent="0">
              <a:buNone/>
            </a:pPr>
            <a:r>
              <a:rPr lang="en-US" dirty="0"/>
              <a:t>   </a:t>
            </a:r>
          </a:p>
          <a:p>
            <a:pPr marL="0" indent="0">
              <a:buNone/>
            </a:pPr>
            <a:r>
              <a:rPr lang="en-US" dirty="0"/>
              <a:t>   - **Unions (union)**: Similar to structures but share the same memory location for all members. Only one member can contain a value at a time.</a:t>
            </a:r>
          </a:p>
          <a:p>
            <a:pPr marL="0" indent="0">
              <a:buNone/>
            </a:pPr>
            <a:endParaRPr lang="en-US" dirty="0"/>
          </a:p>
          <a:p>
            <a:pPr marL="0" indent="0">
              <a:buNone/>
            </a:pPr>
            <a:r>
              <a:rPr lang="en-US" dirty="0"/>
              <a:t>3. **Enumeration Data Type (</a:t>
            </a:r>
            <a:r>
              <a:rPr lang="en-US" dirty="0" err="1"/>
              <a:t>enum</a:t>
            </a:r>
            <a:r>
              <a:rPr lang="en-US" dirty="0"/>
              <a:t>)**:</a:t>
            </a:r>
          </a:p>
          <a:p>
            <a:pPr marL="0" indent="0">
              <a:buNone/>
            </a:pPr>
            <a:endParaRPr lang="en-US" dirty="0"/>
          </a:p>
          <a:p>
            <a:pPr marL="0" indent="0">
              <a:buNone/>
            </a:pPr>
            <a:r>
              <a:rPr lang="en-US" dirty="0"/>
              <a:t>   - Defines a custom data type consisting of named values. Enums are often used to create symbolic names for constants.</a:t>
            </a:r>
          </a:p>
        </p:txBody>
      </p:sp>
    </p:spTree>
    <p:extLst>
      <p:ext uri="{BB962C8B-B14F-4D97-AF65-F5344CB8AC3E}">
        <p14:creationId xmlns:p14="http://schemas.microsoft.com/office/powerpoint/2010/main" val="714565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247271"/>
            <a:ext cx="10515600" cy="1325563"/>
          </a:xfrm>
        </p:spPr>
        <p:txBody>
          <a:bodyPr/>
          <a:lstStyle/>
          <a:p>
            <a:pPr algn="ctr"/>
            <a:r>
              <a:rPr lang="en-US" b="1" dirty="0"/>
              <a:t>Datatypes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11029" y="911225"/>
            <a:ext cx="11468449" cy="5766412"/>
          </a:xfrm>
        </p:spPr>
        <p:txBody>
          <a:bodyPr>
            <a:normAutofit fontScale="77500" lnSpcReduction="20000"/>
          </a:bodyPr>
          <a:lstStyle/>
          <a:p>
            <a:pPr marL="0" indent="0">
              <a:buNone/>
            </a:pPr>
            <a:r>
              <a:rPr lang="en-US" dirty="0"/>
              <a:t>4. **Void Data Type**:</a:t>
            </a:r>
          </a:p>
          <a:p>
            <a:pPr marL="0" indent="0">
              <a:buNone/>
            </a:pPr>
            <a:endParaRPr lang="en-US" dirty="0"/>
          </a:p>
          <a:p>
            <a:pPr marL="0" indent="0">
              <a:buNone/>
            </a:pPr>
            <a:r>
              <a:rPr lang="en-US" dirty="0"/>
              <a:t>   - Represents the absence of a data type. It is commonly used in function declarations to indicate that a function does not return a value (void functions).</a:t>
            </a:r>
          </a:p>
          <a:p>
            <a:pPr marL="0" indent="0">
              <a:buNone/>
            </a:pPr>
            <a:endParaRPr lang="en-US" dirty="0"/>
          </a:p>
          <a:p>
            <a:pPr marL="0" indent="0">
              <a:buNone/>
            </a:pPr>
            <a:r>
              <a:rPr lang="en-US" dirty="0"/>
              <a:t>5. **Derived Data Types for Storage Class**:</a:t>
            </a:r>
          </a:p>
          <a:p>
            <a:pPr marL="0" indent="0">
              <a:buNone/>
            </a:pPr>
            <a:endParaRPr lang="en-US" dirty="0"/>
          </a:p>
          <a:p>
            <a:pPr marL="0" indent="0">
              <a:buNone/>
            </a:pPr>
            <a:r>
              <a:rPr lang="en-US" dirty="0"/>
              <a:t>   - **typedef**: Allows you to create aliases for existing data types. It is useful for making code more readable and portable.</a:t>
            </a:r>
          </a:p>
          <a:p>
            <a:pPr marL="0" indent="0">
              <a:buNone/>
            </a:pPr>
            <a:r>
              <a:rPr lang="en-US" dirty="0"/>
              <a:t>   </a:t>
            </a:r>
          </a:p>
          <a:p>
            <a:pPr marL="0" indent="0">
              <a:buNone/>
            </a:pPr>
            <a:r>
              <a:rPr lang="en-US" dirty="0"/>
              <a:t>   - **</a:t>
            </a:r>
            <a:r>
              <a:rPr lang="en-US" dirty="0" err="1"/>
              <a:t>enum</a:t>
            </a:r>
            <a:r>
              <a:rPr lang="en-US" dirty="0"/>
              <a:t>**: Besides creating named values, </a:t>
            </a:r>
            <a:r>
              <a:rPr lang="en-US" dirty="0" err="1"/>
              <a:t>enum</a:t>
            </a:r>
            <a:r>
              <a:rPr lang="en-US" dirty="0"/>
              <a:t> can also be used to define storage class specifiers (e.g., </a:t>
            </a:r>
            <a:r>
              <a:rPr lang="en-US" dirty="0" err="1"/>
              <a:t>enum</a:t>
            </a:r>
            <a:r>
              <a:rPr lang="en-US" dirty="0"/>
              <a:t> auto, </a:t>
            </a:r>
            <a:r>
              <a:rPr lang="en-US" dirty="0" err="1"/>
              <a:t>enum</a:t>
            </a:r>
            <a:r>
              <a:rPr lang="en-US" dirty="0"/>
              <a:t> register).</a:t>
            </a:r>
          </a:p>
          <a:p>
            <a:pPr marL="0" indent="0">
              <a:buNone/>
            </a:pPr>
            <a:endParaRPr lang="en-US" dirty="0"/>
          </a:p>
          <a:p>
            <a:pPr marL="0" indent="0">
              <a:buNone/>
            </a:pPr>
            <a:r>
              <a:rPr lang="en-US" dirty="0"/>
              <a:t>6. **User-Defined Data Types**:</a:t>
            </a:r>
          </a:p>
          <a:p>
            <a:pPr marL="0" indent="0">
              <a:buNone/>
            </a:pPr>
            <a:endParaRPr lang="en-US" dirty="0"/>
          </a:p>
          <a:p>
            <a:pPr marL="0" indent="0">
              <a:buNone/>
            </a:pPr>
            <a:r>
              <a:rPr lang="en-US" dirty="0"/>
              <a:t>   - You can create your own data types using structures, unions, and typedefs. These data types are often tailored to your specific application's needs.</a:t>
            </a:r>
          </a:p>
          <a:p>
            <a:pPr marL="0" indent="0">
              <a:buNone/>
            </a:pPr>
            <a:endParaRPr lang="en-US" dirty="0"/>
          </a:p>
        </p:txBody>
      </p:sp>
    </p:spTree>
    <p:extLst>
      <p:ext uri="{BB962C8B-B14F-4D97-AF65-F5344CB8AC3E}">
        <p14:creationId xmlns:p14="http://schemas.microsoft.com/office/powerpoint/2010/main" val="2396522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247271"/>
            <a:ext cx="10515600" cy="1325563"/>
          </a:xfrm>
        </p:spPr>
        <p:txBody>
          <a:bodyPr/>
          <a:lstStyle/>
          <a:p>
            <a:pPr algn="ctr"/>
            <a:r>
              <a:rPr lang="en-US" b="1" dirty="0"/>
              <a:t>Datatypes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11029" y="911225"/>
            <a:ext cx="11468449" cy="5766412"/>
          </a:xfrm>
        </p:spPr>
        <p:txBody>
          <a:bodyPr>
            <a:normAutofit fontScale="85000" lnSpcReduction="20000"/>
          </a:bodyPr>
          <a:lstStyle/>
          <a:p>
            <a:pPr marL="0" indent="0">
              <a:buNone/>
            </a:pPr>
            <a:r>
              <a:rPr lang="en-US" dirty="0"/>
              <a:t>7. **Type Modifiers**:</a:t>
            </a:r>
          </a:p>
          <a:p>
            <a:pPr marL="0" indent="0">
              <a:buNone/>
            </a:pPr>
            <a:endParaRPr lang="en-US" dirty="0"/>
          </a:p>
          <a:p>
            <a:pPr marL="0" indent="0">
              <a:buNone/>
            </a:pPr>
            <a:r>
              <a:rPr lang="en-US" dirty="0"/>
              <a:t>   - Type modifiers can be used with basic data types to specify their characteristics further. Common modifiers include:</a:t>
            </a:r>
          </a:p>
          <a:p>
            <a:pPr marL="0" indent="0">
              <a:buNone/>
            </a:pPr>
            <a:r>
              <a:rPr lang="en-US" dirty="0"/>
              <a:t>     - **signed**: Indicates that a data type can represent both positive and negative values.</a:t>
            </a:r>
          </a:p>
          <a:p>
            <a:pPr marL="0" indent="0">
              <a:buNone/>
            </a:pPr>
            <a:r>
              <a:rPr lang="en-US" dirty="0"/>
              <a:t>     - **unsigned**: Indicates that a data type can represent only non-negative values.</a:t>
            </a:r>
          </a:p>
          <a:p>
            <a:pPr marL="0" indent="0">
              <a:buNone/>
            </a:pPr>
            <a:r>
              <a:rPr lang="en-US" dirty="0"/>
              <a:t>     - **short**: Specifies that a data type uses fewer bytes (e.g., `short int`).</a:t>
            </a:r>
          </a:p>
          <a:p>
            <a:pPr marL="0" indent="0">
              <a:buNone/>
            </a:pPr>
            <a:r>
              <a:rPr lang="en-US" dirty="0"/>
              <a:t>     - **long**: Specifies that a data type uses more bytes (e.g., `long int`, `long double`).</a:t>
            </a:r>
          </a:p>
          <a:p>
            <a:pPr marL="0" indent="0">
              <a:buNone/>
            </a:pPr>
            <a:endParaRPr lang="en-US" dirty="0"/>
          </a:p>
          <a:p>
            <a:pPr marL="0" indent="0">
              <a:buNone/>
            </a:pPr>
            <a:r>
              <a:rPr lang="en-US" dirty="0"/>
              <a:t>8. **Qualifiers**:</a:t>
            </a:r>
          </a:p>
          <a:p>
            <a:pPr marL="0" indent="0">
              <a:buNone/>
            </a:pPr>
            <a:endParaRPr lang="en-US" dirty="0"/>
          </a:p>
          <a:p>
            <a:pPr marL="0" indent="0">
              <a:buNone/>
            </a:pPr>
            <a:r>
              <a:rPr lang="en-US" dirty="0"/>
              <a:t>   - **const**: Declares a variable as constant, indicating that its value cannot be modified.</a:t>
            </a:r>
          </a:p>
          <a:p>
            <a:pPr marL="0" indent="0">
              <a:buNone/>
            </a:pPr>
            <a:r>
              <a:rPr lang="en-US" dirty="0"/>
              <a:t>   </a:t>
            </a:r>
          </a:p>
          <a:p>
            <a:pPr marL="0" indent="0">
              <a:buNone/>
            </a:pPr>
            <a:r>
              <a:rPr lang="en-US" dirty="0"/>
              <a:t>   - **volatile**: Specifies that a variable may be changed by external sources and should not be optimized by the compiler.</a:t>
            </a:r>
          </a:p>
        </p:txBody>
      </p:sp>
    </p:spTree>
    <p:extLst>
      <p:ext uri="{BB962C8B-B14F-4D97-AF65-F5344CB8AC3E}">
        <p14:creationId xmlns:p14="http://schemas.microsoft.com/office/powerpoint/2010/main" val="20643811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762699" y="-305994"/>
            <a:ext cx="10515600" cy="1325563"/>
          </a:xfrm>
        </p:spPr>
        <p:txBody>
          <a:bodyPr/>
          <a:lstStyle/>
          <a:p>
            <a:pPr algn="ctr"/>
            <a:r>
              <a:rPr lang="en-US" b="1" dirty="0"/>
              <a:t>Scope of Variables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94920" y="928003"/>
            <a:ext cx="10515600" cy="4351338"/>
          </a:xfrm>
        </p:spPr>
        <p:txBody>
          <a:bodyPr>
            <a:normAutofit fontScale="77500" lnSpcReduction="20000"/>
          </a:bodyPr>
          <a:lstStyle/>
          <a:p>
            <a:pPr marL="0" indent="0">
              <a:buNone/>
            </a:pPr>
            <a:r>
              <a:rPr lang="en-US" dirty="0"/>
              <a:t>In C, the scope of a variable defines where in the program the variable can be used or accessed. The scope of a variable is determined by where it is declared, and it affects the variable's visibility and lifetime. There are primarily three types of variable scopes in C:</a:t>
            </a:r>
          </a:p>
          <a:p>
            <a:pPr marL="0" indent="0">
              <a:buNone/>
            </a:pPr>
            <a:endParaRPr lang="en-US" dirty="0"/>
          </a:p>
          <a:p>
            <a:pPr marL="0" indent="0">
              <a:buNone/>
            </a:pPr>
            <a:r>
              <a:rPr lang="en-US" dirty="0"/>
              <a:t>1. **Block Scope (Local Scope)**:</a:t>
            </a:r>
          </a:p>
          <a:p>
            <a:pPr marL="0" indent="0">
              <a:buNone/>
            </a:pPr>
            <a:r>
              <a:rPr lang="en-US" dirty="0"/>
              <a:t>   - Variables declared within a block of code, typically enclosed within curly braces `{}`, have block scope.</a:t>
            </a:r>
          </a:p>
          <a:p>
            <a:pPr marL="0" indent="0">
              <a:buNone/>
            </a:pPr>
            <a:r>
              <a:rPr lang="en-US" dirty="0"/>
              <a:t>   - Block-scope variables are also known as local variables.</a:t>
            </a:r>
          </a:p>
          <a:p>
            <a:pPr marL="0" indent="0">
              <a:buNone/>
            </a:pPr>
            <a:r>
              <a:rPr lang="en-US" dirty="0"/>
              <a:t>   - They are only accessible within the block in which they are declared, including any nested blocks.</a:t>
            </a:r>
          </a:p>
          <a:p>
            <a:pPr marL="0" indent="0">
              <a:buNone/>
            </a:pPr>
            <a:r>
              <a:rPr lang="en-US" dirty="0"/>
              <a:t>   - Local variables have automatic storage duration, which means they are created when the block is entered and destroyed when the block is exited.</a:t>
            </a:r>
          </a:p>
          <a:p>
            <a:pPr marL="0" indent="0">
              <a:buNone/>
            </a:pPr>
            <a:r>
              <a:rPr lang="en-US" dirty="0"/>
              <a:t>   - Examples of block-scope variables include function parameters and variables declared inside functions or within loops.</a:t>
            </a:r>
          </a:p>
          <a:p>
            <a:pPr marL="0" indent="0">
              <a:buNone/>
            </a:pPr>
            <a:endParaRPr lang="en-IN" dirty="0"/>
          </a:p>
        </p:txBody>
      </p:sp>
      <p:pic>
        <p:nvPicPr>
          <p:cNvPr id="6" name="Picture 5">
            <a:extLst>
              <a:ext uri="{FF2B5EF4-FFF2-40B4-BE49-F238E27FC236}">
                <a16:creationId xmlns:a16="http://schemas.microsoft.com/office/drawing/2014/main" id="{8EDBC27B-B05C-65E8-D349-C5EE024D598F}"/>
              </a:ext>
            </a:extLst>
          </p:cNvPr>
          <p:cNvPicPr>
            <a:picLocks noChangeAspect="1"/>
          </p:cNvPicPr>
          <p:nvPr/>
        </p:nvPicPr>
        <p:blipFill>
          <a:blip r:embed="rId2"/>
          <a:stretch>
            <a:fillRect/>
          </a:stretch>
        </p:blipFill>
        <p:spPr>
          <a:xfrm>
            <a:off x="4940214" y="4977684"/>
            <a:ext cx="3545556" cy="1674785"/>
          </a:xfrm>
          <a:prstGeom prst="rect">
            <a:avLst/>
          </a:prstGeom>
        </p:spPr>
      </p:pic>
    </p:spTree>
    <p:extLst>
      <p:ext uri="{BB962C8B-B14F-4D97-AF65-F5344CB8AC3E}">
        <p14:creationId xmlns:p14="http://schemas.microsoft.com/office/powerpoint/2010/main" val="14087734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762699" y="-305994"/>
            <a:ext cx="10515600" cy="1325563"/>
          </a:xfrm>
        </p:spPr>
        <p:txBody>
          <a:bodyPr/>
          <a:lstStyle/>
          <a:p>
            <a:pPr algn="ctr"/>
            <a:r>
              <a:rPr lang="en-US" b="1" dirty="0"/>
              <a:t>Scope of Variables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94920" y="928003"/>
            <a:ext cx="10515600" cy="4351338"/>
          </a:xfrm>
        </p:spPr>
        <p:txBody>
          <a:bodyPr>
            <a:normAutofit lnSpcReduction="10000"/>
          </a:bodyPr>
          <a:lstStyle/>
          <a:p>
            <a:pPr marL="0" indent="0">
              <a:buNone/>
            </a:pPr>
            <a:r>
              <a:rPr lang="en-US" dirty="0"/>
              <a:t>2. **Function Scope**:</a:t>
            </a:r>
          </a:p>
          <a:p>
            <a:pPr marL="0" indent="0">
              <a:buNone/>
            </a:pPr>
            <a:r>
              <a:rPr lang="en-US" dirty="0"/>
              <a:t>   - Variables declared outside of any function or block have function scope.</a:t>
            </a:r>
          </a:p>
          <a:p>
            <a:pPr marL="0" indent="0">
              <a:buNone/>
            </a:pPr>
            <a:r>
              <a:rPr lang="en-US" dirty="0"/>
              <a:t>   - Function-scope variables are also known as global variables.</a:t>
            </a:r>
          </a:p>
          <a:p>
            <a:pPr marL="0" indent="0">
              <a:buNone/>
            </a:pPr>
            <a:r>
              <a:rPr lang="en-US" dirty="0"/>
              <a:t>   - They are accessible from the point of declaration to the end of the file (translation unit) in which they are defined.</a:t>
            </a:r>
          </a:p>
          <a:p>
            <a:pPr marL="0" indent="0">
              <a:buNone/>
            </a:pPr>
            <a:r>
              <a:rPr lang="en-US" dirty="0"/>
              <a:t>   - Global variables have static storage duration, which means they exist throughout the program's execution.</a:t>
            </a:r>
          </a:p>
          <a:p>
            <a:pPr marL="0" indent="0">
              <a:buNone/>
            </a:pPr>
            <a:r>
              <a:rPr lang="en-US" dirty="0"/>
              <a:t>   - Global variables can be accessed by any function in the file without needing to pass them as arguments.</a:t>
            </a:r>
          </a:p>
        </p:txBody>
      </p:sp>
      <p:pic>
        <p:nvPicPr>
          <p:cNvPr id="5" name="Picture 4">
            <a:extLst>
              <a:ext uri="{FF2B5EF4-FFF2-40B4-BE49-F238E27FC236}">
                <a16:creationId xmlns:a16="http://schemas.microsoft.com/office/drawing/2014/main" id="{42DBE4C3-37A0-65F8-0A48-F647A48946C4}"/>
              </a:ext>
            </a:extLst>
          </p:cNvPr>
          <p:cNvPicPr>
            <a:picLocks noChangeAspect="1"/>
          </p:cNvPicPr>
          <p:nvPr/>
        </p:nvPicPr>
        <p:blipFill>
          <a:blip r:embed="rId2"/>
          <a:stretch>
            <a:fillRect/>
          </a:stretch>
        </p:blipFill>
        <p:spPr>
          <a:xfrm>
            <a:off x="6205979" y="4755823"/>
            <a:ext cx="5156641" cy="1837924"/>
          </a:xfrm>
          <a:prstGeom prst="rect">
            <a:avLst/>
          </a:prstGeom>
        </p:spPr>
      </p:pic>
    </p:spTree>
    <p:extLst>
      <p:ext uri="{BB962C8B-B14F-4D97-AF65-F5344CB8AC3E}">
        <p14:creationId xmlns:p14="http://schemas.microsoft.com/office/powerpoint/2010/main" val="1698082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762699" y="-305994"/>
            <a:ext cx="10515600" cy="1325563"/>
          </a:xfrm>
        </p:spPr>
        <p:txBody>
          <a:bodyPr/>
          <a:lstStyle/>
          <a:p>
            <a:pPr algn="ctr"/>
            <a:r>
              <a:rPr lang="en-US" b="1" dirty="0"/>
              <a:t>Scope of Variables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94920" y="928003"/>
            <a:ext cx="10515600" cy="4351338"/>
          </a:xfrm>
        </p:spPr>
        <p:txBody>
          <a:bodyPr>
            <a:normAutofit/>
          </a:bodyPr>
          <a:lstStyle/>
          <a:p>
            <a:pPr marL="0" indent="0">
              <a:buNone/>
            </a:pPr>
            <a:r>
              <a:rPr lang="en-US" dirty="0"/>
              <a:t>3. **File Scope (Static Scope)**:</a:t>
            </a:r>
          </a:p>
          <a:p>
            <a:pPr marL="0" indent="0">
              <a:buNone/>
            </a:pPr>
            <a:r>
              <a:rPr lang="en-US" dirty="0"/>
              <a:t>   - Variables declared as `static` at the global level have file scope.</a:t>
            </a:r>
          </a:p>
          <a:p>
            <a:pPr marL="0" indent="0">
              <a:buNone/>
            </a:pPr>
            <a:r>
              <a:rPr lang="en-US" dirty="0"/>
              <a:t>   - File-scope variables are also accessible throughout the entire file in which they are defined.</a:t>
            </a:r>
          </a:p>
          <a:p>
            <a:pPr marL="0" indent="0">
              <a:buNone/>
            </a:pPr>
            <a:r>
              <a:rPr lang="en-US" dirty="0"/>
              <a:t>   - They are not accessible from other files (unless explicitly declared as `extern` in those files).</a:t>
            </a:r>
          </a:p>
          <a:p>
            <a:pPr marL="0" indent="0">
              <a:buNone/>
            </a:pPr>
            <a:r>
              <a:rPr lang="en-US" dirty="0"/>
              <a:t>   - Like global variables, file-scope variables have static storage duration.</a:t>
            </a:r>
          </a:p>
        </p:txBody>
      </p:sp>
      <p:pic>
        <p:nvPicPr>
          <p:cNvPr id="6" name="Picture 5">
            <a:extLst>
              <a:ext uri="{FF2B5EF4-FFF2-40B4-BE49-F238E27FC236}">
                <a16:creationId xmlns:a16="http://schemas.microsoft.com/office/drawing/2014/main" id="{AFD4ACB3-CA91-3F9E-83FE-7F838990E119}"/>
              </a:ext>
            </a:extLst>
          </p:cNvPr>
          <p:cNvPicPr>
            <a:picLocks noChangeAspect="1"/>
          </p:cNvPicPr>
          <p:nvPr/>
        </p:nvPicPr>
        <p:blipFill>
          <a:blip r:embed="rId2"/>
          <a:stretch>
            <a:fillRect/>
          </a:stretch>
        </p:blipFill>
        <p:spPr>
          <a:xfrm>
            <a:off x="3336302" y="4455492"/>
            <a:ext cx="6227835" cy="2141432"/>
          </a:xfrm>
          <a:prstGeom prst="rect">
            <a:avLst/>
          </a:prstGeom>
        </p:spPr>
      </p:pic>
    </p:spTree>
    <p:extLst>
      <p:ext uri="{BB962C8B-B14F-4D97-AF65-F5344CB8AC3E}">
        <p14:creationId xmlns:p14="http://schemas.microsoft.com/office/powerpoint/2010/main" val="29544206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762699" y="-305994"/>
            <a:ext cx="10515600" cy="1325563"/>
          </a:xfrm>
        </p:spPr>
        <p:txBody>
          <a:bodyPr/>
          <a:lstStyle/>
          <a:p>
            <a:pPr algn="ctr"/>
            <a:r>
              <a:rPr lang="en-US" b="1" dirty="0"/>
              <a:t>Scope of Variables</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594920" y="928003"/>
            <a:ext cx="10515600" cy="4351338"/>
          </a:xfrm>
        </p:spPr>
        <p:txBody>
          <a:bodyPr>
            <a:normAutofit/>
          </a:bodyPr>
          <a:lstStyle/>
          <a:p>
            <a:pPr marL="0" indent="0">
              <a:buNone/>
            </a:pPr>
            <a:r>
              <a:rPr lang="en-US" dirty="0"/>
              <a:t>4. **Function Parameters**:</a:t>
            </a:r>
          </a:p>
          <a:p>
            <a:pPr marL="0" indent="0">
              <a:buNone/>
            </a:pPr>
            <a:r>
              <a:rPr lang="en-US" dirty="0"/>
              <a:t>   - Function parameters have block scope.</a:t>
            </a:r>
          </a:p>
          <a:p>
            <a:pPr marL="0" indent="0">
              <a:buNone/>
            </a:pPr>
            <a:r>
              <a:rPr lang="en-US" dirty="0"/>
              <a:t>   - They are local to the function in which they are declared.</a:t>
            </a:r>
          </a:p>
          <a:p>
            <a:pPr marL="0" indent="0">
              <a:buNone/>
            </a:pPr>
            <a:r>
              <a:rPr lang="en-US" dirty="0"/>
              <a:t>   - Parameters are essentially local variables that are initialized with the values passed to the function when it is called.</a:t>
            </a:r>
          </a:p>
        </p:txBody>
      </p:sp>
      <p:pic>
        <p:nvPicPr>
          <p:cNvPr id="5" name="Picture 4">
            <a:extLst>
              <a:ext uri="{FF2B5EF4-FFF2-40B4-BE49-F238E27FC236}">
                <a16:creationId xmlns:a16="http://schemas.microsoft.com/office/drawing/2014/main" id="{A7D09451-ED92-A679-6C9A-68EF37D269EC}"/>
              </a:ext>
            </a:extLst>
          </p:cNvPr>
          <p:cNvPicPr>
            <a:picLocks noChangeAspect="1"/>
          </p:cNvPicPr>
          <p:nvPr/>
        </p:nvPicPr>
        <p:blipFill>
          <a:blip r:embed="rId2"/>
          <a:stretch>
            <a:fillRect/>
          </a:stretch>
        </p:blipFill>
        <p:spPr>
          <a:xfrm>
            <a:off x="2928189" y="4159104"/>
            <a:ext cx="4557155" cy="1120237"/>
          </a:xfrm>
          <a:prstGeom prst="rect">
            <a:avLst/>
          </a:prstGeom>
        </p:spPr>
      </p:pic>
    </p:spTree>
    <p:extLst>
      <p:ext uri="{BB962C8B-B14F-4D97-AF65-F5344CB8AC3E}">
        <p14:creationId xmlns:p14="http://schemas.microsoft.com/office/powerpoint/2010/main" val="32464960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364717"/>
            <a:ext cx="10515600" cy="1325563"/>
          </a:xfrm>
        </p:spPr>
        <p:txBody>
          <a:bodyPr/>
          <a:lstStyle/>
          <a:p>
            <a:pPr algn="ctr"/>
            <a:r>
              <a:rPr lang="en-US" b="1" dirty="0" err="1"/>
              <a:t>Sequencial</a:t>
            </a:r>
            <a:r>
              <a:rPr lang="en-US" b="1" dirty="0"/>
              <a:t> program </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785390"/>
            <a:ext cx="10515600" cy="5397296"/>
          </a:xfrm>
        </p:spPr>
        <p:txBody>
          <a:bodyPr>
            <a:normAutofit fontScale="92500" lnSpcReduction="10000"/>
          </a:bodyPr>
          <a:lstStyle/>
          <a:p>
            <a:r>
              <a:rPr lang="en-US" dirty="0"/>
              <a:t>A sequential program, also known as a serial program, is a type of computer program that executes a series of instructions or operations one after the other in a linear fashion. </a:t>
            </a:r>
          </a:p>
          <a:p>
            <a:endParaRPr lang="en-US" dirty="0"/>
          </a:p>
          <a:p>
            <a:r>
              <a:rPr lang="en-US" dirty="0"/>
              <a:t>In other words, the program flows sequentially from the beginning to the end, with each instruction being executed in order without branching or parallelism. </a:t>
            </a:r>
          </a:p>
          <a:p>
            <a:endParaRPr lang="en-US" dirty="0"/>
          </a:p>
          <a:p>
            <a:r>
              <a:rPr lang="en-US" dirty="0"/>
              <a:t>Sequential programs are the most common type of programs and are suitable for many tasks, especially those that do not require concurrent or parallel processing.</a:t>
            </a:r>
          </a:p>
          <a:p>
            <a:endParaRPr lang="en-US" dirty="0"/>
          </a:p>
          <a:p>
            <a:r>
              <a:rPr lang="en-US" dirty="0"/>
              <a:t>Here's a simple example of a sequential program in C that calculates the sum of two numbers and displays the result:</a:t>
            </a:r>
          </a:p>
          <a:p>
            <a:endParaRPr lang="en-IN" dirty="0"/>
          </a:p>
        </p:txBody>
      </p:sp>
    </p:spTree>
    <p:extLst>
      <p:ext uri="{BB962C8B-B14F-4D97-AF65-F5344CB8AC3E}">
        <p14:creationId xmlns:p14="http://schemas.microsoft.com/office/powerpoint/2010/main" val="17494485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364717"/>
            <a:ext cx="10515600" cy="1325563"/>
          </a:xfrm>
        </p:spPr>
        <p:txBody>
          <a:bodyPr/>
          <a:lstStyle/>
          <a:p>
            <a:pPr algn="ctr"/>
            <a:r>
              <a:rPr lang="en-US" b="1" dirty="0" err="1"/>
              <a:t>Sequencial</a:t>
            </a:r>
            <a:r>
              <a:rPr lang="en-US" b="1" dirty="0"/>
              <a:t> program </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785390"/>
            <a:ext cx="10515600" cy="5749634"/>
          </a:xfrm>
        </p:spPr>
        <p:txBody>
          <a:bodyPr>
            <a:normAutofit fontScale="40000" lnSpcReduction="20000"/>
          </a:bodyPr>
          <a:lstStyle/>
          <a:p>
            <a:pPr marL="0" indent="0">
              <a:buNone/>
            </a:pPr>
            <a:r>
              <a:rPr lang="en-IN" dirty="0"/>
              <a:t>#include &lt;</a:t>
            </a:r>
            <a:r>
              <a:rPr lang="en-IN" dirty="0" err="1"/>
              <a:t>stdio.h</a:t>
            </a:r>
            <a:r>
              <a:rPr lang="en-IN" dirty="0"/>
              <a:t>&gt;</a:t>
            </a:r>
          </a:p>
          <a:p>
            <a:pPr marL="0" indent="0">
              <a:buNone/>
            </a:pPr>
            <a:endParaRPr lang="en-IN" dirty="0"/>
          </a:p>
          <a:p>
            <a:pPr marL="0" indent="0">
              <a:buNone/>
            </a:pPr>
            <a:r>
              <a:rPr lang="en-IN" dirty="0"/>
              <a:t>int main() {</a:t>
            </a:r>
          </a:p>
          <a:p>
            <a:pPr marL="0" indent="0">
              <a:buNone/>
            </a:pPr>
            <a:r>
              <a:rPr lang="en-IN" dirty="0"/>
              <a:t>    // Declare variables</a:t>
            </a:r>
          </a:p>
          <a:p>
            <a:pPr marL="0" indent="0">
              <a:buNone/>
            </a:pPr>
            <a:r>
              <a:rPr lang="en-IN" dirty="0"/>
              <a:t>    int num1, num2, sum;</a:t>
            </a:r>
          </a:p>
          <a:p>
            <a:pPr marL="0" indent="0">
              <a:buNone/>
            </a:pPr>
            <a:endParaRPr lang="en-IN" dirty="0"/>
          </a:p>
          <a:p>
            <a:pPr marL="0" indent="0">
              <a:buNone/>
            </a:pPr>
            <a:r>
              <a:rPr lang="en-IN" dirty="0"/>
              <a:t>    // Prompt the user for input</a:t>
            </a:r>
          </a:p>
          <a:p>
            <a:pPr marL="0" indent="0">
              <a:buNone/>
            </a:pPr>
            <a:r>
              <a:rPr lang="en-IN" dirty="0"/>
              <a:t>    </a:t>
            </a:r>
            <a:r>
              <a:rPr lang="en-IN" dirty="0" err="1"/>
              <a:t>printf</a:t>
            </a:r>
            <a:r>
              <a:rPr lang="en-IN" dirty="0"/>
              <a:t>("Enter the first number: ");</a:t>
            </a:r>
          </a:p>
          <a:p>
            <a:pPr marL="0" indent="0">
              <a:buNone/>
            </a:pPr>
            <a:r>
              <a:rPr lang="en-IN" dirty="0"/>
              <a:t>    </a:t>
            </a:r>
            <a:r>
              <a:rPr lang="en-IN" dirty="0" err="1"/>
              <a:t>scanf</a:t>
            </a:r>
            <a:r>
              <a:rPr lang="en-IN" dirty="0"/>
              <a:t>("%d", &amp;num1);</a:t>
            </a:r>
          </a:p>
          <a:p>
            <a:pPr marL="0" indent="0">
              <a:buNone/>
            </a:pPr>
            <a:endParaRPr lang="en-IN" dirty="0"/>
          </a:p>
          <a:p>
            <a:pPr marL="0" indent="0">
              <a:buNone/>
            </a:pPr>
            <a:r>
              <a:rPr lang="en-IN" dirty="0"/>
              <a:t>    </a:t>
            </a:r>
            <a:r>
              <a:rPr lang="en-IN" dirty="0" err="1"/>
              <a:t>printf</a:t>
            </a:r>
            <a:r>
              <a:rPr lang="en-IN" dirty="0"/>
              <a:t>("Enter the second number: ");</a:t>
            </a:r>
          </a:p>
          <a:p>
            <a:pPr marL="0" indent="0">
              <a:buNone/>
            </a:pPr>
            <a:r>
              <a:rPr lang="en-IN" dirty="0"/>
              <a:t>    </a:t>
            </a:r>
            <a:r>
              <a:rPr lang="en-IN" dirty="0" err="1"/>
              <a:t>scanf</a:t>
            </a:r>
            <a:r>
              <a:rPr lang="en-IN" dirty="0"/>
              <a:t>("%d", &amp;num2);</a:t>
            </a:r>
          </a:p>
          <a:p>
            <a:pPr marL="0" indent="0">
              <a:buNone/>
            </a:pPr>
            <a:endParaRPr lang="en-IN" dirty="0"/>
          </a:p>
          <a:p>
            <a:pPr marL="0" indent="0">
              <a:buNone/>
            </a:pPr>
            <a:r>
              <a:rPr lang="en-IN" dirty="0"/>
              <a:t>    // Calculate the sum</a:t>
            </a:r>
          </a:p>
          <a:p>
            <a:pPr marL="0" indent="0">
              <a:buNone/>
            </a:pPr>
            <a:r>
              <a:rPr lang="en-IN" dirty="0"/>
              <a:t>    sum = num1 + num2;</a:t>
            </a:r>
          </a:p>
          <a:p>
            <a:pPr marL="0" indent="0">
              <a:buNone/>
            </a:pPr>
            <a:endParaRPr lang="en-IN" dirty="0"/>
          </a:p>
          <a:p>
            <a:pPr marL="0" indent="0">
              <a:buNone/>
            </a:pPr>
            <a:r>
              <a:rPr lang="en-IN" dirty="0"/>
              <a:t>    // Display the result</a:t>
            </a:r>
          </a:p>
          <a:p>
            <a:pPr marL="0" indent="0">
              <a:buNone/>
            </a:pPr>
            <a:r>
              <a:rPr lang="en-IN" dirty="0"/>
              <a:t>    </a:t>
            </a:r>
            <a:r>
              <a:rPr lang="en-IN" dirty="0" err="1"/>
              <a:t>printf</a:t>
            </a:r>
            <a:r>
              <a:rPr lang="en-IN" dirty="0"/>
              <a:t>("The sum of %d and %d is %d\n", num1, num2, sum);</a:t>
            </a:r>
          </a:p>
          <a:p>
            <a:pPr marL="0" indent="0">
              <a:buNone/>
            </a:pPr>
            <a:endParaRPr lang="en-IN" dirty="0"/>
          </a:p>
          <a:p>
            <a:pPr marL="0" indent="0">
              <a:buNone/>
            </a:pPr>
            <a:r>
              <a:rPr lang="en-IN" dirty="0"/>
              <a:t>    // Exit the program</a:t>
            </a:r>
          </a:p>
          <a:p>
            <a:pPr marL="0" indent="0">
              <a:buNone/>
            </a:pPr>
            <a:r>
              <a:rPr lang="en-IN" dirty="0"/>
              <a:t>    return 0;</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4142382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IN" b="1" dirty="0"/>
              <a:t>Generation of </a:t>
            </a:r>
            <a:r>
              <a:rPr lang="en-IN" b="1" dirty="0" err="1"/>
              <a:t>programing</a:t>
            </a:r>
            <a:r>
              <a:rPr lang="en-IN" b="1" dirty="0"/>
              <a:t> language</a:t>
            </a:r>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7500" lnSpcReduction="20000"/>
          </a:bodyPr>
          <a:lstStyle/>
          <a:p>
            <a:pPr marL="0" indent="0">
              <a:buNone/>
            </a:pPr>
            <a:r>
              <a:rPr lang="en-US" dirty="0"/>
              <a:t>2. Second Generation (1950s-1960s):</a:t>
            </a:r>
          </a:p>
          <a:p>
            <a:pPr marL="0" indent="0">
              <a:buNone/>
            </a:pPr>
            <a:r>
              <a:rPr lang="en-US" dirty="0"/>
              <a:t>   - Assembly Language: Assembly languages introduced mnemonic codes that represented low-level operations, making programming slightly more human-readable.</a:t>
            </a:r>
          </a:p>
          <a:p>
            <a:pPr marL="0" indent="0">
              <a:buNone/>
            </a:pPr>
            <a:r>
              <a:rPr lang="en-US" dirty="0"/>
              <a:t>   - Still hardware-dependent: Assembly languages were tied to specific hardware architectures.</a:t>
            </a:r>
          </a:p>
          <a:p>
            <a:pPr marL="0" indent="0">
              <a:buNone/>
            </a:pPr>
            <a:endParaRPr lang="en-US" dirty="0"/>
          </a:p>
          <a:p>
            <a:pPr marL="0" indent="0">
              <a:buNone/>
            </a:pPr>
            <a:r>
              <a:rPr lang="en-US" dirty="0"/>
              <a:t>3. Third Generation (1960s-1970s):</a:t>
            </a:r>
          </a:p>
          <a:p>
            <a:pPr marL="0" indent="0">
              <a:buNone/>
            </a:pPr>
            <a:r>
              <a:rPr lang="en-US" dirty="0"/>
              <a:t>   - High-Level Languages: Third-generation languages like FORTRAN, COBOL, and ALGOL were developed.</a:t>
            </a:r>
          </a:p>
          <a:p>
            <a:pPr marL="0" indent="0">
              <a:buNone/>
            </a:pPr>
            <a:r>
              <a:rPr lang="en-US" dirty="0"/>
              <a:t>   - Abstraction: These languages provided higher-level abstractions, making it easier to write programs.</a:t>
            </a:r>
          </a:p>
          <a:p>
            <a:pPr marL="0" indent="0">
              <a:buNone/>
            </a:pPr>
            <a:r>
              <a:rPr lang="en-US" dirty="0"/>
              <a:t>   - Portability: Programs written in third-generation languages could be executed on different hardware with the help of compilers.</a:t>
            </a:r>
          </a:p>
        </p:txBody>
      </p:sp>
    </p:spTree>
    <p:extLst>
      <p:ext uri="{BB962C8B-B14F-4D97-AF65-F5344CB8AC3E}">
        <p14:creationId xmlns:p14="http://schemas.microsoft.com/office/powerpoint/2010/main" val="28813558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47257" y="-364717"/>
            <a:ext cx="10515600" cy="1325563"/>
          </a:xfrm>
        </p:spPr>
        <p:txBody>
          <a:bodyPr/>
          <a:lstStyle/>
          <a:p>
            <a:pPr algn="ctr"/>
            <a:r>
              <a:rPr lang="en-US" b="1" dirty="0" err="1"/>
              <a:t>Sequencial</a:t>
            </a:r>
            <a:r>
              <a:rPr lang="en-US" b="1" dirty="0"/>
              <a:t> program </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a:xfrm>
            <a:off x="838200" y="785390"/>
            <a:ext cx="10515600" cy="5749634"/>
          </a:xfrm>
        </p:spPr>
        <p:txBody>
          <a:bodyPr>
            <a:normAutofit/>
          </a:bodyPr>
          <a:lstStyle/>
          <a:p>
            <a:pPr marL="0" indent="0">
              <a:buNone/>
            </a:pPr>
            <a:r>
              <a:rPr lang="en-US" dirty="0"/>
              <a:t>In this sequential program:</a:t>
            </a:r>
          </a:p>
          <a:p>
            <a:pPr marL="0" indent="0">
              <a:buNone/>
            </a:pPr>
            <a:endParaRPr lang="en-US" dirty="0"/>
          </a:p>
          <a:p>
            <a:pPr marL="0" indent="0">
              <a:buNone/>
            </a:pPr>
            <a:r>
              <a:rPr lang="en-US" dirty="0"/>
              <a:t>1. Variables `num1`, `num2`, and `sum` are declared.</a:t>
            </a:r>
          </a:p>
          <a:p>
            <a:pPr marL="0" indent="0">
              <a:buNone/>
            </a:pPr>
            <a:r>
              <a:rPr lang="en-US" dirty="0"/>
              <a:t>2. The program prompts the user to enter two numbers, which are stored in `num1` and `num2`.</a:t>
            </a:r>
          </a:p>
          <a:p>
            <a:pPr marL="0" indent="0">
              <a:buNone/>
            </a:pPr>
            <a:r>
              <a:rPr lang="en-US" dirty="0"/>
              <a:t>3. The sum of `num1` and `num2` is calculated and stored in the `sum` variable.</a:t>
            </a:r>
          </a:p>
          <a:p>
            <a:pPr marL="0" indent="0">
              <a:buNone/>
            </a:pPr>
            <a:r>
              <a:rPr lang="en-US" dirty="0"/>
              <a:t>4. Finally, the program displays the result and exits.</a:t>
            </a:r>
          </a:p>
          <a:p>
            <a:pPr marL="0" indent="0">
              <a:buNone/>
            </a:pPr>
            <a:endParaRPr lang="en-US" dirty="0"/>
          </a:p>
        </p:txBody>
      </p:sp>
    </p:spTree>
    <p:extLst>
      <p:ext uri="{BB962C8B-B14F-4D97-AF65-F5344CB8AC3E}">
        <p14:creationId xmlns:p14="http://schemas.microsoft.com/office/powerpoint/2010/main" val="1370588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IN" b="1" dirty="0"/>
              <a:t>Generation of </a:t>
            </a:r>
            <a:r>
              <a:rPr lang="en-IN" b="1" dirty="0" err="1"/>
              <a:t>programing</a:t>
            </a:r>
            <a:r>
              <a:rPr lang="en-IN" b="1" dirty="0"/>
              <a:t> language</a:t>
            </a:r>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0000" lnSpcReduction="20000"/>
          </a:bodyPr>
          <a:lstStyle/>
          <a:p>
            <a:pPr marL="0" indent="0">
              <a:buNone/>
            </a:pPr>
            <a:r>
              <a:rPr lang="en-US" dirty="0"/>
              <a:t>4. Fourth Generation (1980s-Present):</a:t>
            </a:r>
          </a:p>
          <a:p>
            <a:pPr marL="0" indent="0">
              <a:buNone/>
            </a:pPr>
            <a:r>
              <a:rPr lang="en-US" dirty="0"/>
              <a:t>   - Domain-Specific Languages (DSLs): Fourth-generation languages focus on specific application domains, such as SQL for databases or MATLAB for numerical computing.</a:t>
            </a:r>
          </a:p>
          <a:p>
            <a:pPr marL="0" indent="0">
              <a:buNone/>
            </a:pPr>
            <a:r>
              <a:rPr lang="en-US" dirty="0"/>
              <a:t>   - Emphasis on productivity: These languages are designed to increase developer productivity by offering high-level abstractions and specialized tools.</a:t>
            </a:r>
          </a:p>
          <a:p>
            <a:pPr marL="0" indent="0">
              <a:buNone/>
            </a:pPr>
            <a:r>
              <a:rPr lang="en-US" dirty="0"/>
              <a:t>   - Examples: SQL, MATLAB, R, and scripting languages like Python.</a:t>
            </a:r>
          </a:p>
          <a:p>
            <a:pPr marL="0" indent="0">
              <a:buNone/>
            </a:pPr>
            <a:endParaRPr lang="en-US" dirty="0"/>
          </a:p>
          <a:p>
            <a:pPr marL="0" indent="0">
              <a:buNone/>
            </a:pPr>
            <a:r>
              <a:rPr lang="en-US" dirty="0"/>
              <a:t>5. Fifth Generation (Late 1980s-Present):</a:t>
            </a:r>
          </a:p>
          <a:p>
            <a:pPr marL="0" indent="0">
              <a:buNone/>
            </a:pPr>
            <a:r>
              <a:rPr lang="en-US" dirty="0"/>
              <a:t>   - Logic Programming: Fifth-generation languages like Prolog are used for symbolic reasoning and artificial intelligence applications.</a:t>
            </a:r>
          </a:p>
          <a:p>
            <a:pPr marL="0" indent="0">
              <a:buNone/>
            </a:pPr>
            <a:r>
              <a:rPr lang="en-US" dirty="0"/>
              <a:t>   - Parallelism: Some fifth-generation languages support parallel and concurrent programming.</a:t>
            </a:r>
          </a:p>
          <a:p>
            <a:pPr marL="0" indent="0">
              <a:buNone/>
            </a:pPr>
            <a:r>
              <a:rPr lang="en-US" dirty="0"/>
              <a:t>   - Emphasis on declarative programming: Logic and constraint-based programming are central to these languages.</a:t>
            </a:r>
          </a:p>
        </p:txBody>
      </p:sp>
    </p:spTree>
    <p:extLst>
      <p:ext uri="{BB962C8B-B14F-4D97-AF65-F5344CB8AC3E}">
        <p14:creationId xmlns:p14="http://schemas.microsoft.com/office/powerpoint/2010/main" val="883133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IN" b="1" dirty="0"/>
              <a:t>Generation of </a:t>
            </a:r>
            <a:r>
              <a:rPr lang="en-IN" b="1" dirty="0" err="1"/>
              <a:t>programing</a:t>
            </a:r>
            <a:r>
              <a:rPr lang="en-IN" b="1" dirty="0"/>
              <a:t> language</a:t>
            </a:r>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85000" lnSpcReduction="20000"/>
          </a:bodyPr>
          <a:lstStyle/>
          <a:p>
            <a:pPr marL="0" indent="0">
              <a:buNone/>
            </a:pPr>
            <a:endParaRPr lang="en-US" dirty="0"/>
          </a:p>
          <a:p>
            <a:pPr marL="0" indent="0">
              <a:buNone/>
            </a:pPr>
            <a:r>
              <a:rPr lang="en-US" dirty="0"/>
              <a:t>6. Sixth Generation (Speculative):</a:t>
            </a:r>
          </a:p>
          <a:p>
            <a:pPr marL="0" indent="0">
              <a:buNone/>
            </a:pPr>
            <a:r>
              <a:rPr lang="en-US" dirty="0"/>
              <a:t>   - Quantum Programming: As quantum computing advances, new programming languages are emerging to harness the power of quantum computers.</a:t>
            </a:r>
          </a:p>
          <a:p>
            <a:pPr marL="0" indent="0">
              <a:buNone/>
            </a:pPr>
            <a:r>
              <a:rPr lang="en-US" dirty="0"/>
              <a:t>   - Emphasis on quantum principles: Quantum programming languages like Q# and </a:t>
            </a:r>
            <a:r>
              <a:rPr lang="en-US" dirty="0" err="1"/>
              <a:t>Cirq</a:t>
            </a:r>
            <a:r>
              <a:rPr lang="en-US" dirty="0"/>
              <a:t> focus on quantum algorithms and quantum hardware.</a:t>
            </a:r>
          </a:p>
          <a:p>
            <a:pPr marL="0" indent="0">
              <a:buNone/>
            </a:pPr>
            <a:endParaRPr lang="en-US" dirty="0"/>
          </a:p>
          <a:p>
            <a:pPr marL="0" indent="0">
              <a:buNone/>
            </a:pPr>
            <a:r>
              <a:rPr lang="en-US" dirty="0"/>
              <a:t>7. Future Generations (Speculative):</a:t>
            </a:r>
          </a:p>
          <a:p>
            <a:pPr marL="0" indent="0">
              <a:buNone/>
            </a:pPr>
            <a:r>
              <a:rPr lang="en-US" dirty="0"/>
              <a:t>   - Quantum, Neuromorphic, and Biological Computing: Future generations may continue to evolve with emerging technologies, such as quantum computing, neuromorphic computing, and biological computing.</a:t>
            </a:r>
          </a:p>
          <a:p>
            <a:pPr marL="0" indent="0">
              <a:buNone/>
            </a:pPr>
            <a:r>
              <a:rPr lang="en-US" dirty="0"/>
              <a:t>   - Sustainability and Ethical Considerations: Future languages may also emphasize sustainable coding practices and ethical considerations.</a:t>
            </a:r>
          </a:p>
        </p:txBody>
      </p:sp>
    </p:spTree>
    <p:extLst>
      <p:ext uri="{BB962C8B-B14F-4D97-AF65-F5344CB8AC3E}">
        <p14:creationId xmlns:p14="http://schemas.microsoft.com/office/powerpoint/2010/main" val="37330248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a:xfrm>
            <a:off x="903913" y="0"/>
            <a:ext cx="10515600" cy="1325563"/>
          </a:xfrm>
        </p:spPr>
        <p:txBody>
          <a:bodyPr/>
          <a:lstStyle/>
          <a:p>
            <a:pPr algn="ctr"/>
            <a:r>
              <a:rPr lang="en-US" b="1" dirty="0"/>
              <a:t>Difference between high level and low level programming language </a:t>
            </a:r>
            <a:endParaRPr lang="en-IN" b="1" dirty="0"/>
          </a:p>
        </p:txBody>
      </p:sp>
      <p:pic>
        <p:nvPicPr>
          <p:cNvPr id="11" name="Content Placeholder 10">
            <a:extLst>
              <a:ext uri="{FF2B5EF4-FFF2-40B4-BE49-F238E27FC236}">
                <a16:creationId xmlns:a16="http://schemas.microsoft.com/office/drawing/2014/main" id="{DEB22A3E-68AB-B7AA-229A-A8C9CA5E7C9E}"/>
              </a:ext>
            </a:extLst>
          </p:cNvPr>
          <p:cNvPicPr>
            <a:picLocks noGrp="1" noChangeAspect="1"/>
          </p:cNvPicPr>
          <p:nvPr>
            <p:ph idx="1"/>
          </p:nvPr>
        </p:nvPicPr>
        <p:blipFill>
          <a:blip r:embed="rId2"/>
          <a:stretch>
            <a:fillRect/>
          </a:stretch>
        </p:blipFill>
        <p:spPr>
          <a:xfrm>
            <a:off x="327171" y="1325562"/>
            <a:ext cx="11442583" cy="5461131"/>
          </a:xfrm>
        </p:spPr>
      </p:pic>
    </p:spTree>
    <p:extLst>
      <p:ext uri="{BB962C8B-B14F-4D97-AF65-F5344CB8AC3E}">
        <p14:creationId xmlns:p14="http://schemas.microsoft.com/office/powerpoint/2010/main" val="845226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Purpose of compiler</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77500" lnSpcReduction="20000"/>
          </a:bodyPr>
          <a:lstStyle/>
          <a:p>
            <a:pPr marL="0" indent="0">
              <a:buNone/>
            </a:pPr>
            <a:r>
              <a:rPr lang="en-US" dirty="0"/>
              <a:t>A compiler is a fundamental tool in computer science and programming, and its primary purpose is to translate high-level programming code written by developers into machine code or lower-level code that can be executed directly by a computer's central processing unit (CPU). Here are the key purposes and benefits of using a compiler:</a:t>
            </a:r>
          </a:p>
          <a:p>
            <a:pPr marL="0" indent="0">
              <a:buNone/>
            </a:pPr>
            <a:endParaRPr lang="en-US" dirty="0"/>
          </a:p>
          <a:p>
            <a:pPr marL="0" indent="0">
              <a:buNone/>
            </a:pPr>
            <a:r>
              <a:rPr lang="en-US" dirty="0"/>
              <a:t>1. **Translation**: The primary function of a compiler is to translate source code written in a high-level programming language (e.g., C++, Java, Python) into machine code or an intermediate representation (e.g., bytecode) that can be executed by the computer.</a:t>
            </a:r>
          </a:p>
          <a:p>
            <a:pPr marL="0" indent="0">
              <a:buNone/>
            </a:pPr>
            <a:endParaRPr lang="en-US" dirty="0"/>
          </a:p>
          <a:p>
            <a:pPr marL="0" indent="0">
              <a:buNone/>
            </a:pPr>
            <a:r>
              <a:rPr lang="en-US" dirty="0"/>
              <a:t>2. **Efficiency**: Compilers often perform optimization techniques to produce more efficient machine code. These optimizations can include code simplification, dead code elimination, and reordering of instructions to improve execution speed and reduce memory usage.</a:t>
            </a:r>
          </a:p>
          <a:p>
            <a:pPr marL="0" indent="0">
              <a:buNone/>
            </a:pPr>
            <a:endParaRPr lang="en-IN" dirty="0"/>
          </a:p>
        </p:txBody>
      </p:sp>
    </p:spTree>
    <p:extLst>
      <p:ext uri="{BB962C8B-B14F-4D97-AF65-F5344CB8AC3E}">
        <p14:creationId xmlns:p14="http://schemas.microsoft.com/office/powerpoint/2010/main" val="6839788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CABA-39C0-3156-710B-07375D0DC915}"/>
              </a:ext>
            </a:extLst>
          </p:cNvPr>
          <p:cNvSpPr>
            <a:spLocks noGrp="1"/>
          </p:cNvSpPr>
          <p:nvPr>
            <p:ph type="title"/>
          </p:nvPr>
        </p:nvSpPr>
        <p:spPr/>
        <p:txBody>
          <a:bodyPr/>
          <a:lstStyle/>
          <a:p>
            <a:pPr algn="ctr"/>
            <a:r>
              <a:rPr lang="en-US" b="1" dirty="0"/>
              <a:t>Purpose of compiler</a:t>
            </a:r>
            <a:endParaRPr lang="en-IN" b="1" dirty="0"/>
          </a:p>
        </p:txBody>
      </p:sp>
      <p:sp>
        <p:nvSpPr>
          <p:cNvPr id="3" name="Content Placeholder 2">
            <a:extLst>
              <a:ext uri="{FF2B5EF4-FFF2-40B4-BE49-F238E27FC236}">
                <a16:creationId xmlns:a16="http://schemas.microsoft.com/office/drawing/2014/main" id="{E42A0706-55B2-BB66-3D08-DF699B7DFEC5}"/>
              </a:ext>
            </a:extLst>
          </p:cNvPr>
          <p:cNvSpPr>
            <a:spLocks noGrp="1"/>
          </p:cNvSpPr>
          <p:nvPr>
            <p:ph idx="1"/>
          </p:nvPr>
        </p:nvSpPr>
        <p:spPr/>
        <p:txBody>
          <a:bodyPr>
            <a:normAutofit fontScale="85000" lnSpcReduction="20000"/>
          </a:bodyPr>
          <a:lstStyle/>
          <a:p>
            <a:pPr marL="0" indent="0">
              <a:buNone/>
            </a:pPr>
            <a:r>
              <a:rPr lang="en-US" dirty="0"/>
              <a:t>3. **Portability**: Compilers allow developers to write code in a high-level language that can be executed on different hardware platforms without modification. This portability is achieved by producing machine-independent code or using a virtual machine (e.g., Java Virtual Machine) to run bytecode.</a:t>
            </a:r>
          </a:p>
          <a:p>
            <a:pPr marL="0" indent="0">
              <a:buNone/>
            </a:pPr>
            <a:endParaRPr lang="en-US" dirty="0"/>
          </a:p>
          <a:p>
            <a:pPr marL="0" indent="0">
              <a:buNone/>
            </a:pPr>
            <a:r>
              <a:rPr lang="en-US" dirty="0"/>
              <a:t>4. **Error Checking**: Compilers perform various checks on the source code, including syntax and type checking, to catch errors and issues before the program is executed. This helps in identifying and fixing bugs early in the development process.</a:t>
            </a:r>
          </a:p>
          <a:p>
            <a:pPr marL="0" indent="0">
              <a:buNone/>
            </a:pPr>
            <a:endParaRPr lang="en-US" dirty="0"/>
          </a:p>
          <a:p>
            <a:pPr marL="0" indent="0">
              <a:buNone/>
            </a:pPr>
            <a:r>
              <a:rPr lang="en-US" dirty="0"/>
              <a:t>5. **Security**: Compilers can contribute to code security by preventing certain types of vulnerabilities, such as buffer overflows, through their optimization and error-checking processes.</a:t>
            </a:r>
          </a:p>
        </p:txBody>
      </p:sp>
    </p:spTree>
    <p:extLst>
      <p:ext uri="{BB962C8B-B14F-4D97-AF65-F5344CB8AC3E}">
        <p14:creationId xmlns:p14="http://schemas.microsoft.com/office/powerpoint/2010/main" val="39043893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TotalTime>
  <Words>4313</Words>
  <Application>Microsoft Office PowerPoint</Application>
  <PresentationFormat>Widescreen</PresentationFormat>
  <Paragraphs>368</Paragraphs>
  <Slides>40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Arial</vt:lpstr>
      <vt:lpstr>Calibri</vt:lpstr>
      <vt:lpstr>Calibri Light</vt:lpstr>
      <vt:lpstr>Office Theme</vt:lpstr>
      <vt:lpstr>C Language</vt:lpstr>
      <vt:lpstr>Content</vt:lpstr>
      <vt:lpstr>Generation of programing language</vt:lpstr>
      <vt:lpstr>Generation of programing language</vt:lpstr>
      <vt:lpstr>Generation of programing language</vt:lpstr>
      <vt:lpstr>Generation of programing language</vt:lpstr>
      <vt:lpstr>Difference between high level and low level programming language </vt:lpstr>
      <vt:lpstr>Purpose of compiler</vt:lpstr>
      <vt:lpstr>Purpose of compiler</vt:lpstr>
      <vt:lpstr>Purpose of compiler</vt:lpstr>
      <vt:lpstr>Purpose of compiler</vt:lpstr>
      <vt:lpstr>What is C Language</vt:lpstr>
      <vt:lpstr>What is C Language</vt:lpstr>
      <vt:lpstr>What is C Language</vt:lpstr>
      <vt:lpstr>What is C Language</vt:lpstr>
      <vt:lpstr>Why C  Language</vt:lpstr>
      <vt:lpstr>Why C  Language</vt:lpstr>
      <vt:lpstr>Why C  Language</vt:lpstr>
      <vt:lpstr>C keywords</vt:lpstr>
      <vt:lpstr>C keywords</vt:lpstr>
      <vt:lpstr>C keywords</vt:lpstr>
      <vt:lpstr>C keywords</vt:lpstr>
      <vt:lpstr>C keywords</vt:lpstr>
      <vt:lpstr>Operators</vt:lpstr>
      <vt:lpstr>Operators</vt:lpstr>
      <vt:lpstr>Operators</vt:lpstr>
      <vt:lpstr>Operators</vt:lpstr>
      <vt:lpstr>Operators</vt:lpstr>
      <vt:lpstr>Operators</vt:lpstr>
      <vt:lpstr>Datatypes</vt:lpstr>
      <vt:lpstr>Datatypes</vt:lpstr>
      <vt:lpstr>Datatypes</vt:lpstr>
      <vt:lpstr>Datatypes</vt:lpstr>
      <vt:lpstr>Scope of Variables</vt:lpstr>
      <vt:lpstr>Scope of Variables</vt:lpstr>
      <vt:lpstr>Scope of Variables</vt:lpstr>
      <vt:lpstr>Scope of Variables</vt:lpstr>
      <vt:lpstr>Sequencial program </vt:lpstr>
      <vt:lpstr>Sequencial program </vt:lpstr>
      <vt:lpstr>Sequencial program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Geethanjali Anbalagan External Trainer</dc:creator>
  <cp:lastModifiedBy>Geethanjali Anbalagan External Trainer</cp:lastModifiedBy>
  <cp:revision>7</cp:revision>
  <dcterms:created xsi:type="dcterms:W3CDTF">2023-09-06T02:37:31Z</dcterms:created>
  <dcterms:modified xsi:type="dcterms:W3CDTF">2023-09-06T03:31:58Z</dcterms:modified>
</cp:coreProperties>
</file>