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8" r:id="rId4"/>
    <p:sldId id="259" r:id="rId5"/>
    <p:sldId id="260" r:id="rId6"/>
    <p:sldId id="261" r:id="rId7"/>
    <p:sldId id="262" r:id="rId8"/>
    <p:sldId id="269" r:id="rId9"/>
    <p:sldId id="270" r:id="rId10"/>
    <p:sldId id="271" r:id="rId11"/>
    <p:sldId id="263" r:id="rId12"/>
    <p:sldId id="272" r:id="rId13"/>
    <p:sldId id="273" r:id="rId14"/>
    <p:sldId id="264" r:id="rId15"/>
    <p:sldId id="265" r:id="rId16"/>
    <p:sldId id="266" r:id="rId17"/>
    <p:sldId id="274" r:id="rId18"/>
    <p:sldId id="275" r:id="rId19"/>
    <p:sldId id="276" r:id="rId20"/>
    <p:sldId id="267" r:id="rId21"/>
    <p:sldId id="277" r:id="rId22"/>
    <p:sldId id="279" r:id="rId23"/>
    <p:sldId id="278" r:id="rId24"/>
    <p:sldId id="268"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tableStyles" Target="tableStyles.xml"/><Relationship Id="rId49" Type="http://schemas.openxmlformats.org/officeDocument/2006/relationships/presProps" Target="presProps.xml"/><Relationship Id="rId50" Type="http://schemas.openxmlformats.org/officeDocument/2006/relationships/viewProps" Target="viewProps.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sp>
        <p:nvSpPr>
          <p:cNvPr id="104864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4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4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4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4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4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4"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0" name=""/>
        <p:cNvGrpSpPr/>
        <p:nvPr/>
      </p:nvGrpSpPr>
      <p:grpSpPr>
        <a:xfrm>
          <a:off x="0" y="0"/>
          <a:ext cx="0" cy="0"/>
          <a:chOff x="0" y="0"/>
          <a:chExt cx="0" cy="0"/>
        </a:xfrm>
      </p:grpSpPr>
      <p:sp>
        <p:nvSpPr>
          <p:cNvPr id="1048608" name="Title 1"/>
          <p:cNvSpPr>
            <a:spLocks noGrp="1"/>
          </p:cNvSpPr>
          <p:nvPr>
            <p:ph type="title"/>
          </p:nvPr>
        </p:nvSpPr>
        <p:spPr/>
        <p:txBody>
          <a:bodyPr/>
          <a:p>
            <a:r>
              <a:rPr altLang="zh-CN" lang="en-US" smtClean="0"/>
              <a:t>Click to edit Master title style</a:t>
            </a:r>
            <a:endParaRPr dirty="0" lang="en-US"/>
          </a:p>
        </p:txBody>
      </p:sp>
      <p:sp>
        <p:nvSpPr>
          <p:cNvPr id="1048609"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10"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1" name="Footer Placeholder 4"/>
          <p:cNvSpPr>
            <a:spLocks noGrp="1"/>
          </p:cNvSpPr>
          <p:nvPr>
            <p:ph type="ftr" sz="quarter" idx="11"/>
          </p:nvPr>
        </p:nvSpPr>
        <p:spPr/>
        <p:txBody>
          <a:bodyPr/>
          <a:p>
            <a:endParaRPr altLang="en-US" lang="zh-CN"/>
          </a:p>
        </p:txBody>
      </p:sp>
      <p:sp>
        <p:nvSpPr>
          <p:cNvPr id="1048612"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7" name=""/>
        <p:cNvGrpSpPr/>
        <p:nvPr/>
      </p:nvGrpSpPr>
      <p:grpSpPr>
        <a:xfrm>
          <a:off x="0" y="0"/>
          <a:ext cx="0" cy="0"/>
          <a:chOff x="0" y="0"/>
          <a:chExt cx="0" cy="0"/>
        </a:xfrm>
      </p:grpSpPr>
      <p:sp>
        <p:nvSpPr>
          <p:cNvPr id="1048592"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593"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4"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5" name="Footer Placeholder 4"/>
          <p:cNvSpPr>
            <a:spLocks noGrp="1"/>
          </p:cNvSpPr>
          <p:nvPr>
            <p:ph type="ftr" sz="quarter" idx="11"/>
          </p:nvPr>
        </p:nvSpPr>
        <p:spPr/>
        <p:txBody>
          <a:bodyPr/>
          <a:p>
            <a:endParaRPr altLang="en-US" lang="zh-CN"/>
          </a:p>
        </p:txBody>
      </p:sp>
      <p:sp>
        <p:nvSpPr>
          <p:cNvPr id="1048596"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8" name=""/>
        <p:cNvGrpSpPr/>
        <p:nvPr/>
      </p:nvGrpSpPr>
      <p:grpSpPr>
        <a:xfrm>
          <a:off x="0" y="0"/>
          <a:ext cx="0" cy="0"/>
          <a:chOff x="0" y="0"/>
          <a:chExt cx="0" cy="0"/>
        </a:xfrm>
      </p:grpSpPr>
      <p:sp>
        <p:nvSpPr>
          <p:cNvPr id="1048597" name="Title 1"/>
          <p:cNvSpPr>
            <a:spLocks noGrp="1"/>
          </p:cNvSpPr>
          <p:nvPr>
            <p:ph type="title"/>
          </p:nvPr>
        </p:nvSpPr>
        <p:spPr/>
        <p:txBody>
          <a:bodyPr/>
          <a:p>
            <a:r>
              <a:rPr altLang="zh-CN" lang="en-US" smtClean="0"/>
              <a:t>Click to edit Master title style</a:t>
            </a:r>
            <a:endParaRPr dirty="0" lang="en-US"/>
          </a:p>
        </p:txBody>
      </p:sp>
      <p:sp>
        <p:nvSpPr>
          <p:cNvPr id="1048598"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9"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0" name="Footer Placeholder 4"/>
          <p:cNvSpPr>
            <a:spLocks noGrp="1"/>
          </p:cNvSpPr>
          <p:nvPr>
            <p:ph type="ftr" sz="quarter" idx="11"/>
          </p:nvPr>
        </p:nvSpPr>
        <p:spPr/>
        <p:txBody>
          <a:bodyPr/>
          <a:p>
            <a:endParaRPr altLang="en-US" lang="zh-CN"/>
          </a:p>
        </p:txBody>
      </p:sp>
      <p:sp>
        <p:nvSpPr>
          <p:cNvPr id="1048601"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1" name=""/>
        <p:cNvGrpSpPr/>
        <p:nvPr/>
      </p:nvGrpSpPr>
      <p:grpSpPr>
        <a:xfrm>
          <a:off x="0" y="0"/>
          <a:ext cx="0" cy="0"/>
          <a:chOff x="0" y="0"/>
          <a:chExt cx="0" cy="0"/>
        </a:xfrm>
      </p:grpSpPr>
      <p:sp>
        <p:nvSpPr>
          <p:cNvPr id="1048613"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14"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15"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6" name="Footer Placeholder 4"/>
          <p:cNvSpPr>
            <a:spLocks noGrp="1"/>
          </p:cNvSpPr>
          <p:nvPr>
            <p:ph type="ftr" sz="quarter" idx="11"/>
          </p:nvPr>
        </p:nvSpPr>
        <p:spPr/>
        <p:txBody>
          <a:bodyPr/>
          <a:p>
            <a:endParaRPr altLang="en-US" lang="zh-CN"/>
          </a:p>
        </p:txBody>
      </p:sp>
      <p:sp>
        <p:nvSpPr>
          <p:cNvPr id="1048617"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2" name=""/>
        <p:cNvGrpSpPr/>
        <p:nvPr/>
      </p:nvGrpSpPr>
      <p:grpSpPr>
        <a:xfrm>
          <a:off x="0" y="0"/>
          <a:ext cx="0" cy="0"/>
          <a:chOff x="0" y="0"/>
          <a:chExt cx="0" cy="0"/>
        </a:xfrm>
      </p:grpSpPr>
      <p:sp>
        <p:nvSpPr>
          <p:cNvPr id="1048618" name="Title 1"/>
          <p:cNvSpPr>
            <a:spLocks noGrp="1"/>
          </p:cNvSpPr>
          <p:nvPr>
            <p:ph type="title"/>
          </p:nvPr>
        </p:nvSpPr>
        <p:spPr/>
        <p:txBody>
          <a:bodyPr/>
          <a:p>
            <a:r>
              <a:rPr altLang="zh-CN" lang="en-US" smtClean="0"/>
              <a:t>Click to edit Master title style</a:t>
            </a:r>
            <a:endParaRPr dirty="0" lang="en-US"/>
          </a:p>
        </p:txBody>
      </p:sp>
      <p:sp>
        <p:nvSpPr>
          <p:cNvPr id="1048619"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0"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1"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2" name="Footer Placeholder 5"/>
          <p:cNvSpPr>
            <a:spLocks noGrp="1"/>
          </p:cNvSpPr>
          <p:nvPr>
            <p:ph type="ftr" sz="quarter" idx="11"/>
          </p:nvPr>
        </p:nvSpPr>
        <p:spPr/>
        <p:txBody>
          <a:bodyPr/>
          <a:p>
            <a:endParaRPr altLang="en-US" lang="zh-CN"/>
          </a:p>
        </p:txBody>
      </p:sp>
      <p:sp>
        <p:nvSpPr>
          <p:cNvPr id="1048623"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3" name=""/>
        <p:cNvGrpSpPr/>
        <p:nvPr/>
      </p:nvGrpSpPr>
      <p:grpSpPr>
        <a:xfrm>
          <a:off x="0" y="0"/>
          <a:ext cx="0" cy="0"/>
          <a:chOff x="0" y="0"/>
          <a:chExt cx="0" cy="0"/>
        </a:xfrm>
      </p:grpSpPr>
      <p:sp>
        <p:nvSpPr>
          <p:cNvPr id="1048624"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25"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26"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7"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28"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9"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0" name="Footer Placeholder 7"/>
          <p:cNvSpPr>
            <a:spLocks noGrp="1"/>
          </p:cNvSpPr>
          <p:nvPr>
            <p:ph type="ftr" sz="quarter" idx="11"/>
          </p:nvPr>
        </p:nvSpPr>
        <p:spPr/>
        <p:txBody>
          <a:bodyPr/>
          <a:p>
            <a:endParaRPr altLang="en-US" lang="zh-CN"/>
          </a:p>
        </p:txBody>
      </p:sp>
      <p:sp>
        <p:nvSpPr>
          <p:cNvPr id="1048631"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6" name=""/>
        <p:cNvGrpSpPr/>
        <p:nvPr/>
      </p:nvGrpSpPr>
      <p:grpSpPr>
        <a:xfrm>
          <a:off x="0" y="0"/>
          <a:ext cx="0" cy="0"/>
          <a:chOff x="0" y="0"/>
          <a:chExt cx="0" cy="0"/>
        </a:xfrm>
      </p:grpSpPr>
      <p:sp>
        <p:nvSpPr>
          <p:cNvPr id="1048588" name="Title 1"/>
          <p:cNvSpPr>
            <a:spLocks noGrp="1"/>
          </p:cNvSpPr>
          <p:nvPr>
            <p:ph type="title"/>
          </p:nvPr>
        </p:nvSpPr>
        <p:spPr/>
        <p:txBody>
          <a:bodyPr/>
          <a:p>
            <a:r>
              <a:rPr altLang="zh-CN" lang="en-US" smtClean="0"/>
              <a:t>Click to edit Master title style</a:t>
            </a:r>
            <a:endParaRPr dirty="0" lang="en-US"/>
          </a:p>
        </p:txBody>
      </p:sp>
      <p:sp>
        <p:nvSpPr>
          <p:cNvPr id="1048589"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0" name="Footer Placeholder 3"/>
          <p:cNvSpPr>
            <a:spLocks noGrp="1"/>
          </p:cNvSpPr>
          <p:nvPr>
            <p:ph type="ftr" sz="quarter" idx="11"/>
          </p:nvPr>
        </p:nvSpPr>
        <p:spPr/>
        <p:txBody>
          <a:bodyPr/>
          <a:p>
            <a:endParaRPr altLang="en-US" lang="zh-CN"/>
          </a:p>
        </p:txBody>
      </p:sp>
      <p:sp>
        <p:nvSpPr>
          <p:cNvPr id="1048591"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632"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3" name="Footer Placeholder 2"/>
          <p:cNvSpPr>
            <a:spLocks noGrp="1"/>
          </p:cNvSpPr>
          <p:nvPr>
            <p:ph type="ftr" sz="quarter" idx="11"/>
          </p:nvPr>
        </p:nvSpPr>
        <p:spPr/>
        <p:txBody>
          <a:bodyPr/>
          <a:p>
            <a:endParaRPr altLang="en-US" lang="zh-CN"/>
          </a:p>
        </p:txBody>
      </p:sp>
      <p:sp>
        <p:nvSpPr>
          <p:cNvPr id="1048634"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5" name=""/>
        <p:cNvGrpSpPr/>
        <p:nvPr/>
      </p:nvGrpSpPr>
      <p:grpSpPr>
        <a:xfrm>
          <a:off x="0" y="0"/>
          <a:ext cx="0" cy="0"/>
          <a:chOff x="0" y="0"/>
          <a:chExt cx="0" cy="0"/>
        </a:xfrm>
      </p:grpSpPr>
      <p:sp>
        <p:nvSpPr>
          <p:cNvPr id="1048635"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36"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7"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38"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9" name="Footer Placeholder 5"/>
          <p:cNvSpPr>
            <a:spLocks noGrp="1"/>
          </p:cNvSpPr>
          <p:nvPr>
            <p:ph type="ftr" sz="quarter" idx="11"/>
          </p:nvPr>
        </p:nvSpPr>
        <p:spPr/>
        <p:txBody>
          <a:bodyPr/>
          <a:p>
            <a:endParaRPr altLang="en-US" lang="zh-CN"/>
          </a:p>
        </p:txBody>
      </p:sp>
      <p:sp>
        <p:nvSpPr>
          <p:cNvPr id="1048640"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9" name=""/>
        <p:cNvGrpSpPr/>
        <p:nvPr/>
      </p:nvGrpSpPr>
      <p:grpSpPr>
        <a:xfrm>
          <a:off x="0" y="0"/>
          <a:ext cx="0" cy="0"/>
          <a:chOff x="0" y="0"/>
          <a:chExt cx="0" cy="0"/>
        </a:xfrm>
      </p:grpSpPr>
      <p:sp>
        <p:nvSpPr>
          <p:cNvPr id="1048602"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03"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04"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05"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6" name="Footer Placeholder 5"/>
          <p:cNvSpPr>
            <a:spLocks noGrp="1"/>
          </p:cNvSpPr>
          <p:nvPr>
            <p:ph type="ftr" sz="quarter" idx="11"/>
          </p:nvPr>
        </p:nvSpPr>
        <p:spPr/>
        <p:txBody>
          <a:bodyPr/>
          <a:p>
            <a:endParaRPr altLang="en-US" lang="zh-CN"/>
          </a:p>
        </p:txBody>
      </p:sp>
      <p:sp>
        <p:nvSpPr>
          <p:cNvPr id="1048607"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p:bgPr>
    </p:bg>
    <p:spTree>
      <p:nvGrpSpPr>
        <p:cNvPr id="15" name=""/>
        <p:cNvGrpSpPr/>
        <p:nvPr/>
      </p:nvGrpSpPr>
      <p:grpSpPr>
        <a:xfrm>
          <a:off x="0" y="0"/>
          <a:ext cx="0" cy="0"/>
          <a:chOff x="0" y="0"/>
          <a:chExt cx="0" cy="0"/>
        </a:xfrm>
      </p:grpSpPr>
      <p:sp>
        <p:nvSpPr>
          <p:cNvPr id="1048586" name="Title 1"/>
          <p:cNvSpPr>
            <a:spLocks noGrp="1"/>
          </p:cNvSpPr>
          <p:nvPr>
            <p:ph type="ctrTitle"/>
          </p:nvPr>
        </p:nvSpPr>
        <p:spPr>
          <a:xfrm>
            <a:off x="685799" y="519236"/>
            <a:ext cx="7772400" cy="2387600"/>
          </a:xfrm>
        </p:spPr>
        <p:txBody>
          <a:bodyPr/>
          <a:p>
            <a:r>
              <a:rPr altLang="zh-CN" b="1" lang="en-US">
                <a:solidFill>
                  <a:srgbClr val="98CC00"/>
                </a:solidFill>
              </a:rPr>
              <a:t>Design Principles and Patterns</a:t>
            </a:r>
            <a:endParaRPr altLang="zh-CN" b="1" lang="en-US">
              <a:solidFill>
                <a:srgbClr val="98CC00"/>
              </a:solidFill>
            </a:endParaRPr>
          </a:p>
        </p:txBody>
      </p:sp>
      <p:pic>
        <p:nvPicPr>
          <p:cNvPr id="2097152" name=""/>
          <p:cNvPicPr>
            <a:picLocks/>
          </p:cNvPicPr>
          <p:nvPr/>
        </p:nvPicPr>
        <p:blipFill>
          <a:blip xmlns:r="http://schemas.openxmlformats.org/officeDocument/2006/relationships" r:embed="rId1"/>
          <a:stretch>
            <a:fillRect/>
          </a:stretch>
        </p:blipFill>
        <p:spPr>
          <a:xfrm rot="0">
            <a:off x="1954788" y="3428999"/>
            <a:ext cx="4844761" cy="2868376"/>
          </a:xfrm>
          <a:prstGeom prst="rec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57" name=""/>
          <p:cNvSpPr>
            <a:spLocks noGrp="1"/>
          </p:cNvSpPr>
          <p:nvPr>
            <p:ph type="title"/>
          </p:nvPr>
        </p:nvSpPr>
        <p:spPr>
          <a:xfrm>
            <a:off x="628650" y="0"/>
            <a:ext cx="7886700" cy="1325563"/>
          </a:xfrm>
        </p:spPr>
        <p:txBody>
          <a:bodyPr/>
          <a:p>
            <a:pPr algn="ctr"/>
            <a:r>
              <a:rPr b="1" lang="en-US">
                <a:solidFill>
                  <a:srgbClr val="3399FF"/>
                </a:solidFill>
              </a:rPr>
              <a:t>Open-Closed Principle</a:t>
            </a:r>
            <a:r>
              <a:rPr b="1" lang="en-US">
                <a:solidFill>
                  <a:srgbClr val="3399FF"/>
                </a:solidFill>
              </a:rPr>
              <a:t> </a:t>
            </a:r>
            <a:endParaRPr b="1" lang="en-US">
              <a:solidFill>
                <a:srgbClr val="3399FF"/>
              </a:solidFill>
            </a:endParaRPr>
          </a:p>
        </p:txBody>
      </p:sp>
      <p:sp>
        <p:nvSpPr>
          <p:cNvPr id="1048658" name=""/>
          <p:cNvSpPr>
            <a:spLocks noGrp="1"/>
          </p:cNvSpPr>
          <p:nvPr>
            <p:ph idx="1"/>
          </p:nvPr>
        </p:nvSpPr>
        <p:spPr>
          <a:xfrm>
            <a:off x="277955" y="1253330"/>
            <a:ext cx="8512710" cy="5441581"/>
          </a:xfrm>
        </p:spPr>
        <p:txBody>
          <a:bodyPr/>
          <a:p>
            <a:r>
              <a:rPr lang="en-US"/>
              <a:t>The application or module entities the methods, functions, variables, etc.</a:t>
            </a:r>
            <a:endParaRPr lang="en-US"/>
          </a:p>
          <a:p>
            <a:endParaRPr lang="en-US"/>
          </a:p>
          <a:p>
            <a:r>
              <a:rPr lang="en-US"/>
              <a:t> The open-closed principle states that according to new requirements the module should be open for extension but closed for modification.</a:t>
            </a:r>
            <a:endParaRPr lang="en-US"/>
          </a:p>
          <a:p>
            <a:endParaRPr lang="en-US"/>
          </a:p>
          <a:p>
            <a:r>
              <a:rPr lang="en-US"/>
              <a:t> The extension allows us to implement new functionality to the module. </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6" name=""/>
          <p:cNvSpPr>
            <a:spLocks noGrp="1"/>
          </p:cNvSpPr>
          <p:nvPr>
            <p:ph type="subTitle" idx="1"/>
          </p:nvPr>
        </p:nvSpPr>
        <p:spPr>
          <a:xfrm>
            <a:off x="273490" y="513015"/>
            <a:ext cx="8457794" cy="6114076"/>
          </a:xfrm>
        </p:spPr>
        <p:txBody>
          <a:bodyPr/>
          <a:p>
            <a:r>
              <a:rPr lang="en-US"/>
              <a:t>VehicleInfo.java</a:t>
            </a:r>
            <a:endParaRPr lang="en-US"/>
          </a:p>
          <a:p>
            <a:pPr algn="l"/>
            <a:r>
              <a:rPr lang="en-US"/>
              <a:t>public class VehicleInfo  </a:t>
            </a:r>
            <a:endParaRPr lang="en-US"/>
          </a:p>
          <a:p>
            <a:pPr algn="l"/>
            <a:r>
              <a:rPr lang="en-US"/>
              <a:t>{  </a:t>
            </a:r>
            <a:endParaRPr lang="en-US"/>
          </a:p>
          <a:p>
            <a:pPr algn="l"/>
            <a:r>
              <a:rPr lang="en-US"/>
              <a:t>public double vehicleNumber(Vehicle vcl)   </a:t>
            </a:r>
            <a:endParaRPr lang="en-US"/>
          </a:p>
          <a:p>
            <a:pPr algn="l"/>
            <a:r>
              <a:rPr lang="en-US"/>
              <a:t>{  </a:t>
            </a:r>
            <a:endParaRPr lang="en-US"/>
          </a:p>
          <a:p>
            <a:pPr algn="l"/>
            <a:r>
              <a:rPr lang="en-US"/>
              <a:t>if (vcl instanceof Car)   </a:t>
            </a:r>
            <a:endParaRPr lang="en-US"/>
          </a:p>
          <a:p>
            <a:pPr algn="l"/>
            <a:r>
              <a:rPr lang="en-US"/>
              <a:t>{  </a:t>
            </a:r>
            <a:endParaRPr lang="en-US"/>
          </a:p>
          <a:p>
            <a:pPr algn="l"/>
            <a:r>
              <a:rPr lang="en-US"/>
              <a:t>return vcl.getNumber();  </a:t>
            </a:r>
            <a:endParaRPr lang="en-US"/>
          </a:p>
          <a:p>
            <a:pPr algn="l"/>
            <a:r>
              <a:rPr lang="en-US"/>
              <a:t>if (vcl instanceof Bike)   </a:t>
            </a:r>
            <a:endParaRPr lang="en-US"/>
          </a:p>
          <a:p>
            <a:pPr algn="l"/>
            <a:r>
              <a:rPr lang="en-US"/>
              <a:t>{  </a:t>
            </a:r>
            <a:endParaRPr lang="en-US"/>
          </a:p>
          <a:p>
            <a:pPr algn="l"/>
            <a:r>
              <a:rPr lang="en-US"/>
              <a:t>return vcl.getNumber();  </a:t>
            </a:r>
            <a:endParaRPr lang="en-US"/>
          </a:p>
          <a:p>
            <a:pPr algn="l"/>
            <a:r>
              <a:rPr lang="en-US"/>
              <a:t>}  </a:t>
            </a:r>
            <a:endParaRPr lang="en-US"/>
          </a:p>
          <a:p>
            <a:pPr algn="l"/>
            <a:r>
              <a:rPr lang="en-US"/>
              <a:t>}  </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8" name=""/>
          <p:cNvSpPr>
            <a:spLocks noGrp="1"/>
          </p:cNvSpPr>
          <p:nvPr>
            <p:ph type="subTitle" idx="1"/>
          </p:nvPr>
        </p:nvSpPr>
        <p:spPr>
          <a:xfrm>
            <a:off x="265407" y="0"/>
            <a:ext cx="8613187" cy="6905472"/>
          </a:xfrm>
        </p:spPr>
        <p:txBody>
          <a:bodyPr>
            <a:normAutofit fontScale="75000" lnSpcReduction="20000"/>
          </a:bodyPr>
          <a:p>
            <a:r>
              <a:rPr lang="en-US"/>
              <a:t>VehicleInfo.java</a:t>
            </a:r>
            <a:endParaRPr lang="en-US"/>
          </a:p>
          <a:p>
            <a:pPr algn="l"/>
            <a:r>
              <a:rPr lang="en-US"/>
              <a:t>public class VehicleInfo   </a:t>
            </a:r>
            <a:endParaRPr lang="en-US"/>
          </a:p>
          <a:p>
            <a:pPr algn="l"/>
            <a:r>
              <a:rPr lang="en-US"/>
              <a:t>{  </a:t>
            </a:r>
            <a:endParaRPr lang="en-US"/>
          </a:p>
          <a:p>
            <a:pPr algn="l"/>
            <a:r>
              <a:rPr lang="en-US"/>
              <a:t>public double vehicleNumber()   </a:t>
            </a:r>
            <a:endParaRPr lang="en-US"/>
          </a:p>
          <a:p>
            <a:pPr algn="l"/>
            <a:r>
              <a:rPr lang="en-US"/>
              <a:t>{  </a:t>
            </a:r>
            <a:endParaRPr lang="en-US"/>
          </a:p>
          <a:p>
            <a:pPr algn="l"/>
            <a:r>
              <a:rPr lang="en-US"/>
              <a:t>//functionality   </a:t>
            </a:r>
            <a:endParaRPr lang="en-US"/>
          </a:p>
          <a:p>
            <a:pPr algn="l"/>
            <a:r>
              <a:rPr lang="en-US"/>
              <a:t>}  </a:t>
            </a:r>
            <a:endParaRPr lang="en-US"/>
          </a:p>
          <a:p>
            <a:pPr algn="l"/>
            <a:r>
              <a:rPr lang="en-US"/>
              <a:t>}  </a:t>
            </a:r>
            <a:endParaRPr lang="en-US"/>
          </a:p>
          <a:p>
            <a:pPr algn="l"/>
            <a:r>
              <a:rPr lang="en-US"/>
              <a:t>public class Car extends VehicleInfo   </a:t>
            </a:r>
            <a:endParaRPr lang="en-US"/>
          </a:p>
          <a:p>
            <a:pPr algn="l"/>
            <a:r>
              <a:rPr lang="en-US"/>
              <a:t>{  </a:t>
            </a:r>
            <a:endParaRPr lang="en-US"/>
          </a:p>
          <a:p>
            <a:pPr algn="l"/>
            <a:r>
              <a:rPr lang="en-US"/>
              <a:t>public double vehicleNumber()   </a:t>
            </a:r>
            <a:endParaRPr lang="en-US"/>
          </a:p>
          <a:p>
            <a:pPr algn="l"/>
            <a:r>
              <a:rPr lang="en-US"/>
              <a:t>{  </a:t>
            </a:r>
            <a:endParaRPr lang="en-US"/>
          </a:p>
          <a:p>
            <a:pPr algn="l"/>
            <a:r>
              <a:rPr lang="en-US"/>
              <a:t>return this.getValue();  </a:t>
            </a:r>
            <a:endParaRPr lang="en-US"/>
          </a:p>
          <a:p>
            <a:pPr algn="l"/>
            <a:r>
              <a:rPr lang="en-US"/>
              <a:t>}  </a:t>
            </a:r>
            <a:endParaRPr lang="en-US"/>
          </a:p>
          <a:p>
            <a:pPr algn="l"/>
            <a:r>
              <a:rPr lang="en-US"/>
              <a:t>public class Car extends Truck   </a:t>
            </a:r>
            <a:endParaRPr lang="en-US"/>
          </a:p>
          <a:p>
            <a:pPr algn="l"/>
            <a:r>
              <a:rPr lang="en-US"/>
              <a:t>{  </a:t>
            </a:r>
            <a:endParaRPr lang="en-US"/>
          </a:p>
          <a:p>
            <a:pPr algn="l"/>
            <a:r>
              <a:rPr lang="en-US"/>
              <a:t>public double vehicleNumber()   </a:t>
            </a:r>
            <a:endParaRPr lang="en-US"/>
          </a:p>
          <a:p>
            <a:pPr algn="l"/>
            <a:r>
              <a:rPr lang="en-US"/>
              <a:t>{  </a:t>
            </a:r>
            <a:endParaRPr lang="en-US"/>
          </a:p>
          <a:p>
            <a:pPr algn="l"/>
            <a:r>
              <a:rPr lang="en-US"/>
              <a:t>return this.getValue();  </a:t>
            </a:r>
            <a:endParaRPr lang="en-US"/>
          </a:p>
          <a:p>
            <a:pPr algn="l"/>
            <a:r>
              <a:rPr lang="en-US"/>
              <a:t>}  </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59" name=""/>
          <p:cNvSpPr>
            <a:spLocks noGrp="1"/>
          </p:cNvSpPr>
          <p:nvPr>
            <p:ph type="title"/>
          </p:nvPr>
        </p:nvSpPr>
        <p:spPr>
          <a:xfrm>
            <a:off x="628650" y="0"/>
            <a:ext cx="7886700" cy="1325563"/>
          </a:xfrm>
        </p:spPr>
        <p:txBody>
          <a:bodyPr/>
          <a:p>
            <a:pPr algn="ctr"/>
            <a:r>
              <a:rPr b="1" lang="en-US">
                <a:solidFill>
                  <a:srgbClr val="3399FF"/>
                </a:solidFill>
              </a:rPr>
              <a:t>Liskov Substitution Principle</a:t>
            </a:r>
            <a:endParaRPr b="1" lang="en-US">
              <a:solidFill>
                <a:srgbClr val="3399FF"/>
              </a:solidFill>
            </a:endParaRPr>
          </a:p>
        </p:txBody>
      </p:sp>
      <p:sp>
        <p:nvSpPr>
          <p:cNvPr id="1048660" name=""/>
          <p:cNvSpPr>
            <a:spLocks noGrp="1"/>
          </p:cNvSpPr>
          <p:nvPr>
            <p:ph idx="1"/>
          </p:nvPr>
        </p:nvSpPr>
        <p:spPr>
          <a:xfrm>
            <a:off x="0" y="1085816"/>
            <a:ext cx="9133609" cy="5824464"/>
          </a:xfrm>
        </p:spPr>
        <p:txBody>
          <a:bodyPr>
            <a:normAutofit/>
          </a:bodyPr>
          <a:p>
            <a:r>
              <a:rPr lang="en-US"/>
              <a:t> It applies to inheritance in such a way that the derived classes must be completely substitutable for their base classes.</a:t>
            </a:r>
            <a:endParaRPr lang="en-US"/>
          </a:p>
          <a:p>
            <a:endParaRPr lang="en-US"/>
          </a:p>
          <a:p>
            <a:r>
              <a:rPr lang="en-US"/>
              <a:t> In other words, if class A is a subtype of class B, then we should be able to replace B with A without interrupting the behavior of the program.</a:t>
            </a:r>
            <a:endParaRPr lang="en-US"/>
          </a:p>
          <a:p>
            <a:endParaRPr lang="en-US"/>
          </a:p>
          <a:p>
            <a:endParaRPr lang="en-US"/>
          </a:p>
          <a:p>
            <a:r>
              <a:rPr lang="en-US"/>
              <a:t>It extends the open-close principle and also focuses on the behavior of a superclass and its subtypes. We should design the classes to preserve the property unless we have a strong reason to do otherwise. </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61" name=""/>
          <p:cNvSpPr>
            <a:spLocks noGrp="1"/>
          </p:cNvSpPr>
          <p:nvPr>
            <p:ph type="title"/>
          </p:nvPr>
        </p:nvSpPr>
        <p:spPr>
          <a:xfrm>
            <a:off x="628649" y="0"/>
            <a:ext cx="7886700" cy="1325563"/>
          </a:xfrm>
        </p:spPr>
        <p:txBody>
          <a:bodyPr/>
          <a:p>
            <a:r>
              <a:rPr b="1" lang="en-US">
                <a:solidFill>
                  <a:srgbClr val="3399FF"/>
                </a:solidFill>
              </a:rPr>
              <a:t>Interface Segregation Principle</a:t>
            </a:r>
            <a:br>
              <a:rPr b="1" lang="en-US">
                <a:solidFill>
                  <a:srgbClr val="3399FF"/>
                </a:solidFill>
              </a:rPr>
            </a:br>
            <a:endParaRPr b="1" lang="en-US">
              <a:solidFill>
                <a:srgbClr val="3399FF"/>
              </a:solidFill>
            </a:endParaRPr>
          </a:p>
        </p:txBody>
      </p:sp>
      <p:sp>
        <p:nvSpPr>
          <p:cNvPr id="1048662" name=""/>
          <p:cNvSpPr>
            <a:spLocks noGrp="1"/>
          </p:cNvSpPr>
          <p:nvPr>
            <p:ph idx="1"/>
          </p:nvPr>
        </p:nvSpPr>
        <p:spPr>
          <a:xfrm>
            <a:off x="362658" y="939127"/>
            <a:ext cx="8471189" cy="5655986"/>
          </a:xfrm>
        </p:spPr>
        <p:txBody>
          <a:bodyPr/>
          <a:p>
            <a:r>
              <a:rPr lang="en-US"/>
              <a:t>The principle states that the larger interfaces split into smaller ones.</a:t>
            </a:r>
            <a:endParaRPr lang="en-US"/>
          </a:p>
          <a:p>
            <a:endParaRPr lang="en-US"/>
          </a:p>
          <a:p>
            <a:r>
              <a:rPr lang="en-US"/>
              <a:t> Because the implementation classes use only the methods that are required. </a:t>
            </a:r>
            <a:endParaRPr lang="en-US"/>
          </a:p>
          <a:p>
            <a:endParaRPr lang="en-US"/>
          </a:p>
          <a:p>
            <a:r>
              <a:rPr lang="en-US"/>
              <a:t>We should not force the client to use the methods that they do not want to use.</a:t>
            </a:r>
            <a:endParaRPr lang="en-US"/>
          </a:p>
          <a:p>
            <a:endParaRPr lang="en-US"/>
          </a:p>
          <a:p>
            <a:r>
              <a:rPr lang="en-US"/>
              <a:t>The goal of the interface segregation principle is similar to the single responsibility principle</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63" name=""/>
          <p:cNvSpPr>
            <a:spLocks noGrp="1"/>
          </p:cNvSpPr>
          <p:nvPr>
            <p:ph type="title"/>
          </p:nvPr>
        </p:nvSpPr>
        <p:spPr/>
        <p:txBody>
          <a:bodyPr/>
          <a:p>
            <a:endParaRPr lang="en-US"/>
          </a:p>
        </p:txBody>
      </p:sp>
      <p:sp>
        <p:nvSpPr>
          <p:cNvPr id="1048664" name=""/>
          <p:cNvSpPr>
            <a:spLocks noGrp="1"/>
          </p:cNvSpPr>
          <p:nvPr>
            <p:ph idx="1"/>
          </p:nvPr>
        </p:nvSpPr>
        <p:spPr/>
        <p:txBody>
          <a:bodyPr/>
          <a:p>
            <a:endParaRPr lang="en-US"/>
          </a:p>
        </p:txBody>
      </p:sp>
      <p:pic>
        <p:nvPicPr>
          <p:cNvPr id="2097154" name=""/>
          <p:cNvPicPr>
            <a:picLocks/>
          </p:cNvPicPr>
          <p:nvPr/>
        </p:nvPicPr>
        <p:blipFill>
          <a:blip xmlns:r="http://schemas.openxmlformats.org/officeDocument/2006/relationships" r:embed="rId1"/>
          <a:stretch>
            <a:fillRect/>
          </a:stretch>
        </p:blipFill>
        <p:spPr>
          <a:xfrm rot="0">
            <a:off x="19673" y="55654"/>
            <a:ext cx="8773634" cy="6846464"/>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0" name=""/>
          <p:cNvSpPr>
            <a:spLocks noGrp="1"/>
          </p:cNvSpPr>
          <p:nvPr>
            <p:ph type="subTitle" idx="1"/>
          </p:nvPr>
        </p:nvSpPr>
        <p:spPr>
          <a:xfrm>
            <a:off x="383651" y="383224"/>
            <a:ext cx="8572500" cy="6341210"/>
          </a:xfrm>
        </p:spPr>
        <p:txBody>
          <a:bodyPr/>
          <a:p>
            <a:pPr algn="l"/>
            <a:r>
              <a:rPr lang="en-US"/>
              <a:t>public interface Conversion  </a:t>
            </a:r>
            <a:endParaRPr lang="en-US"/>
          </a:p>
          <a:p>
            <a:pPr algn="l"/>
            <a:r>
              <a:rPr lang="en-US"/>
              <a:t>{  </a:t>
            </a:r>
            <a:endParaRPr lang="en-US"/>
          </a:p>
          <a:p>
            <a:pPr algn="l"/>
            <a:r>
              <a:rPr lang="en-US"/>
              <a:t>public void intToDouble();  </a:t>
            </a:r>
            <a:endParaRPr lang="en-US"/>
          </a:p>
          <a:p>
            <a:pPr algn="l"/>
            <a:r>
              <a:rPr lang="en-US"/>
              <a:t>public void intToChar();  </a:t>
            </a:r>
            <a:endParaRPr lang="en-US"/>
          </a:p>
          <a:p>
            <a:pPr algn="l"/>
            <a:r>
              <a:rPr lang="en-US"/>
              <a:t>public void charToString();  </a:t>
            </a:r>
            <a:endParaRPr lang="en-US"/>
          </a:p>
          <a:p>
            <a:pPr algn="l"/>
            <a:r>
              <a:rPr lang="en-US"/>
              <a:t>}</a:t>
            </a:r>
            <a:endParaRPr lang="en-US"/>
          </a:p>
          <a:p>
            <a:pPr algn="l"/>
            <a:endParaRPr lang="en-US"/>
          </a:p>
          <a:p>
            <a:pPr algn="l" indent="-342900" marL="342900">
              <a:buFont typeface="Arial"/>
              <a:buChar char="•"/>
            </a:pPr>
            <a:r>
              <a:rPr lang="en-US"/>
              <a:t>  The above interface has three methods. If we want to use only a method intToChar(), we have no choice to implement the single method. </a:t>
            </a:r>
            <a:endParaRPr lang="en-US"/>
          </a:p>
          <a:p>
            <a:pPr algn="l"/>
            <a:endParaRPr lang="en-US"/>
          </a:p>
          <a:p>
            <a:pPr algn="l" indent="-342900" marL="342900">
              <a:buFont typeface="Arial"/>
              <a:buChar char="•"/>
            </a:pPr>
            <a:r>
              <a:rPr lang="en-US"/>
              <a:t>To overcome the problem, the principle allows us to split the interface into three separate ones.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2" name=""/>
          <p:cNvSpPr>
            <a:spLocks noGrp="1"/>
          </p:cNvSpPr>
          <p:nvPr>
            <p:ph type="subTitle" idx="1"/>
          </p:nvPr>
        </p:nvSpPr>
        <p:spPr>
          <a:xfrm>
            <a:off x="220804" y="292369"/>
            <a:ext cx="8522660" cy="6348126"/>
          </a:xfrm>
        </p:spPr>
        <p:txBody>
          <a:bodyPr/>
          <a:p>
            <a:pPr algn="l"/>
            <a:r>
              <a:rPr lang="en-US"/>
              <a:t>public interface ConvertIntToDouble  </a:t>
            </a:r>
            <a:endParaRPr lang="en-US"/>
          </a:p>
          <a:p>
            <a:pPr algn="l"/>
            <a:r>
              <a:rPr lang="en-US"/>
              <a:t>{  </a:t>
            </a:r>
            <a:endParaRPr lang="en-US"/>
          </a:p>
          <a:p>
            <a:pPr algn="l"/>
            <a:r>
              <a:rPr lang="en-US"/>
              <a:t>public void intToDouble();  </a:t>
            </a:r>
            <a:endParaRPr lang="en-US"/>
          </a:p>
          <a:p>
            <a:pPr algn="l"/>
            <a:r>
              <a:rPr lang="en-US"/>
              <a:t>}   </a:t>
            </a:r>
            <a:endParaRPr lang="en-US"/>
          </a:p>
          <a:p>
            <a:pPr algn="l"/>
            <a:r>
              <a:rPr lang="en-US"/>
              <a:t>public interface ConvertIntToChar  </a:t>
            </a:r>
            <a:endParaRPr lang="en-US"/>
          </a:p>
          <a:p>
            <a:pPr algn="l"/>
            <a:r>
              <a:rPr lang="en-US"/>
              <a:t>{  </a:t>
            </a:r>
            <a:endParaRPr lang="en-US"/>
          </a:p>
          <a:p>
            <a:pPr algn="l"/>
            <a:r>
              <a:rPr lang="en-US"/>
              <a:t>public void intToChar();  </a:t>
            </a:r>
            <a:endParaRPr lang="en-US"/>
          </a:p>
          <a:p>
            <a:pPr algn="l"/>
            <a:r>
              <a:rPr lang="en-US"/>
              <a:t>}  </a:t>
            </a:r>
            <a:endParaRPr lang="en-US"/>
          </a:p>
          <a:p>
            <a:pPr algn="l"/>
            <a:r>
              <a:rPr lang="en-US"/>
              <a:t>public interface ConvertCharToString   </a:t>
            </a:r>
            <a:endParaRPr lang="en-US"/>
          </a:p>
          <a:p>
            <a:pPr algn="l"/>
            <a:r>
              <a:rPr lang="en-US"/>
              <a:t>{  </a:t>
            </a:r>
            <a:endParaRPr lang="en-US"/>
          </a:p>
          <a:p>
            <a:pPr algn="l"/>
            <a:r>
              <a:rPr lang="en-US"/>
              <a:t>public void charToString();  </a:t>
            </a:r>
            <a:endParaRPr lang="en-US"/>
          </a:p>
          <a:p>
            <a:pPr algn="l"/>
            <a:r>
              <a:rPr lang="en-US"/>
              <a:t>}  </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4" name=""/>
          <p:cNvSpPr>
            <a:spLocks noGrp="1"/>
          </p:cNvSpPr>
          <p:nvPr>
            <p:ph type="subTitle" idx="1"/>
          </p:nvPr>
        </p:nvSpPr>
        <p:spPr>
          <a:xfrm>
            <a:off x="428624" y="454609"/>
            <a:ext cx="8278419" cy="6165992"/>
          </a:xfrm>
        </p:spPr>
        <p:txBody>
          <a:bodyPr>
            <a:normAutofit fontScale="91667" lnSpcReduction="20000"/>
          </a:bodyPr>
          <a:p>
            <a:pPr algn="l"/>
            <a:r>
              <a:rPr lang="en-US"/>
              <a:t>Now we can use only the method that is required. Suppose, we want to convert the integer to double and character to string then, we will use only the methods intToDouble() and charToString().</a:t>
            </a:r>
            <a:endParaRPr lang="en-US"/>
          </a:p>
          <a:p>
            <a:pPr algn="l"/>
            <a:endParaRPr lang="en-US"/>
          </a:p>
          <a:p>
            <a:pPr algn="l"/>
            <a:r>
              <a:rPr lang="en-US"/>
              <a:t>public class DataTypeConversion implements</a:t>
            </a:r>
            <a:r>
              <a:rPr lang="en-US"/>
              <a:t> </a:t>
            </a:r>
            <a:r>
              <a:rPr lang="en-US"/>
              <a:t>ConvertIntToDouble</a:t>
            </a:r>
            <a:r>
              <a:rPr lang="en-US"/>
              <a:t>, ConvertCharToString   </a:t>
            </a:r>
            <a:endParaRPr lang="en-US"/>
          </a:p>
          <a:p>
            <a:pPr algn="l"/>
            <a:r>
              <a:rPr lang="en-US"/>
              <a:t>{  </a:t>
            </a:r>
            <a:endParaRPr lang="en-US"/>
          </a:p>
          <a:p>
            <a:pPr algn="l"/>
            <a:r>
              <a:rPr lang="en-US"/>
              <a:t>public void intToDouble()  </a:t>
            </a:r>
            <a:endParaRPr lang="en-US"/>
          </a:p>
          <a:p>
            <a:pPr algn="l"/>
            <a:r>
              <a:rPr lang="en-US"/>
              <a:t>{  </a:t>
            </a:r>
            <a:endParaRPr lang="en-US"/>
          </a:p>
          <a:p>
            <a:pPr algn="l"/>
            <a:r>
              <a:rPr lang="en-US"/>
              <a:t>//conversion logic  </a:t>
            </a:r>
            <a:endParaRPr lang="en-US"/>
          </a:p>
          <a:p>
            <a:pPr algn="l"/>
            <a:r>
              <a:rPr lang="en-US"/>
              <a:t>}  </a:t>
            </a:r>
            <a:endParaRPr lang="en-US"/>
          </a:p>
          <a:p>
            <a:pPr algn="l"/>
            <a:r>
              <a:rPr lang="en-US"/>
              <a:t>public void charToString()  </a:t>
            </a:r>
            <a:endParaRPr lang="en-US"/>
          </a:p>
          <a:p>
            <a:pPr algn="l"/>
            <a:r>
              <a:rPr lang="en-US"/>
              <a:t>{  </a:t>
            </a:r>
            <a:endParaRPr lang="en-US"/>
          </a:p>
          <a:p>
            <a:pPr algn="l"/>
            <a:r>
              <a:rPr lang="en-US"/>
              <a:t>//conversion logic  </a:t>
            </a:r>
            <a:endParaRPr lang="en-US"/>
          </a:p>
          <a:p>
            <a:pPr algn="l"/>
            <a:r>
              <a:rPr lang="en-US"/>
              <a:t>}  </a:t>
            </a:r>
            <a:endParaRPr lang="en-US"/>
          </a:p>
          <a:p>
            <a:pPr algn="l"/>
            <a:r>
              <a:rPr lang="en-US"/>
              <a:t>}  </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5" name=""/>
          <p:cNvSpPr>
            <a:spLocks noGrp="1"/>
          </p:cNvSpPr>
          <p:nvPr>
            <p:ph type="title"/>
          </p:nvPr>
        </p:nvSpPr>
        <p:spPr>
          <a:xfrm>
            <a:off x="446808" y="-199014"/>
            <a:ext cx="7886700" cy="1325563"/>
          </a:xfrm>
        </p:spPr>
        <p:txBody>
          <a:bodyPr/>
          <a:p>
            <a:r>
              <a:rPr b="1" sz="4300" lang="en-US">
                <a:solidFill>
                  <a:srgbClr val="3399FF"/>
                </a:solidFill>
              </a:rPr>
              <a:t>Dependency Inversion Principle</a:t>
            </a:r>
            <a:endParaRPr b="1" sz="4300" lang="en-US">
              <a:solidFill>
                <a:srgbClr val="3399FF"/>
              </a:solidFill>
            </a:endParaRPr>
          </a:p>
        </p:txBody>
      </p:sp>
      <p:sp>
        <p:nvSpPr>
          <p:cNvPr id="1048666" name=""/>
          <p:cNvSpPr>
            <a:spLocks noGrp="1"/>
          </p:cNvSpPr>
          <p:nvPr>
            <p:ph idx="1"/>
          </p:nvPr>
        </p:nvSpPr>
        <p:spPr>
          <a:xfrm>
            <a:off x="226002" y="1126549"/>
            <a:ext cx="8691996" cy="5896076"/>
          </a:xfrm>
        </p:spPr>
        <p:txBody>
          <a:bodyPr/>
          <a:p>
            <a:r>
              <a:rPr lang="en-US"/>
              <a:t>The principle states that we must use abstraction (abstract classes and interfaces) instead of concrete implementations. </a:t>
            </a:r>
            <a:endParaRPr lang="en-US"/>
          </a:p>
          <a:p>
            <a:endParaRPr lang="en-US"/>
          </a:p>
          <a:p>
            <a:r>
              <a:rPr lang="en-US"/>
              <a:t>High-level modules should not depend on the low-level module but both should depend on the abstraction. </a:t>
            </a:r>
            <a:endParaRPr lang="en-US"/>
          </a:p>
          <a:p>
            <a:endParaRPr lang="en-US"/>
          </a:p>
          <a:p>
            <a:r>
              <a:rPr lang="en-US"/>
              <a:t>Because the abstraction does not depend on detail but the detail depends on abstraction. </a:t>
            </a:r>
            <a:endParaRPr lang="en-US"/>
          </a:p>
          <a:p>
            <a:endParaRPr lang="en-US"/>
          </a:p>
          <a:p>
            <a:r>
              <a:rPr lang="en-US"/>
              <a:t>It decouples the software.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p:bgPr>
    </p:bg>
    <p:spTree>
      <p:nvGrpSpPr>
        <p:cNvPr id="28" name=""/>
        <p:cNvGrpSpPr/>
        <p:nvPr/>
      </p:nvGrpSpPr>
      <p:grpSpPr>
        <a:xfrm>
          <a:off x="0" y="0"/>
          <a:ext cx="0" cy="0"/>
          <a:chOff x="0" y="0"/>
          <a:chExt cx="0" cy="0"/>
        </a:xfrm>
      </p:grpSpPr>
      <p:sp>
        <p:nvSpPr>
          <p:cNvPr id="1048647" name=""/>
          <p:cNvSpPr>
            <a:spLocks noGrp="1"/>
          </p:cNvSpPr>
          <p:nvPr>
            <p:ph type="title"/>
          </p:nvPr>
        </p:nvSpPr>
        <p:spPr/>
        <p:txBody>
          <a:bodyPr/>
          <a:p>
            <a:r>
              <a:rPr b="1" sz="5000" lang="en-US">
                <a:solidFill>
                  <a:srgbClr val="98CC00"/>
                </a:solidFill>
              </a:rPr>
              <a:t>A</a:t>
            </a:r>
            <a:r>
              <a:rPr b="1" sz="5000" lang="en-US">
                <a:solidFill>
                  <a:srgbClr val="98CC00"/>
                </a:solidFill>
              </a:rPr>
              <a:t>g</a:t>
            </a:r>
            <a:r>
              <a:rPr b="1" sz="5000" lang="en-US">
                <a:solidFill>
                  <a:srgbClr val="98CC00"/>
                </a:solidFill>
              </a:rPr>
              <a:t>e</a:t>
            </a:r>
            <a:r>
              <a:rPr b="1" sz="5000" lang="en-US">
                <a:solidFill>
                  <a:srgbClr val="98CC00"/>
                </a:solidFill>
              </a:rPr>
              <a:t>nda</a:t>
            </a:r>
            <a:endParaRPr b="1" sz="5000" lang="en-US">
              <a:solidFill>
                <a:srgbClr val="98CC00"/>
              </a:solidFill>
            </a:endParaRPr>
          </a:p>
        </p:txBody>
      </p:sp>
      <p:sp>
        <p:nvSpPr>
          <p:cNvPr id="1048648" name=""/>
          <p:cNvSpPr>
            <a:spLocks noGrp="1"/>
          </p:cNvSpPr>
          <p:nvPr>
            <p:ph idx="1"/>
          </p:nvPr>
        </p:nvSpPr>
        <p:spPr>
          <a:xfrm>
            <a:off x="628650" y="1825625"/>
            <a:ext cx="7886700" cy="4857522"/>
          </a:xfrm>
        </p:spPr>
        <p:txBody>
          <a:bodyPr>
            <a:normAutofit/>
          </a:bodyPr>
          <a:p>
            <a:r>
              <a:rPr b="1" lang="en-US">
                <a:solidFill>
                  <a:srgbClr val="3399FF"/>
                </a:solidFill>
              </a:rPr>
              <a:t>Solid Principles</a:t>
            </a:r>
            <a:endParaRPr b="1" lang="en-US">
              <a:solidFill>
                <a:srgbClr val="3399FF"/>
              </a:solidFill>
            </a:endParaRPr>
          </a:p>
          <a:p>
            <a:endParaRPr b="1" lang="en-US">
              <a:solidFill>
                <a:srgbClr val="3399FF"/>
              </a:solidFill>
            </a:endParaRPr>
          </a:p>
          <a:p>
            <a:r>
              <a:rPr b="1" lang="en-US">
                <a:solidFill>
                  <a:srgbClr val="3399FF"/>
                </a:solidFill>
              </a:rPr>
              <a:t>Design Patterns Introduction</a:t>
            </a:r>
            <a:endParaRPr b="1" lang="en-US">
              <a:solidFill>
                <a:srgbClr val="3399FF"/>
              </a:solidFill>
            </a:endParaRPr>
          </a:p>
          <a:p>
            <a:endParaRPr b="1" lang="en-US">
              <a:solidFill>
                <a:srgbClr val="3399FF"/>
              </a:solidFill>
            </a:endParaRPr>
          </a:p>
          <a:p>
            <a:r>
              <a:rPr b="1" lang="en-US">
                <a:solidFill>
                  <a:srgbClr val="3399FF"/>
                </a:solidFill>
              </a:rPr>
              <a:t>Design Patterns - Creational</a:t>
            </a:r>
            <a:endParaRPr b="1" lang="en-US">
              <a:solidFill>
                <a:srgbClr val="3399FF"/>
              </a:solidFill>
            </a:endParaRPr>
          </a:p>
          <a:p>
            <a:endParaRPr b="1" lang="en-US">
              <a:solidFill>
                <a:srgbClr val="3399FF"/>
              </a:solidFill>
            </a:endParaRPr>
          </a:p>
          <a:p>
            <a:r>
              <a:rPr b="1" lang="en-US">
                <a:solidFill>
                  <a:srgbClr val="3399FF"/>
                </a:solidFill>
              </a:rPr>
              <a:t>Design Patterns - Structural</a:t>
            </a:r>
            <a:endParaRPr b="1" lang="en-US">
              <a:solidFill>
                <a:srgbClr val="3399FF"/>
              </a:solidFill>
            </a:endParaRPr>
          </a:p>
          <a:p>
            <a:endParaRPr b="1" lang="en-US">
              <a:solidFill>
                <a:srgbClr val="3399FF"/>
              </a:solidFill>
            </a:endParaRPr>
          </a:p>
          <a:p>
            <a:r>
              <a:rPr b="1" lang="en-US">
                <a:solidFill>
                  <a:srgbClr val="3399FF"/>
                </a:solidFill>
              </a:rPr>
              <a:t>Design Patterns - Behavioral</a:t>
            </a:r>
            <a:endParaRPr b="1" lang="en-US">
              <a:solidFill>
                <a:srgbClr val="3399FF"/>
              </a:solidFill>
            </a:endParaRPr>
          </a:p>
          <a:p>
            <a:endParaRPr b="1" lang="en-US">
              <a:solidFill>
                <a:srgbClr val="3399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86" name=""/>
          <p:cNvSpPr>
            <a:spLocks noGrp="1"/>
          </p:cNvSpPr>
          <p:nvPr>
            <p:ph type="subTitle" idx="1"/>
          </p:nvPr>
        </p:nvSpPr>
        <p:spPr>
          <a:xfrm>
            <a:off x="155862" y="292371"/>
            <a:ext cx="8962159" cy="6315252"/>
          </a:xfrm>
        </p:spPr>
        <p:txBody>
          <a:bodyPr>
            <a:normAutofit fontScale="83333" lnSpcReduction="20000"/>
          </a:bodyPr>
          <a:p>
            <a:pPr algn="l"/>
            <a:r>
              <a:rPr lang="en-US"/>
              <a:t>public class WindowsMachine  </a:t>
            </a:r>
            <a:endParaRPr lang="en-US"/>
          </a:p>
          <a:p>
            <a:pPr algn="l"/>
            <a:r>
              <a:rPr lang="en-US"/>
              <a:t>{  </a:t>
            </a:r>
            <a:endParaRPr lang="en-US"/>
          </a:p>
          <a:p>
            <a:pPr algn="l"/>
            <a:r>
              <a:rPr lang="en-US"/>
              <a:t>//functionality</a:t>
            </a:r>
            <a:endParaRPr lang="en-US"/>
          </a:p>
          <a:p>
            <a:pPr algn="l"/>
            <a:r>
              <a:rPr lang="en-US"/>
              <a:t>   } </a:t>
            </a:r>
            <a:endParaRPr lang="en-US"/>
          </a:p>
          <a:p>
            <a:pPr algn="l" indent="-342900" marL="342900">
              <a:buFont typeface="Arial"/>
              <a:buChar char="•"/>
            </a:pPr>
            <a:r>
              <a:rPr lang="en-US"/>
              <a:t>if</a:t>
            </a:r>
            <a:r>
              <a:rPr lang="en-US"/>
              <a:t> we have not keyboard and mouse to work on Windows. To solve this problem, we create a constructor of the class and add the instances of the keyboard and monitor.</a:t>
            </a:r>
            <a:endParaRPr lang="en-US"/>
          </a:p>
          <a:p>
            <a:pPr algn="l"/>
            <a:r>
              <a:rPr lang="en-US"/>
              <a:t>public class WindowsMachine  </a:t>
            </a:r>
            <a:endParaRPr lang="en-US"/>
          </a:p>
          <a:p>
            <a:pPr algn="l"/>
            <a:r>
              <a:rPr lang="en-US"/>
              <a:t>{  </a:t>
            </a:r>
            <a:endParaRPr lang="en-US"/>
          </a:p>
          <a:p>
            <a:pPr algn="l"/>
            <a:r>
              <a:rPr lang="en-US"/>
              <a:t>public final keyboard;  </a:t>
            </a:r>
            <a:endParaRPr lang="en-US"/>
          </a:p>
          <a:p>
            <a:pPr algn="l"/>
            <a:r>
              <a:rPr lang="en-US"/>
              <a:t>public final monitor;  </a:t>
            </a:r>
            <a:endParaRPr lang="en-US"/>
          </a:p>
          <a:p>
            <a:pPr algn="l"/>
            <a:r>
              <a:rPr lang="en-US"/>
              <a:t>public WindowsMachine()  </a:t>
            </a:r>
            <a:endParaRPr lang="en-US"/>
          </a:p>
          <a:p>
            <a:pPr algn="l"/>
            <a:r>
              <a:rPr lang="en-US"/>
              <a:t>{  </a:t>
            </a:r>
            <a:endParaRPr lang="en-US"/>
          </a:p>
          <a:p>
            <a:pPr algn="l"/>
            <a:r>
              <a:rPr lang="en-US"/>
              <a:t>monitor = new monitor();  //instance of monitor class  </a:t>
            </a:r>
            <a:endParaRPr lang="en-US"/>
          </a:p>
          <a:p>
            <a:pPr algn="l"/>
            <a:r>
              <a:rPr lang="en-US"/>
              <a:t>keyboard = new keyboard(); //instance of keyboard class  </a:t>
            </a:r>
            <a:endParaRPr lang="en-US"/>
          </a:p>
          <a:p>
            <a:pPr algn="l"/>
            <a:r>
              <a:rPr lang="en-US"/>
              <a:t>}  </a:t>
            </a:r>
            <a:endParaRPr lang="en-US"/>
          </a:p>
          <a:p>
            <a:pPr algn="l"/>
            <a:r>
              <a:rPr lang="en-US"/>
              <a:t>}  </a:t>
            </a:r>
            <a:endParaRPr lang="en-US"/>
          </a:p>
          <a:p>
            <a:pPr algn="l" indent="-342900" marL="342900">
              <a:buFont typeface="Arial"/>
              <a:buChar char="•"/>
            </a:pP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0" name=""/>
          <p:cNvSpPr>
            <a:spLocks noGrp="1"/>
          </p:cNvSpPr>
          <p:nvPr>
            <p:ph idx="1"/>
          </p:nvPr>
        </p:nvSpPr>
        <p:spPr>
          <a:xfrm>
            <a:off x="238990" y="294094"/>
            <a:ext cx="8992396" cy="6350116"/>
          </a:xfrm>
        </p:spPr>
        <p:txBody>
          <a:bodyPr/>
          <a:p>
            <a:r>
              <a:rPr lang="en-US"/>
              <a:t>Now we can work on the Windows machine with the help of a keyboard and mouse. But we still face the problem. </a:t>
            </a:r>
            <a:endParaRPr lang="en-US"/>
          </a:p>
          <a:p>
            <a:endParaRPr lang="en-US"/>
          </a:p>
          <a:p>
            <a:r>
              <a:rPr lang="en-US"/>
              <a:t>Because we have tightly coupled the three classes together by using the new keyword.</a:t>
            </a:r>
            <a:endParaRPr lang="en-US"/>
          </a:p>
          <a:p>
            <a:endParaRPr lang="en-US"/>
          </a:p>
          <a:p>
            <a:r>
              <a:rPr lang="en-US"/>
              <a:t> It is hard o test the class windows machine.</a:t>
            </a:r>
            <a:endParaRPr lang="en-US"/>
          </a:p>
          <a:p>
            <a:endParaRPr lang="en-US"/>
          </a:p>
          <a:p>
            <a:endParaRPr lang="en-US"/>
          </a:p>
          <a:p>
            <a:r>
              <a:rPr lang="en-US"/>
              <a:t>To make the code loosely coupled, we decouple the WindowsMachine from the keyboard by using the Keyboard interface and this keyword</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88" name=""/>
          <p:cNvSpPr>
            <a:spLocks noGrp="1"/>
          </p:cNvSpPr>
          <p:nvPr>
            <p:ph type="subTitle" idx="1"/>
          </p:nvPr>
        </p:nvSpPr>
        <p:spPr>
          <a:xfrm>
            <a:off x="311727" y="169669"/>
            <a:ext cx="8520546" cy="6688330"/>
          </a:xfrm>
        </p:spPr>
        <p:txBody>
          <a:bodyPr>
            <a:normAutofit fontScale="91667" lnSpcReduction="20000"/>
          </a:bodyPr>
          <a:p>
            <a:pPr algn="l"/>
            <a:r>
              <a:rPr lang="en-US"/>
              <a:t>Keyboard.java</a:t>
            </a:r>
            <a:endParaRPr lang="en-US"/>
          </a:p>
          <a:p>
            <a:pPr algn="l"/>
            <a:r>
              <a:rPr lang="en-US"/>
              <a:t>public interface Keyboard   </a:t>
            </a:r>
            <a:endParaRPr lang="en-US"/>
          </a:p>
          <a:p>
            <a:pPr algn="l"/>
            <a:r>
              <a:rPr lang="en-US"/>
              <a:t>{   </a:t>
            </a:r>
            <a:endParaRPr lang="en-US"/>
          </a:p>
          <a:p>
            <a:pPr algn="l"/>
            <a:r>
              <a:rPr lang="en-US"/>
              <a:t>//functionality  </a:t>
            </a:r>
            <a:endParaRPr lang="en-US"/>
          </a:p>
          <a:p>
            <a:pPr algn="l"/>
            <a:r>
              <a:rPr lang="en-US"/>
              <a:t>}</a:t>
            </a:r>
            <a:endParaRPr lang="en-US"/>
          </a:p>
          <a:p>
            <a:pPr algn="l"/>
            <a:r>
              <a:rPr lang="en-US"/>
              <a:t>  WindowsMachine.java</a:t>
            </a:r>
            <a:endParaRPr lang="en-US"/>
          </a:p>
          <a:p>
            <a:pPr algn="l"/>
            <a:r>
              <a:rPr lang="en-US"/>
              <a:t>public class WindowsMachine  </a:t>
            </a:r>
            <a:endParaRPr lang="en-US"/>
          </a:p>
          <a:p>
            <a:pPr algn="l"/>
            <a:r>
              <a:rPr lang="en-US"/>
              <a:t>{  </a:t>
            </a:r>
            <a:endParaRPr lang="en-US"/>
          </a:p>
          <a:p>
            <a:pPr algn="l"/>
            <a:r>
              <a:rPr lang="en-US"/>
              <a:t>private final Keyboard keyboard;  </a:t>
            </a:r>
            <a:endParaRPr lang="en-US"/>
          </a:p>
          <a:p>
            <a:pPr algn="l"/>
            <a:r>
              <a:rPr lang="en-US"/>
              <a:t>private final Monitor monitor;  </a:t>
            </a:r>
            <a:endParaRPr lang="en-US"/>
          </a:p>
          <a:p>
            <a:pPr algn="l"/>
            <a:r>
              <a:rPr lang="en-US"/>
              <a:t>public WindowsMachine(Keyboard keyboard, Monitor monitor)   </a:t>
            </a:r>
            <a:endParaRPr lang="en-US"/>
          </a:p>
          <a:p>
            <a:pPr algn="l"/>
            <a:r>
              <a:rPr lang="en-US"/>
              <a:t>{  </a:t>
            </a:r>
            <a:endParaRPr lang="en-US"/>
          </a:p>
          <a:p>
            <a:pPr algn="l"/>
            <a:r>
              <a:rPr lang="en-US"/>
              <a:t>this.keyboard = keyboard;  </a:t>
            </a:r>
            <a:endParaRPr lang="en-US"/>
          </a:p>
          <a:p>
            <a:pPr algn="l"/>
            <a:r>
              <a:rPr lang="en-US"/>
              <a:t>this.monitor = monitor;  </a:t>
            </a:r>
            <a:endParaRPr lang="en-US"/>
          </a:p>
          <a:p>
            <a:pPr algn="l"/>
            <a:r>
              <a:rPr lang="en-US"/>
              <a:t>}  </a:t>
            </a:r>
            <a:endParaRPr lang="en-US"/>
          </a:p>
          <a:p>
            <a:pPr algn="l"/>
            <a:r>
              <a:rPr lang="en-US"/>
              <a:t>}  </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
          <p:cNvSpPr>
            <a:spLocks noGrp="1"/>
          </p:cNvSpPr>
          <p:nvPr>
            <p:ph type="title"/>
          </p:nvPr>
        </p:nvSpPr>
        <p:spPr>
          <a:xfrm>
            <a:off x="628650" y="0"/>
            <a:ext cx="7886700" cy="1325563"/>
          </a:xfrm>
        </p:spPr>
        <p:txBody>
          <a:bodyPr/>
          <a:p>
            <a:pPr algn="ctr"/>
            <a:r>
              <a:rPr b="1" lang="en-US">
                <a:solidFill>
                  <a:srgbClr val="3399FF"/>
                </a:solidFill>
              </a:rPr>
              <a:t>Why should we use SOLID principles?</a:t>
            </a:r>
            <a:endParaRPr b="1" lang="en-US">
              <a:solidFill>
                <a:srgbClr val="3399FF"/>
              </a:solidFill>
            </a:endParaRPr>
          </a:p>
        </p:txBody>
      </p:sp>
      <p:sp>
        <p:nvSpPr>
          <p:cNvPr id="1048668" name=""/>
          <p:cNvSpPr>
            <a:spLocks noGrp="1"/>
          </p:cNvSpPr>
          <p:nvPr>
            <p:ph idx="1"/>
          </p:nvPr>
        </p:nvSpPr>
        <p:spPr>
          <a:xfrm>
            <a:off x="297488" y="1558291"/>
            <a:ext cx="8808893" cy="5287225"/>
          </a:xfrm>
        </p:spPr>
        <p:txBody>
          <a:bodyPr/>
          <a:p>
            <a:r>
              <a:rPr lang="en-US"/>
              <a:t>It reduces the dependencies so that a block of code can be changed without affecting the other code blocks.</a:t>
            </a:r>
            <a:endParaRPr lang="en-US"/>
          </a:p>
          <a:p>
            <a:endParaRPr lang="en-US"/>
          </a:p>
          <a:p>
            <a:r>
              <a:rPr lang="en-US"/>
              <a:t>The principles intended to make design easier, understandable.</a:t>
            </a:r>
            <a:endParaRPr lang="en-US"/>
          </a:p>
          <a:p>
            <a:endParaRPr lang="en-US"/>
          </a:p>
          <a:p>
            <a:r>
              <a:rPr lang="en-US"/>
              <a:t>By using the principles, the system is maintainable, testable, scalable, and reusable.</a:t>
            </a:r>
            <a:endParaRPr lang="en-US"/>
          </a:p>
          <a:p>
            <a:endParaRPr lang="en-US"/>
          </a:p>
          <a:p>
            <a:r>
              <a:rPr lang="en-US"/>
              <a:t>It avoids the bad design of the software</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0000"/>
        </a:solidFill>
      </p:bgPr>
    </p:bg>
    <p:spTree>
      <p:nvGrpSpPr>
        <p:cNvPr id="50" name=""/>
        <p:cNvGrpSpPr/>
        <p:nvPr/>
      </p:nvGrpSpPr>
      <p:grpSpPr>
        <a:xfrm>
          <a:off x="0" y="0"/>
          <a:ext cx="0" cy="0"/>
          <a:chOff x="0" y="0"/>
          <a:chExt cx="0" cy="0"/>
        </a:xfrm>
      </p:grpSpPr>
      <p:sp>
        <p:nvSpPr>
          <p:cNvPr id="1048691" name=""/>
          <p:cNvSpPr>
            <a:spLocks noGrp="1"/>
          </p:cNvSpPr>
          <p:nvPr>
            <p:ph type="title"/>
          </p:nvPr>
        </p:nvSpPr>
        <p:spPr>
          <a:xfrm>
            <a:off x="628650" y="0"/>
            <a:ext cx="7886700" cy="1325563"/>
          </a:xfrm>
        </p:spPr>
        <p:txBody>
          <a:bodyPr/>
          <a:p>
            <a:pPr algn="ctr"/>
            <a:r>
              <a:rPr b="1" lang="en-US">
                <a:solidFill>
                  <a:srgbClr val="3399FF"/>
                </a:solidFill>
              </a:rPr>
              <a:t>Design Patterns in Java</a:t>
            </a:r>
            <a:endParaRPr b="1" lang="en-US">
              <a:solidFill>
                <a:srgbClr val="3399FF"/>
              </a:solidFill>
            </a:endParaRPr>
          </a:p>
        </p:txBody>
      </p:sp>
      <p:sp>
        <p:nvSpPr>
          <p:cNvPr id="1048692" name=""/>
          <p:cNvSpPr>
            <a:spLocks noGrp="1"/>
          </p:cNvSpPr>
          <p:nvPr>
            <p:ph idx="1"/>
          </p:nvPr>
        </p:nvSpPr>
        <p:spPr>
          <a:xfrm>
            <a:off x="384659" y="1690689"/>
            <a:ext cx="7886700" cy="4770244"/>
          </a:xfrm>
        </p:spPr>
        <p:txBody>
          <a:bodyPr/>
          <a:p>
            <a:r>
              <a:rPr b="1" lang="en-US">
                <a:solidFill>
                  <a:srgbClr val="98CC00"/>
                </a:solidFill>
              </a:rPr>
              <a:t>Design Patterns Introduction</a:t>
            </a:r>
            <a:endParaRPr b="1" lang="en-US">
              <a:solidFill>
                <a:srgbClr val="98CC00"/>
              </a:solidFill>
            </a:endParaRPr>
          </a:p>
          <a:p>
            <a:endParaRPr b="1" lang="en-US">
              <a:solidFill>
                <a:srgbClr val="98CC00"/>
              </a:solidFill>
            </a:endParaRPr>
          </a:p>
          <a:p>
            <a:r>
              <a:rPr b="1" lang="en-US">
                <a:solidFill>
                  <a:srgbClr val="98CC00"/>
                </a:solidFill>
              </a:rPr>
              <a:t>Design Patterns - Creational</a:t>
            </a:r>
            <a:endParaRPr b="1" lang="en-US">
              <a:solidFill>
                <a:srgbClr val="98CC00"/>
              </a:solidFill>
            </a:endParaRPr>
          </a:p>
          <a:p>
            <a:endParaRPr b="1" lang="en-US">
              <a:solidFill>
                <a:srgbClr val="98CC00"/>
              </a:solidFill>
            </a:endParaRPr>
          </a:p>
          <a:p>
            <a:r>
              <a:rPr b="1" lang="en-US">
                <a:solidFill>
                  <a:srgbClr val="98CC00"/>
                </a:solidFill>
              </a:rPr>
              <a:t>Design Patterns - Structural</a:t>
            </a:r>
            <a:endParaRPr b="1" lang="en-US">
              <a:solidFill>
                <a:srgbClr val="98CC00"/>
              </a:solidFill>
            </a:endParaRPr>
          </a:p>
          <a:p>
            <a:endParaRPr b="1" lang="en-US">
              <a:solidFill>
                <a:srgbClr val="98CC00"/>
              </a:solidFill>
            </a:endParaRPr>
          </a:p>
          <a:p>
            <a:r>
              <a:rPr b="1" lang="en-US">
                <a:solidFill>
                  <a:srgbClr val="98CC00"/>
                </a:solidFill>
              </a:rPr>
              <a:t>Design Patterns - Behavioral</a:t>
            </a:r>
            <a:endParaRPr b="1" lang="en-US">
              <a:solidFill>
                <a:srgbClr val="98CC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93" name=""/>
          <p:cNvSpPr>
            <a:spLocks noGrp="1"/>
          </p:cNvSpPr>
          <p:nvPr>
            <p:ph type="title"/>
          </p:nvPr>
        </p:nvSpPr>
        <p:spPr>
          <a:xfrm>
            <a:off x="628650" y="0"/>
            <a:ext cx="7886700" cy="1325563"/>
          </a:xfrm>
        </p:spPr>
        <p:txBody>
          <a:bodyPr/>
          <a:p>
            <a:r>
              <a:rPr b="1" sz="4500" lang="en-US">
                <a:solidFill>
                  <a:srgbClr val="3399FF"/>
                </a:solidFill>
              </a:rPr>
              <a:t>Design Patterns Introduction</a:t>
            </a:r>
            <a:endParaRPr b="1" sz="4500" lang="en-US">
              <a:solidFill>
                <a:srgbClr val="3399FF"/>
              </a:solidFill>
            </a:endParaRPr>
          </a:p>
        </p:txBody>
      </p:sp>
      <p:sp>
        <p:nvSpPr>
          <p:cNvPr id="1048694" name=""/>
          <p:cNvSpPr>
            <a:spLocks noGrp="1"/>
          </p:cNvSpPr>
          <p:nvPr>
            <p:ph idx="1"/>
          </p:nvPr>
        </p:nvSpPr>
        <p:spPr>
          <a:xfrm>
            <a:off x="303935" y="1033900"/>
            <a:ext cx="8735182" cy="5444227"/>
          </a:xfrm>
        </p:spPr>
        <p:txBody>
          <a:bodyPr>
            <a:normAutofit/>
          </a:bodyPr>
          <a:p>
            <a:r>
              <a:rPr lang="en-US"/>
              <a:t>A design patterns are well-proved solution for solving the specific problem/task</a:t>
            </a:r>
            <a:r>
              <a:rPr lang="en-US"/>
              <a:t>.</a:t>
            </a:r>
            <a:endParaRPr lang="en-US"/>
          </a:p>
          <a:p>
            <a:endParaRPr lang="en-US"/>
          </a:p>
          <a:p>
            <a:r>
              <a:rPr b="1" lang="en-US"/>
              <a:t>Problem Given</a:t>
            </a:r>
            <a:r>
              <a:rPr lang="en-US"/>
              <a:t>:Suppose you want to create a class for which only a single instance (or object) should be created and that single object can be used by all other classes.</a:t>
            </a:r>
            <a:endParaRPr lang="en-US"/>
          </a:p>
          <a:p>
            <a:endParaRPr lang="en-US"/>
          </a:p>
          <a:p>
            <a:r>
              <a:rPr b="1" lang="en-US"/>
              <a:t>Solution</a:t>
            </a:r>
            <a:r>
              <a:rPr lang="en-US"/>
              <a:t>:</a:t>
            </a:r>
            <a:r>
              <a:rPr lang="en-US"/>
              <a:t>Singleton design pattern is the best solution of above specific problem. So, every design pattern has some specification or set of rules for solving the problems.</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96" name=""/>
          <p:cNvSpPr>
            <a:spLocks noGrp="1"/>
          </p:cNvSpPr>
          <p:nvPr>
            <p:ph idx="1"/>
          </p:nvPr>
        </p:nvSpPr>
        <p:spPr>
          <a:xfrm>
            <a:off x="0" y="358990"/>
            <a:ext cx="8974371" cy="6110003"/>
          </a:xfrm>
        </p:spPr>
        <p:txBody>
          <a:bodyPr/>
          <a:p>
            <a:r>
              <a:rPr lang="en-US"/>
              <a:t>D</a:t>
            </a:r>
            <a:r>
              <a:rPr lang="en-US"/>
              <a:t>esign patterns are programming language independent strategies for solving the common object-oriented design problems. That means, a design pattern represents an idea, not a particular implementation.</a:t>
            </a:r>
            <a:endParaRPr lang="en-US"/>
          </a:p>
          <a:p>
            <a:endParaRPr lang="en-US"/>
          </a:p>
          <a:p>
            <a:r>
              <a:rPr lang="en-US"/>
              <a:t>By using the design patterns you can make your code more flexible, reusable and maintainable. It is the most important part because java internally follows design patterns.</a:t>
            </a:r>
            <a:endParaRPr lang="en-US"/>
          </a:p>
          <a:p>
            <a:endParaRPr lang="en-US"/>
          </a:p>
          <a:p>
            <a:r>
              <a:rPr lang="en-US"/>
              <a:t>To become a professional software developer, you must know at least some popular solutions (i.e. design patterns) to the coding problems.</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97" name=""/>
          <p:cNvSpPr>
            <a:spLocks noGrp="1"/>
          </p:cNvSpPr>
          <p:nvPr>
            <p:ph type="title"/>
          </p:nvPr>
        </p:nvSpPr>
        <p:spPr>
          <a:xfrm>
            <a:off x="628649" y="0"/>
            <a:ext cx="7886700" cy="1325563"/>
          </a:xfrm>
        </p:spPr>
        <p:txBody>
          <a:bodyPr/>
          <a:p>
            <a:pPr algn="ctr"/>
            <a:r>
              <a:rPr b="1" lang="en-US">
                <a:solidFill>
                  <a:srgbClr val="3399FF"/>
                </a:solidFill>
              </a:rPr>
              <a:t>Advantage of design pattern:</a:t>
            </a:r>
            <a:endParaRPr b="1" lang="en-US">
              <a:solidFill>
                <a:srgbClr val="3399FF"/>
              </a:solidFill>
            </a:endParaRPr>
          </a:p>
        </p:txBody>
      </p:sp>
      <p:sp>
        <p:nvSpPr>
          <p:cNvPr id="1048698" name=""/>
          <p:cNvSpPr>
            <a:spLocks noGrp="1"/>
          </p:cNvSpPr>
          <p:nvPr>
            <p:ph idx="1"/>
          </p:nvPr>
        </p:nvSpPr>
        <p:spPr>
          <a:xfrm>
            <a:off x="355887" y="1059858"/>
            <a:ext cx="8774236" cy="5629777"/>
          </a:xfrm>
        </p:spPr>
        <p:txBody>
          <a:bodyPr>
            <a:normAutofit fontScale="96429" lnSpcReduction="20000"/>
          </a:bodyPr>
          <a:p>
            <a:r>
              <a:rPr lang="en-US"/>
              <a:t>They are reusable in multiple projects.</a:t>
            </a:r>
            <a:endParaRPr lang="en-US"/>
          </a:p>
          <a:p>
            <a:r>
              <a:rPr lang="en-US"/>
              <a:t>They provide the solutions that help to define the system architecture.</a:t>
            </a:r>
            <a:endParaRPr lang="en-US"/>
          </a:p>
          <a:p>
            <a:r>
              <a:rPr lang="en-US"/>
              <a:t>They capture the software engineering experiences.</a:t>
            </a:r>
            <a:endParaRPr lang="en-US"/>
          </a:p>
          <a:p>
            <a:r>
              <a:rPr lang="en-US"/>
              <a:t>They provide transparency to the design of an application.</a:t>
            </a:r>
            <a:endParaRPr lang="en-US"/>
          </a:p>
          <a:p>
            <a:r>
              <a:rPr lang="en-US"/>
              <a:t>They are well-proved and testified solutions since they have been built upon the knowledge and experience of expert software developers.</a:t>
            </a:r>
            <a:endParaRPr lang="en-US"/>
          </a:p>
          <a:p>
            <a:r>
              <a:rPr lang="en-US"/>
              <a:t>Design patterns don?t guarantee an absolute solution to a problem. They provide clarity to the system architecture and the possibility of building a better system.</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9" name=""/>
          <p:cNvSpPr>
            <a:spLocks noGrp="1"/>
          </p:cNvSpPr>
          <p:nvPr>
            <p:ph type="title"/>
          </p:nvPr>
        </p:nvSpPr>
        <p:spPr>
          <a:xfrm>
            <a:off x="385951" y="0"/>
            <a:ext cx="8757658" cy="1325563"/>
          </a:xfrm>
        </p:spPr>
        <p:txBody>
          <a:bodyPr/>
          <a:p>
            <a:pPr algn="ctr"/>
            <a:r>
              <a:rPr b="1" lang="en-US"/>
              <a:t>Categorization of design patterns:</a:t>
            </a:r>
            <a:endParaRPr b="1" lang="en-US"/>
          </a:p>
        </p:txBody>
      </p:sp>
      <p:sp>
        <p:nvSpPr>
          <p:cNvPr id="1048700" name=""/>
          <p:cNvSpPr>
            <a:spLocks noGrp="1"/>
          </p:cNvSpPr>
          <p:nvPr>
            <p:ph idx="1"/>
          </p:nvPr>
        </p:nvSpPr>
        <p:spPr/>
        <p:txBody>
          <a:bodyPr/>
          <a:p>
            <a:r>
              <a:rPr lang="en-US"/>
              <a:t>Basically, design patterns are categorized into two parts:</a:t>
            </a:r>
            <a:endParaRPr lang="en-US"/>
          </a:p>
          <a:p>
            <a:endParaRPr lang="en-US"/>
          </a:p>
          <a:p>
            <a:endParaRPr lang="en-US"/>
          </a:p>
          <a:p>
            <a:r>
              <a:rPr lang="en-US"/>
              <a:t>Core Java (or JSE) Design Patterns.</a:t>
            </a:r>
            <a:endParaRPr lang="en-US"/>
          </a:p>
          <a:p>
            <a:r>
              <a:rPr lang="en-US"/>
              <a:t>JEE Design Patterns.</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701" name=""/>
          <p:cNvSpPr>
            <a:spLocks noGrp="1"/>
          </p:cNvSpPr>
          <p:nvPr>
            <p:ph type="title"/>
          </p:nvPr>
        </p:nvSpPr>
        <p:spPr/>
        <p:txBody>
          <a:bodyPr/>
          <a:p>
            <a:endParaRPr lang="en-US"/>
          </a:p>
        </p:txBody>
      </p:sp>
      <p:sp>
        <p:nvSpPr>
          <p:cNvPr id="1048702" name=""/>
          <p:cNvSpPr>
            <a:spLocks noGrp="1"/>
          </p:cNvSpPr>
          <p:nvPr>
            <p:ph idx="1"/>
          </p:nvPr>
        </p:nvSpPr>
        <p:spPr/>
        <p:txBody>
          <a:bodyPr/>
          <a:p>
            <a:endParaRPr lang="en-US"/>
          </a:p>
        </p:txBody>
      </p:sp>
      <p:pic>
        <p:nvPicPr>
          <p:cNvPr id="2097155" name=""/>
          <p:cNvPicPr>
            <a:picLocks/>
          </p:cNvPicPr>
          <p:nvPr/>
        </p:nvPicPr>
        <p:blipFill>
          <a:blip xmlns:r="http://schemas.openxmlformats.org/officeDocument/2006/relationships" r:embed="rId1"/>
          <a:stretch>
            <a:fillRect/>
          </a:stretch>
        </p:blipFill>
        <p:spPr>
          <a:xfrm rot="0">
            <a:off x="0" y="0"/>
            <a:ext cx="5128989" cy="6858000"/>
          </a:xfrm>
          <a:prstGeom prst="rect"/>
        </p:spPr>
      </p:pic>
      <p:pic>
        <p:nvPicPr>
          <p:cNvPr id="2097156" name=""/>
          <p:cNvPicPr>
            <a:picLocks/>
          </p:cNvPicPr>
          <p:nvPr/>
        </p:nvPicPr>
        <p:blipFill>
          <a:blip xmlns:r="http://schemas.openxmlformats.org/officeDocument/2006/relationships" r:embed="rId2"/>
          <a:stretch>
            <a:fillRect/>
          </a:stretch>
        </p:blipFill>
        <p:spPr>
          <a:xfrm rot="0">
            <a:off x="4286976" y="0"/>
            <a:ext cx="5401822" cy="6858000"/>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p:bgPr>
    </p:bg>
    <p:spTree>
      <p:nvGrpSpPr>
        <p:cNvPr id="29" name=""/>
        <p:cNvGrpSpPr/>
        <p:nvPr/>
      </p:nvGrpSpPr>
      <p:grpSpPr>
        <a:xfrm>
          <a:off x="0" y="0"/>
          <a:ext cx="0" cy="0"/>
          <a:chOff x="0" y="0"/>
          <a:chExt cx="0" cy="0"/>
        </a:xfrm>
      </p:grpSpPr>
      <p:sp>
        <p:nvSpPr>
          <p:cNvPr id="1048649" name=""/>
          <p:cNvSpPr>
            <a:spLocks noGrp="1"/>
          </p:cNvSpPr>
          <p:nvPr>
            <p:ph type="title"/>
          </p:nvPr>
        </p:nvSpPr>
        <p:spPr/>
        <p:txBody>
          <a:bodyPr/>
          <a:p>
            <a:r>
              <a:rPr b="1" sz="4600" lang="en-US">
                <a:solidFill>
                  <a:srgbClr val="98CC00"/>
                </a:solidFill>
              </a:rPr>
              <a:t>Solid Principles</a:t>
            </a:r>
            <a:endParaRPr b="1" sz="4600" lang="en-US">
              <a:solidFill>
                <a:srgbClr val="98CC00"/>
              </a:solidFill>
            </a:endParaRPr>
          </a:p>
        </p:txBody>
      </p:sp>
      <p:sp>
        <p:nvSpPr>
          <p:cNvPr id="1048650" name=""/>
          <p:cNvSpPr>
            <a:spLocks noGrp="1"/>
          </p:cNvSpPr>
          <p:nvPr>
            <p:ph idx="1"/>
          </p:nvPr>
        </p:nvSpPr>
        <p:spPr>
          <a:xfrm>
            <a:off x="628650" y="1825625"/>
            <a:ext cx="7886700" cy="4905584"/>
          </a:xfrm>
        </p:spPr>
        <p:txBody>
          <a:bodyPr>
            <a:noAutofit/>
          </a:bodyPr>
          <a:p>
            <a:r>
              <a:rPr b="1" sz="2800" lang="en-US">
                <a:solidFill>
                  <a:srgbClr val="3399FF"/>
                </a:solidFill>
              </a:rPr>
              <a:t>SRP,</a:t>
            </a:r>
            <a:endParaRPr b="1" sz="2800" lang="en-US">
              <a:solidFill>
                <a:srgbClr val="3399FF"/>
              </a:solidFill>
            </a:endParaRPr>
          </a:p>
          <a:p>
            <a:endParaRPr b="1" sz="2800" lang="en-US">
              <a:solidFill>
                <a:srgbClr val="3399FF"/>
              </a:solidFill>
            </a:endParaRPr>
          </a:p>
          <a:p>
            <a:r>
              <a:rPr b="1" sz="2800" lang="en-US">
                <a:solidFill>
                  <a:srgbClr val="3399FF"/>
                </a:solidFill>
              </a:rPr>
              <a:t> OCP,</a:t>
            </a:r>
            <a:endParaRPr b="1" sz="2800" lang="en-US">
              <a:solidFill>
                <a:srgbClr val="3399FF"/>
              </a:solidFill>
            </a:endParaRPr>
          </a:p>
          <a:p>
            <a:endParaRPr b="1" sz="2800" lang="en-US">
              <a:solidFill>
                <a:srgbClr val="3399FF"/>
              </a:solidFill>
            </a:endParaRPr>
          </a:p>
          <a:p>
            <a:r>
              <a:rPr b="1" sz="2800" lang="en-US">
                <a:solidFill>
                  <a:srgbClr val="3399FF"/>
                </a:solidFill>
              </a:rPr>
              <a:t> DIP, </a:t>
            </a:r>
            <a:endParaRPr b="1" sz="2800" lang="en-US">
              <a:solidFill>
                <a:srgbClr val="3399FF"/>
              </a:solidFill>
            </a:endParaRPr>
          </a:p>
          <a:p>
            <a:endParaRPr b="1" sz="2800" lang="en-US">
              <a:solidFill>
                <a:srgbClr val="3399FF"/>
              </a:solidFill>
            </a:endParaRPr>
          </a:p>
          <a:p>
            <a:r>
              <a:rPr b="1" sz="2800" lang="en-US">
                <a:solidFill>
                  <a:srgbClr val="3399FF"/>
                </a:solidFill>
              </a:rPr>
              <a:t>LSP, </a:t>
            </a:r>
            <a:endParaRPr b="1" sz="2800" lang="en-US">
              <a:solidFill>
                <a:srgbClr val="3399FF"/>
              </a:solidFill>
            </a:endParaRPr>
          </a:p>
          <a:p>
            <a:endParaRPr b="1" sz="2800" lang="en-US">
              <a:solidFill>
                <a:srgbClr val="3399FF"/>
              </a:solidFill>
            </a:endParaRPr>
          </a:p>
          <a:p>
            <a:r>
              <a:rPr b="1" sz="2800" lang="en-US">
                <a:solidFill>
                  <a:srgbClr val="3399FF"/>
                </a:solidFill>
              </a:rPr>
              <a:t>ISP</a:t>
            </a:r>
            <a:endParaRPr b="1" sz="2800" lang="en-US">
              <a:solidFill>
                <a:srgbClr val="3399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703" name=""/>
          <p:cNvSpPr>
            <a:spLocks noGrp="1"/>
          </p:cNvSpPr>
          <p:nvPr>
            <p:ph type="title"/>
          </p:nvPr>
        </p:nvSpPr>
        <p:spPr/>
        <p:txBody>
          <a:bodyPr/>
          <a:p>
            <a:endParaRPr lang="en-US"/>
          </a:p>
        </p:txBody>
      </p:sp>
      <p:sp>
        <p:nvSpPr>
          <p:cNvPr id="1048704" name=""/>
          <p:cNvSpPr>
            <a:spLocks noGrp="1"/>
          </p:cNvSpPr>
          <p:nvPr>
            <p:ph idx="1"/>
          </p:nvPr>
        </p:nvSpPr>
        <p:spPr/>
        <p:txBody>
          <a:bodyPr/>
          <a:p>
            <a:endParaRPr lang="en-US"/>
          </a:p>
        </p:txBody>
      </p:sp>
      <p:pic>
        <p:nvPicPr>
          <p:cNvPr id="2097157" name=""/>
          <p:cNvPicPr>
            <a:picLocks/>
          </p:cNvPicPr>
          <p:nvPr/>
        </p:nvPicPr>
        <p:blipFill>
          <a:blip xmlns:r="http://schemas.openxmlformats.org/officeDocument/2006/relationships" r:embed="rId1"/>
          <a:stretch>
            <a:fillRect/>
          </a:stretch>
        </p:blipFill>
        <p:spPr>
          <a:xfrm rot="0">
            <a:off x="1738113" y="0"/>
            <a:ext cx="5399155" cy="6858000"/>
          </a:xfrm>
          <a:prstGeom prst="rec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5" name=""/>
          <p:cNvSpPr>
            <a:spLocks noGrp="1"/>
          </p:cNvSpPr>
          <p:nvPr>
            <p:ph type="title"/>
          </p:nvPr>
        </p:nvSpPr>
        <p:spPr>
          <a:xfrm>
            <a:off x="628649" y="-214683"/>
            <a:ext cx="7886700" cy="1325563"/>
          </a:xfrm>
        </p:spPr>
        <p:txBody>
          <a:bodyPr/>
          <a:p>
            <a:pPr algn="ctr"/>
            <a:r>
              <a:rPr b="1" lang="en-US">
                <a:solidFill>
                  <a:srgbClr val="3399FF"/>
                </a:solidFill>
              </a:rPr>
              <a:t>Creational design patterns</a:t>
            </a:r>
            <a:endParaRPr b="1" lang="en-US">
              <a:solidFill>
                <a:srgbClr val="3399FF"/>
              </a:solidFill>
            </a:endParaRPr>
          </a:p>
        </p:txBody>
      </p:sp>
      <p:sp>
        <p:nvSpPr>
          <p:cNvPr id="1048706" name=""/>
          <p:cNvSpPr>
            <a:spLocks noGrp="1"/>
          </p:cNvSpPr>
          <p:nvPr>
            <p:ph idx="1"/>
          </p:nvPr>
        </p:nvSpPr>
        <p:spPr>
          <a:xfrm>
            <a:off x="154564" y="1110879"/>
            <a:ext cx="8834871" cy="5727120"/>
          </a:xfrm>
        </p:spPr>
        <p:txBody>
          <a:bodyPr/>
          <a:p>
            <a:r>
              <a:rPr lang="en-US"/>
              <a:t>Creational design patterns are concerned with the way of creating objects. </a:t>
            </a:r>
            <a:endParaRPr lang="en-US"/>
          </a:p>
          <a:p>
            <a:endParaRPr lang="en-US"/>
          </a:p>
          <a:p>
            <a:r>
              <a:rPr lang="en-US"/>
              <a:t>These design patterns are used when a decision must be made at the time of instantiation of a class (i.e. creating an object of a class).</a:t>
            </a:r>
            <a:endParaRPr lang="en-US"/>
          </a:p>
        </p:txBody>
      </p:sp>
      <p:pic>
        <p:nvPicPr>
          <p:cNvPr id="2097158" name=""/>
          <p:cNvPicPr>
            <a:picLocks/>
          </p:cNvPicPr>
          <p:nvPr/>
        </p:nvPicPr>
        <p:blipFill>
          <a:blip xmlns:r="http://schemas.openxmlformats.org/officeDocument/2006/relationships" r:embed="rId1"/>
          <a:stretch>
            <a:fillRect/>
          </a:stretch>
        </p:blipFill>
        <p:spPr>
          <a:xfrm rot="0">
            <a:off x="800098" y="4233704"/>
            <a:ext cx="7715250" cy="1700259"/>
          </a:xfrm>
          <a:prstGeom prst="rec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708" name=""/>
          <p:cNvSpPr>
            <a:spLocks noGrp="1"/>
          </p:cNvSpPr>
          <p:nvPr>
            <p:ph idx="1"/>
          </p:nvPr>
        </p:nvSpPr>
        <p:spPr>
          <a:xfrm>
            <a:off x="433819" y="417393"/>
            <a:ext cx="8367280" cy="6285221"/>
          </a:xfrm>
        </p:spPr>
        <p:txBody>
          <a:bodyPr/>
          <a:p>
            <a:r>
              <a:rPr lang="en-US"/>
              <a:t>we are creating the instance by using the new keyword. </a:t>
            </a:r>
            <a:endParaRPr lang="en-US"/>
          </a:p>
          <a:p>
            <a:endParaRPr lang="en-US"/>
          </a:p>
          <a:p>
            <a:r>
              <a:rPr lang="en-US"/>
              <a:t>Sometimes, the nature of the object must be changed according to the nature of the program. </a:t>
            </a:r>
            <a:endParaRPr lang="en-US"/>
          </a:p>
          <a:p>
            <a:endParaRPr lang="en-US"/>
          </a:p>
          <a:p>
            <a:r>
              <a:rPr lang="en-US"/>
              <a:t>In such cases, we must get the help of creational design patterns to provide more general and flexible approach.</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709" name=""/>
          <p:cNvSpPr>
            <a:spLocks noGrp="1"/>
          </p:cNvSpPr>
          <p:nvPr>
            <p:ph type="title"/>
          </p:nvPr>
        </p:nvSpPr>
        <p:spPr>
          <a:xfrm>
            <a:off x="628650" y="0"/>
            <a:ext cx="7886700" cy="1325563"/>
          </a:xfrm>
        </p:spPr>
        <p:txBody>
          <a:bodyPr/>
          <a:p>
            <a:pPr algn="ctr"/>
            <a:r>
              <a:rPr b="1" sz="3800" lang="en-US">
                <a:solidFill>
                  <a:srgbClr val="3399FF"/>
                </a:solidFill>
              </a:rPr>
              <a:t>Types of creational design patterns</a:t>
            </a:r>
            <a:endParaRPr b="1" sz="3800" lang="en-US">
              <a:solidFill>
                <a:srgbClr val="3399FF"/>
              </a:solidFill>
            </a:endParaRPr>
          </a:p>
        </p:txBody>
      </p:sp>
      <p:sp>
        <p:nvSpPr>
          <p:cNvPr id="1048710" name=""/>
          <p:cNvSpPr>
            <a:spLocks noGrp="1"/>
          </p:cNvSpPr>
          <p:nvPr>
            <p:ph idx="1"/>
          </p:nvPr>
        </p:nvSpPr>
        <p:spPr>
          <a:xfrm>
            <a:off x="313330" y="1325563"/>
            <a:ext cx="8633547" cy="5262058"/>
          </a:xfrm>
        </p:spPr>
        <p:txBody>
          <a:bodyPr/>
          <a:p>
            <a:r>
              <a:rPr lang="en-US"/>
              <a:t>There are following 6 types of creational design patterns.</a:t>
            </a:r>
            <a:endParaRPr lang="en-US"/>
          </a:p>
        </p:txBody>
      </p:sp>
      <p:pic>
        <p:nvPicPr>
          <p:cNvPr id="2097159" name=""/>
          <p:cNvPicPr>
            <a:picLocks/>
          </p:cNvPicPr>
          <p:nvPr/>
        </p:nvPicPr>
        <p:blipFill>
          <a:blip xmlns:r="http://schemas.openxmlformats.org/officeDocument/2006/relationships" r:embed="rId1"/>
          <a:stretch>
            <a:fillRect/>
          </a:stretch>
        </p:blipFill>
        <p:spPr>
          <a:xfrm rot="0">
            <a:off x="628649" y="2157051"/>
            <a:ext cx="8221807" cy="4838204"/>
          </a:xfrm>
          <a:prstGeom prst="rec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11" name=""/>
          <p:cNvSpPr>
            <a:spLocks noGrp="1"/>
          </p:cNvSpPr>
          <p:nvPr>
            <p:ph type="title"/>
          </p:nvPr>
        </p:nvSpPr>
        <p:spPr>
          <a:xfrm>
            <a:off x="628650" y="0"/>
            <a:ext cx="7886700" cy="1325563"/>
          </a:xfrm>
        </p:spPr>
        <p:txBody>
          <a:bodyPr/>
          <a:p>
            <a:pPr algn="ctr"/>
            <a:r>
              <a:rPr b="1" lang="en-US">
                <a:solidFill>
                  <a:srgbClr val="3399FF"/>
                </a:solidFill>
              </a:rPr>
              <a:t>Factory Method Pattern</a:t>
            </a:r>
            <a:endParaRPr b="1" lang="en-US">
              <a:solidFill>
                <a:srgbClr val="3399FF"/>
              </a:solidFill>
            </a:endParaRPr>
          </a:p>
        </p:txBody>
      </p:sp>
      <p:sp>
        <p:nvSpPr>
          <p:cNvPr id="1048712" name=""/>
          <p:cNvSpPr>
            <a:spLocks noGrp="1"/>
          </p:cNvSpPr>
          <p:nvPr>
            <p:ph idx="1"/>
          </p:nvPr>
        </p:nvSpPr>
        <p:spPr>
          <a:xfrm>
            <a:off x="368876" y="1325563"/>
            <a:ext cx="8659706" cy="5771594"/>
          </a:xfrm>
        </p:spPr>
        <p:txBody>
          <a:bodyPr/>
          <a:p>
            <a:r>
              <a:rPr lang="en-US"/>
              <a:t>A Factory Pattern or Factory Method Pattern says that just define an interface or abstract class for creating an object but let the subclasses decide which class to instantiate.</a:t>
            </a:r>
            <a:endParaRPr lang="en-US"/>
          </a:p>
          <a:p>
            <a:endParaRPr lang="en-US"/>
          </a:p>
          <a:p>
            <a:r>
              <a:rPr lang="en-US"/>
              <a:t> In other words, subclasses are responsible to create the instance of the class.</a:t>
            </a:r>
            <a:endParaRPr lang="en-US"/>
          </a:p>
          <a:p>
            <a:endParaRPr lang="en-US"/>
          </a:p>
          <a:p>
            <a:r>
              <a:rPr lang="en-US"/>
              <a:t>The Factory Method Pattern is also known as Virtual Constructor.</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713" name=""/>
          <p:cNvSpPr>
            <a:spLocks noGrp="1"/>
          </p:cNvSpPr>
          <p:nvPr>
            <p:ph type="title"/>
          </p:nvPr>
        </p:nvSpPr>
        <p:spPr>
          <a:xfrm>
            <a:off x="628649" y="-264360"/>
            <a:ext cx="7886700" cy="1325563"/>
          </a:xfrm>
        </p:spPr>
        <p:txBody>
          <a:bodyPr/>
          <a:p>
            <a:pPr algn="ctr"/>
            <a:r>
              <a:rPr b="1" sz="3600" lang="en-US">
                <a:solidFill>
                  <a:srgbClr val="3399FF"/>
                </a:solidFill>
              </a:rPr>
              <a:t>Advantage of Factory Design Pattern</a:t>
            </a:r>
            <a:endParaRPr b="1" sz="3600" lang="en-US">
              <a:solidFill>
                <a:srgbClr val="3399FF"/>
              </a:solidFill>
            </a:endParaRPr>
          </a:p>
        </p:txBody>
      </p:sp>
      <p:sp>
        <p:nvSpPr>
          <p:cNvPr id="1048714" name=""/>
          <p:cNvSpPr>
            <a:spLocks noGrp="1"/>
          </p:cNvSpPr>
          <p:nvPr>
            <p:ph idx="1"/>
          </p:nvPr>
        </p:nvSpPr>
        <p:spPr>
          <a:xfrm>
            <a:off x="303933" y="826234"/>
            <a:ext cx="8646535" cy="5869890"/>
          </a:xfrm>
        </p:spPr>
        <p:txBody>
          <a:bodyPr/>
          <a:p>
            <a:r>
              <a:rPr lang="en-US"/>
              <a:t>Factory Method Pattern allows the sub-classes to choose the type of objects to create.</a:t>
            </a:r>
            <a:endParaRPr lang="en-US"/>
          </a:p>
          <a:p>
            <a:r>
              <a:rPr lang="en-US"/>
              <a:t>It promotes the loose-coupling by eliminating the need to bind application-specific classes into the code.</a:t>
            </a:r>
            <a:endParaRPr lang="en-US"/>
          </a:p>
          <a:p>
            <a:pPr algn="ctr"/>
            <a:r>
              <a:rPr b="1" sz="3000" lang="en-US">
                <a:solidFill>
                  <a:srgbClr val="008000"/>
                </a:solidFill>
              </a:rPr>
              <a:t>Usage of Factory Design Pattern</a:t>
            </a:r>
            <a:r>
              <a:rPr b="1" sz="3000" lang="en-US">
                <a:solidFill>
                  <a:srgbClr val="008000"/>
                </a:solidFill>
              </a:rPr>
              <a:t>:</a:t>
            </a:r>
            <a:endParaRPr b="1" sz="3000" lang="en-US">
              <a:solidFill>
                <a:srgbClr val="008000"/>
              </a:solidFill>
            </a:endParaRPr>
          </a:p>
          <a:p>
            <a:r>
              <a:rPr b="1" lang="en-US">
                <a:solidFill>
                  <a:srgbClr val="000000"/>
                </a:solidFill>
              </a:rPr>
              <a:t>When a class doesn't know what sub-classes will be required to create</a:t>
            </a:r>
            <a:endParaRPr b="1" lang="en-US">
              <a:solidFill>
                <a:srgbClr val="98CC00"/>
              </a:solidFill>
            </a:endParaRPr>
          </a:p>
          <a:p>
            <a:r>
              <a:rPr b="1" lang="en-US">
                <a:solidFill>
                  <a:srgbClr val="000000"/>
                </a:solidFill>
              </a:rPr>
              <a:t>When a class wants that its sub-classes specify the objects to be created.</a:t>
            </a:r>
            <a:endParaRPr b="1" lang="en-US">
              <a:solidFill>
                <a:srgbClr val="98CC00"/>
              </a:solidFill>
            </a:endParaRPr>
          </a:p>
          <a:p>
            <a:r>
              <a:rPr b="1" lang="en-US">
                <a:solidFill>
                  <a:srgbClr val="000000"/>
                </a:solidFill>
              </a:rPr>
              <a:t>When the parent classes choose the creation of objects to its sub-classes.</a:t>
            </a:r>
            <a:endParaRPr b="1" lang="en-US">
              <a:solidFill>
                <a:srgbClr val="98CC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715" name=""/>
          <p:cNvSpPr>
            <a:spLocks noGrp="1"/>
          </p:cNvSpPr>
          <p:nvPr>
            <p:ph type="title"/>
          </p:nvPr>
        </p:nvSpPr>
        <p:spPr>
          <a:xfrm>
            <a:off x="628649" y="-205954"/>
            <a:ext cx="7886700" cy="1325563"/>
          </a:xfrm>
        </p:spPr>
        <p:txBody>
          <a:bodyPr/>
          <a:p>
            <a:pPr algn="ctr"/>
            <a:r>
              <a:rPr b="1" lang="en-US">
                <a:solidFill>
                  <a:srgbClr val="3399FF"/>
                </a:solidFill>
              </a:rPr>
              <a:t>Abstract Factory Pattern</a:t>
            </a:r>
            <a:endParaRPr b="1" lang="en-US">
              <a:solidFill>
                <a:srgbClr val="3399FF"/>
              </a:solidFill>
            </a:endParaRPr>
          </a:p>
        </p:txBody>
      </p:sp>
      <p:sp>
        <p:nvSpPr>
          <p:cNvPr id="1048716" name=""/>
          <p:cNvSpPr>
            <a:spLocks noGrp="1"/>
          </p:cNvSpPr>
          <p:nvPr>
            <p:ph idx="1"/>
          </p:nvPr>
        </p:nvSpPr>
        <p:spPr>
          <a:xfrm>
            <a:off x="303933" y="1119608"/>
            <a:ext cx="8552724" cy="5729813"/>
          </a:xfrm>
        </p:spPr>
        <p:txBody>
          <a:bodyPr>
            <a:normAutofit/>
          </a:bodyPr>
          <a:p>
            <a:r>
              <a:rPr lang="en-US"/>
              <a:t>Abstract Factory Pattern says that just define an interface or abstract class for creating families of related (or dependent) objects but without specifying their concrete sub-classes.</a:t>
            </a:r>
            <a:endParaRPr lang="en-US"/>
          </a:p>
          <a:p>
            <a:endParaRPr lang="en-US"/>
          </a:p>
          <a:p>
            <a:r>
              <a:rPr lang="en-US"/>
              <a:t>That</a:t>
            </a:r>
            <a:r>
              <a:rPr lang="en-US"/>
              <a:t> means Abstract Factory lets a class returns a factory of classes.</a:t>
            </a:r>
            <a:endParaRPr lang="en-US"/>
          </a:p>
          <a:p>
            <a:endParaRPr lang="en-US"/>
          </a:p>
          <a:p>
            <a:r>
              <a:rPr lang="en-US"/>
              <a:t> So, this is the reason that Abstract Factory Pattern is one level higher than the Factory Pattern.</a:t>
            </a:r>
            <a:endParaRPr lang="en-US"/>
          </a:p>
          <a:p>
            <a:endParaRPr lang="en-US"/>
          </a:p>
          <a:p>
            <a:r>
              <a:rPr lang="en-US"/>
              <a:t>An Abstract Factory Pattern is also known as Kit.</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17" name=""/>
          <p:cNvSpPr>
            <a:spLocks noGrp="1"/>
          </p:cNvSpPr>
          <p:nvPr>
            <p:ph type="title"/>
          </p:nvPr>
        </p:nvSpPr>
        <p:spPr>
          <a:xfrm>
            <a:off x="628650" y="0"/>
            <a:ext cx="7886700" cy="1325563"/>
          </a:xfrm>
        </p:spPr>
        <p:txBody>
          <a:bodyPr/>
          <a:p>
            <a:r>
              <a:rPr b="1" sz="4100" lang="en-US">
                <a:solidFill>
                  <a:srgbClr val="3399FF"/>
                </a:solidFill>
              </a:rPr>
              <a:t>Singleton design pattern in Java</a:t>
            </a:r>
            <a:endParaRPr b="1" sz="4100" lang="en-US">
              <a:solidFill>
                <a:srgbClr val="3399FF"/>
              </a:solidFill>
            </a:endParaRPr>
          </a:p>
        </p:txBody>
      </p:sp>
      <p:sp>
        <p:nvSpPr>
          <p:cNvPr id="1048718" name=""/>
          <p:cNvSpPr>
            <a:spLocks noGrp="1"/>
          </p:cNvSpPr>
          <p:nvPr>
            <p:ph idx="1"/>
          </p:nvPr>
        </p:nvSpPr>
        <p:spPr>
          <a:xfrm>
            <a:off x="354213" y="1085816"/>
            <a:ext cx="8627053" cy="5679711"/>
          </a:xfrm>
        </p:spPr>
        <p:txBody>
          <a:bodyPr>
            <a:normAutofit fontScale="96429" lnSpcReduction="20000"/>
          </a:bodyPr>
          <a:p>
            <a:r>
              <a:rPr lang="en-US"/>
              <a:t>Singleton Pattern says that just"define a class that has only one instance and provides a global point of access to it".</a:t>
            </a:r>
            <a:endParaRPr lang="en-US"/>
          </a:p>
          <a:p>
            <a:endParaRPr lang="en-US"/>
          </a:p>
          <a:p>
            <a:r>
              <a:rPr lang="en-US"/>
              <a:t>In other words, a class must ensure that only single instance should be created and single object can be used by all other classes.</a:t>
            </a:r>
            <a:endParaRPr lang="en-US"/>
          </a:p>
          <a:p>
            <a:endParaRPr lang="en-US"/>
          </a:p>
          <a:p>
            <a:r>
              <a:rPr lang="en-US"/>
              <a:t>There are two forms of singleton design pattern</a:t>
            </a:r>
            <a:endParaRPr lang="en-US"/>
          </a:p>
          <a:p>
            <a:endParaRPr lang="en-US"/>
          </a:p>
          <a:p>
            <a:r>
              <a:rPr lang="en-US"/>
              <a:t>Early Instantiation: creation of instance at load time.</a:t>
            </a:r>
            <a:endParaRPr lang="en-US"/>
          </a:p>
          <a:p>
            <a:r>
              <a:rPr lang="en-US"/>
              <a:t>Lazy Instantiation: creation of instance when required.</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719" name=""/>
          <p:cNvSpPr>
            <a:spLocks noGrp="1"/>
          </p:cNvSpPr>
          <p:nvPr>
            <p:ph type="title"/>
          </p:nvPr>
        </p:nvSpPr>
        <p:spPr>
          <a:xfrm>
            <a:off x="628649" y="-147479"/>
            <a:ext cx="7886700" cy="1325563"/>
          </a:xfrm>
        </p:spPr>
        <p:txBody>
          <a:bodyPr/>
          <a:p>
            <a:pPr algn="ctr"/>
            <a:r>
              <a:rPr b="1" lang="en-US">
                <a:solidFill>
                  <a:srgbClr val="3399FF"/>
                </a:solidFill>
              </a:rPr>
              <a:t>Prototype Design Pattern</a:t>
            </a:r>
            <a:endParaRPr b="1" lang="en-US">
              <a:solidFill>
                <a:srgbClr val="3399FF"/>
              </a:solidFill>
            </a:endParaRPr>
          </a:p>
        </p:txBody>
      </p:sp>
      <p:sp>
        <p:nvSpPr>
          <p:cNvPr id="1048720" name=""/>
          <p:cNvSpPr>
            <a:spLocks noGrp="1"/>
          </p:cNvSpPr>
          <p:nvPr>
            <p:ph idx="1"/>
          </p:nvPr>
        </p:nvSpPr>
        <p:spPr>
          <a:xfrm>
            <a:off x="277955" y="1253330"/>
            <a:ext cx="8549121" cy="5487007"/>
          </a:xfrm>
        </p:spPr>
        <p:txBody>
          <a:bodyPr/>
          <a:p>
            <a:r>
              <a:rPr lang="en-US"/>
              <a:t>Prototype Pattern says that cloning of an existing object instead of creating new one and can also be customized as per the requirement.</a:t>
            </a:r>
            <a:endParaRPr lang="en-US"/>
          </a:p>
          <a:p>
            <a:endParaRPr lang="en-US"/>
          </a:p>
          <a:p>
            <a:r>
              <a:rPr lang="en-US"/>
              <a:t>This pattern should be followed, if the cost of creating a new object is expensive and resource intensive.</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721" name=""/>
          <p:cNvSpPr>
            <a:spLocks noGrp="1"/>
          </p:cNvSpPr>
          <p:nvPr>
            <p:ph type="title"/>
          </p:nvPr>
        </p:nvSpPr>
        <p:spPr>
          <a:xfrm>
            <a:off x="628649" y="0"/>
            <a:ext cx="7886700" cy="1325563"/>
          </a:xfrm>
        </p:spPr>
        <p:txBody>
          <a:bodyPr/>
          <a:p>
            <a:pPr algn="ctr"/>
            <a:r>
              <a:rPr b="1" lang="en-US">
                <a:solidFill>
                  <a:srgbClr val="3399FF"/>
                </a:solidFill>
              </a:rPr>
              <a:t>Builder Design Pattern</a:t>
            </a:r>
            <a:endParaRPr b="1" lang="en-US">
              <a:solidFill>
                <a:srgbClr val="3399FF"/>
              </a:solidFill>
            </a:endParaRPr>
          </a:p>
        </p:txBody>
      </p:sp>
      <p:sp>
        <p:nvSpPr>
          <p:cNvPr id="1048722" name=""/>
          <p:cNvSpPr>
            <a:spLocks noGrp="1"/>
          </p:cNvSpPr>
          <p:nvPr>
            <p:ph idx="1"/>
          </p:nvPr>
        </p:nvSpPr>
        <p:spPr>
          <a:xfrm>
            <a:off x="0" y="1325563"/>
            <a:ext cx="8899814" cy="5597330"/>
          </a:xfrm>
        </p:spPr>
        <p:txBody>
          <a:bodyPr/>
          <a:p>
            <a:r>
              <a:rPr lang="en-US"/>
              <a:t>Builder Pattern says that "construct a complex object from simple objects using step-by-step approach"</a:t>
            </a:r>
            <a:endParaRPr lang="en-US"/>
          </a:p>
          <a:p>
            <a:endParaRPr lang="en-US"/>
          </a:p>
          <a:p>
            <a:r>
              <a:rPr lang="en-US"/>
              <a:t>It is mostly used when object can't be created in single step like in the de-serialization of a complex object.</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51" name=""/>
          <p:cNvSpPr>
            <a:spLocks noGrp="1"/>
          </p:cNvSpPr>
          <p:nvPr>
            <p:ph type="title"/>
          </p:nvPr>
        </p:nvSpPr>
        <p:spPr/>
        <p:txBody>
          <a:bodyPr/>
          <a:p>
            <a:pPr algn="ctr"/>
            <a:r>
              <a:rPr b="1" lang="en-US"/>
              <a:t>Solid Principles</a:t>
            </a:r>
            <a:r>
              <a:rPr b="1" lang="en-US"/>
              <a:t> </a:t>
            </a:r>
            <a:endParaRPr b="1" lang="en-US"/>
          </a:p>
        </p:txBody>
      </p:sp>
      <p:sp>
        <p:nvSpPr>
          <p:cNvPr id="1048652" name=""/>
          <p:cNvSpPr>
            <a:spLocks noGrp="1"/>
          </p:cNvSpPr>
          <p:nvPr>
            <p:ph idx="1"/>
          </p:nvPr>
        </p:nvSpPr>
        <p:spPr/>
        <p:txBody>
          <a:bodyPr>
            <a:normAutofit fontScale="92857" lnSpcReduction="20000"/>
          </a:bodyPr>
          <a:p>
            <a:r>
              <a:rPr lang="en-US"/>
              <a:t>D</a:t>
            </a:r>
            <a:r>
              <a:rPr lang="en-US"/>
              <a:t>esign principles encourage us to create more maintainable, understandable, and flexible software.</a:t>
            </a:r>
            <a:endParaRPr lang="en-US"/>
          </a:p>
          <a:p>
            <a:endParaRPr lang="en-US"/>
          </a:p>
          <a:p>
            <a:r>
              <a:rPr lang="en-US"/>
              <a:t> Consequently, as our applications grow in size, we can reduce their complexity and save ourselves a lot of headaches further down the road!</a:t>
            </a:r>
            <a:endParaRPr lang="en-US"/>
          </a:p>
          <a:p>
            <a:endParaRPr lang="en-US"/>
          </a:p>
          <a:p>
            <a:r>
              <a:rPr lang="en-US"/>
              <a:t>To create understandable, readable, and testable code that many developers can collaboratively work on."</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723" name=""/>
          <p:cNvSpPr>
            <a:spLocks noGrp="1"/>
          </p:cNvSpPr>
          <p:nvPr>
            <p:ph type="title"/>
          </p:nvPr>
        </p:nvSpPr>
        <p:spPr>
          <a:xfrm>
            <a:off x="628649" y="-283829"/>
            <a:ext cx="7886700" cy="1325563"/>
          </a:xfrm>
        </p:spPr>
        <p:txBody>
          <a:bodyPr/>
          <a:p>
            <a:pPr algn="ctr"/>
            <a:r>
              <a:rPr b="1" lang="en-US">
                <a:solidFill>
                  <a:srgbClr val="3399FF"/>
                </a:solidFill>
              </a:rPr>
              <a:t>Object Pool Pattern</a:t>
            </a:r>
            <a:endParaRPr b="1" lang="en-US">
              <a:solidFill>
                <a:srgbClr val="3399FF"/>
              </a:solidFill>
            </a:endParaRPr>
          </a:p>
        </p:txBody>
      </p:sp>
      <p:sp>
        <p:nvSpPr>
          <p:cNvPr id="1048724" name=""/>
          <p:cNvSpPr>
            <a:spLocks noGrp="1"/>
          </p:cNvSpPr>
          <p:nvPr>
            <p:ph idx="1"/>
          </p:nvPr>
        </p:nvSpPr>
        <p:spPr>
          <a:xfrm>
            <a:off x="0" y="1041733"/>
            <a:ext cx="8951768" cy="5830953"/>
          </a:xfrm>
        </p:spPr>
        <p:txBody>
          <a:bodyPr>
            <a:normAutofit fontScale="92857" lnSpcReduction="20000"/>
          </a:bodyPr>
          <a:p>
            <a:r>
              <a:rPr lang="en-US"/>
              <a:t>Object Pool Pattern says that " to reuse the object that are expensive to create".</a:t>
            </a:r>
            <a:endParaRPr lang="en-US"/>
          </a:p>
          <a:p>
            <a:endParaRPr lang="en-US"/>
          </a:p>
          <a:p>
            <a:r>
              <a:rPr lang="en-US"/>
              <a:t>Basically, an Object pool is a container which contains a specified amount of objects. When an object is taken from the pool, it is not available in the pool until it is put back. </a:t>
            </a:r>
            <a:endParaRPr lang="en-US"/>
          </a:p>
          <a:p>
            <a:endParaRPr lang="en-US"/>
          </a:p>
          <a:p>
            <a:r>
              <a:rPr lang="en-US"/>
              <a:t>Objects in the pool have a lifecycle: creation, validation and destroy.</a:t>
            </a:r>
            <a:endParaRPr lang="en-US"/>
          </a:p>
          <a:p>
            <a:endParaRPr lang="en-US"/>
          </a:p>
          <a:p>
            <a:r>
              <a:rPr lang="en-US"/>
              <a:t>A pool helps to manage available resources in a better way. There are many using examples: especially in application servers there are data source pools, thread pools etc.</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725" name=""/>
          <p:cNvSpPr>
            <a:spLocks noGrp="1"/>
          </p:cNvSpPr>
          <p:nvPr>
            <p:ph type="title"/>
          </p:nvPr>
        </p:nvSpPr>
        <p:spPr>
          <a:xfrm>
            <a:off x="342899" y="0"/>
            <a:ext cx="7886700" cy="1325563"/>
          </a:xfrm>
        </p:spPr>
        <p:txBody>
          <a:bodyPr/>
          <a:p>
            <a:pPr algn="ctr"/>
            <a:r>
              <a:rPr b="1" lang="en-US">
                <a:solidFill>
                  <a:srgbClr val="3399FF"/>
                </a:solidFill>
              </a:rPr>
              <a:t>Structural design patterns</a:t>
            </a:r>
            <a:endParaRPr b="1" lang="en-US">
              <a:solidFill>
                <a:srgbClr val="3399FF"/>
              </a:solidFill>
            </a:endParaRPr>
          </a:p>
        </p:txBody>
      </p:sp>
      <p:sp>
        <p:nvSpPr>
          <p:cNvPr id="1048726" name=""/>
          <p:cNvSpPr>
            <a:spLocks noGrp="1"/>
          </p:cNvSpPr>
          <p:nvPr>
            <p:ph idx="1"/>
          </p:nvPr>
        </p:nvSpPr>
        <p:spPr>
          <a:xfrm>
            <a:off x="342899" y="1325563"/>
            <a:ext cx="8524605" cy="5266363"/>
          </a:xfrm>
        </p:spPr>
        <p:txBody>
          <a:bodyPr/>
          <a:p>
            <a:r>
              <a:rPr lang="en-US"/>
              <a:t>Structural design patterns are concerned with how classes and objects can be composed, to form larger structures.</a:t>
            </a:r>
            <a:endParaRPr lang="en-US"/>
          </a:p>
          <a:p>
            <a:endParaRPr lang="en-US"/>
          </a:p>
          <a:p>
            <a:r>
              <a:rPr lang="en-US"/>
              <a:t>The structural design patterns simplifies the structure by identifying the relationships.</a:t>
            </a:r>
            <a:endParaRPr lang="en-US"/>
          </a:p>
          <a:p>
            <a:endParaRPr lang="en-US"/>
          </a:p>
          <a:p>
            <a:r>
              <a:rPr lang="en-US"/>
              <a:t>These patterns focus on, how the classes inherit from each other and how they are composed from other classes.</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727" name=""/>
          <p:cNvSpPr>
            <a:spLocks noGrp="1"/>
          </p:cNvSpPr>
          <p:nvPr>
            <p:ph type="title"/>
          </p:nvPr>
        </p:nvSpPr>
        <p:spPr>
          <a:xfrm>
            <a:off x="628650" y="-45425"/>
            <a:ext cx="7886700" cy="1325563"/>
          </a:xfrm>
        </p:spPr>
        <p:txBody>
          <a:bodyPr>
            <a:normAutofit/>
          </a:bodyPr>
          <a:p>
            <a:pPr algn="ctr"/>
            <a:r>
              <a:rPr b="1" sz="3000" lang="en-US">
                <a:solidFill>
                  <a:srgbClr val="3399FF"/>
                </a:solidFill>
              </a:rPr>
              <a:t>Types of structural design patterns</a:t>
            </a:r>
            <a:br>
              <a:rPr b="1" sz="3000" lang="en-US">
                <a:solidFill>
                  <a:srgbClr val="3399FF"/>
                </a:solidFill>
              </a:rPr>
            </a:br>
            <a:endParaRPr b="1" sz="3000" lang="en-US">
              <a:solidFill>
                <a:srgbClr val="3399FF"/>
              </a:solidFill>
            </a:endParaRPr>
          </a:p>
        </p:txBody>
      </p:sp>
      <p:sp>
        <p:nvSpPr>
          <p:cNvPr id="1048728" name=""/>
          <p:cNvSpPr>
            <a:spLocks noGrp="1"/>
          </p:cNvSpPr>
          <p:nvPr>
            <p:ph idx="1"/>
          </p:nvPr>
        </p:nvSpPr>
        <p:spPr>
          <a:xfrm>
            <a:off x="0" y="617356"/>
            <a:ext cx="9407323" cy="6246284"/>
          </a:xfrm>
        </p:spPr>
        <p:txBody>
          <a:bodyPr>
            <a:normAutofit/>
          </a:bodyPr>
          <a:p>
            <a:r>
              <a:rPr lang="en-US"/>
              <a:t>There are following 7 types of structural design patterns.</a:t>
            </a:r>
            <a:endParaRPr lang="en-US"/>
          </a:p>
          <a:p>
            <a:r>
              <a:rPr lang="en-US"/>
              <a:t>Adapter Pattern</a:t>
            </a:r>
            <a:r>
              <a:rPr lang="en-US"/>
              <a:t>:</a:t>
            </a:r>
            <a:r>
              <a:rPr lang="en-US"/>
              <a:t>Adapting</a:t>
            </a:r>
            <a:r>
              <a:rPr lang="en-US"/>
              <a:t> an interface into another according to client expectation.</a:t>
            </a:r>
            <a:endParaRPr lang="en-US"/>
          </a:p>
          <a:p>
            <a:r>
              <a:rPr lang="en-US"/>
              <a:t>Bridge Pattern</a:t>
            </a:r>
            <a:r>
              <a:rPr lang="en-US"/>
              <a:t>:</a:t>
            </a:r>
            <a:r>
              <a:rPr lang="en-US"/>
              <a:t>Separating</a:t>
            </a:r>
            <a:r>
              <a:rPr lang="en-US"/>
              <a:t> abstraction (interface) from implementation.</a:t>
            </a:r>
            <a:endParaRPr lang="en-US"/>
          </a:p>
          <a:p>
            <a:r>
              <a:rPr lang="en-US"/>
              <a:t>Composite Pattern</a:t>
            </a:r>
            <a:r>
              <a:rPr lang="en-US"/>
              <a:t>:</a:t>
            </a:r>
            <a:r>
              <a:rPr lang="en-US"/>
              <a:t>Allowing</a:t>
            </a:r>
            <a:r>
              <a:rPr lang="en-US"/>
              <a:t> clients to operate on hierarchy of objects.</a:t>
            </a:r>
            <a:endParaRPr lang="en-US"/>
          </a:p>
          <a:p>
            <a:r>
              <a:rPr lang="en-US"/>
              <a:t>Decorator Pattern</a:t>
            </a:r>
            <a:r>
              <a:rPr lang="en-US"/>
              <a:t>:</a:t>
            </a:r>
            <a:r>
              <a:rPr lang="en-US"/>
              <a:t>Adding</a:t>
            </a:r>
            <a:r>
              <a:rPr lang="en-US"/>
              <a:t> functionality to an object dynamically.</a:t>
            </a:r>
            <a:endParaRPr lang="en-US"/>
          </a:p>
          <a:p>
            <a:r>
              <a:rPr lang="en-US"/>
              <a:t>Facade Pattern</a:t>
            </a:r>
            <a:r>
              <a:rPr lang="en-US"/>
              <a:t>:</a:t>
            </a:r>
            <a:r>
              <a:rPr lang="en-US"/>
              <a:t>Providing</a:t>
            </a:r>
            <a:r>
              <a:rPr lang="en-US"/>
              <a:t> an interface to a set of interfaces.</a:t>
            </a:r>
            <a:endParaRPr lang="en-US"/>
          </a:p>
          <a:p>
            <a:r>
              <a:rPr lang="en-US"/>
              <a:t>Flyweight Pattern</a:t>
            </a:r>
            <a:r>
              <a:rPr lang="en-US"/>
              <a:t>:</a:t>
            </a:r>
            <a:r>
              <a:rPr lang="en-US"/>
              <a:t>Reusing</a:t>
            </a:r>
            <a:r>
              <a:rPr lang="en-US"/>
              <a:t> an object by sharing it.</a:t>
            </a:r>
            <a:endParaRPr lang="en-US"/>
          </a:p>
          <a:p>
            <a:r>
              <a:rPr lang="en-US"/>
              <a:t>proxy Pattern</a:t>
            </a:r>
            <a:r>
              <a:rPr lang="en-US"/>
              <a:t>:</a:t>
            </a:r>
            <a:r>
              <a:rPr lang="en-US"/>
              <a:t>Representing</a:t>
            </a:r>
            <a:r>
              <a:rPr lang="en-US"/>
              <a:t> another object.</a:t>
            </a:r>
            <a:endParaRPr lang="en-US"/>
          </a:p>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29" name=""/>
          <p:cNvSpPr>
            <a:spLocks noGrp="1"/>
          </p:cNvSpPr>
          <p:nvPr>
            <p:ph type="title"/>
          </p:nvPr>
        </p:nvSpPr>
        <p:spPr>
          <a:xfrm>
            <a:off x="628650" y="0"/>
            <a:ext cx="7886700" cy="1325563"/>
          </a:xfrm>
        </p:spPr>
        <p:txBody>
          <a:bodyPr/>
          <a:p>
            <a:pPr algn="ctr"/>
            <a:r>
              <a:rPr b="1" lang="en-US">
                <a:solidFill>
                  <a:srgbClr val="3399FF"/>
                </a:solidFill>
              </a:rPr>
              <a:t>Behavioral Design Patterns</a:t>
            </a:r>
            <a:endParaRPr b="1" lang="en-US">
              <a:solidFill>
                <a:srgbClr val="3399FF"/>
              </a:solidFill>
            </a:endParaRPr>
          </a:p>
        </p:txBody>
      </p:sp>
      <p:sp>
        <p:nvSpPr>
          <p:cNvPr id="1048730" name=""/>
          <p:cNvSpPr>
            <a:spLocks noGrp="1"/>
          </p:cNvSpPr>
          <p:nvPr>
            <p:ph idx="1"/>
          </p:nvPr>
        </p:nvSpPr>
        <p:spPr>
          <a:xfrm>
            <a:off x="0" y="1253331"/>
            <a:ext cx="9151018" cy="5637979"/>
          </a:xfrm>
        </p:spPr>
        <p:txBody>
          <a:bodyPr/>
          <a:p>
            <a:r>
              <a:rPr lang="en-US"/>
              <a:t>Behavioral design patterns are concerned with the interaction and responsibility of objects.</a:t>
            </a:r>
            <a:endParaRPr lang="en-US"/>
          </a:p>
          <a:p>
            <a:endParaRPr lang="en-US"/>
          </a:p>
          <a:p>
            <a:r>
              <a:rPr lang="en-US"/>
              <a:t>In these design patterns,the interaction between the objects should be in such a way that they can easily talk to each other and still should be loosely coupled.</a:t>
            </a:r>
            <a:endParaRPr lang="en-US"/>
          </a:p>
          <a:p>
            <a:endParaRPr lang="en-US"/>
          </a:p>
          <a:p>
            <a:r>
              <a:rPr lang="en-US"/>
              <a:t>That means the implementation and the client should be loosely coupled in order to avoid hard coding and dependencies.</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731" name=""/>
          <p:cNvSpPr>
            <a:spLocks noGrp="1"/>
          </p:cNvSpPr>
          <p:nvPr>
            <p:ph type="title"/>
          </p:nvPr>
        </p:nvSpPr>
        <p:spPr>
          <a:xfrm>
            <a:off x="453302" y="-154038"/>
            <a:ext cx="7886700" cy="1325563"/>
          </a:xfrm>
        </p:spPr>
        <p:txBody>
          <a:bodyPr/>
          <a:p>
            <a:r>
              <a:rPr b="1" sz="2900" lang="en-US">
                <a:solidFill>
                  <a:srgbClr val="3399FF"/>
                </a:solidFill>
              </a:rPr>
              <a:t>There are 12 types of structural design patterns:</a:t>
            </a:r>
            <a:endParaRPr b="1" sz="2900" lang="en-US">
              <a:solidFill>
                <a:srgbClr val="3399FF"/>
              </a:solidFill>
            </a:endParaRPr>
          </a:p>
        </p:txBody>
      </p:sp>
      <p:sp>
        <p:nvSpPr>
          <p:cNvPr id="1048732" name=""/>
          <p:cNvSpPr>
            <a:spLocks noGrp="1"/>
          </p:cNvSpPr>
          <p:nvPr>
            <p:ph idx="1"/>
          </p:nvPr>
        </p:nvSpPr>
        <p:spPr/>
        <p:txBody>
          <a:bodyPr/>
          <a:p>
            <a:endParaRPr lang="en-US"/>
          </a:p>
        </p:txBody>
      </p:sp>
      <p:pic>
        <p:nvPicPr>
          <p:cNvPr id="2097160" name=""/>
          <p:cNvPicPr>
            <a:picLocks/>
          </p:cNvPicPr>
          <p:nvPr/>
        </p:nvPicPr>
        <p:blipFill>
          <a:blip xmlns:r="http://schemas.openxmlformats.org/officeDocument/2006/relationships" r:embed="rId1"/>
          <a:stretch>
            <a:fillRect/>
          </a:stretch>
        </p:blipFill>
        <p:spPr>
          <a:xfrm rot="0">
            <a:off x="1283221" y="823923"/>
            <a:ext cx="6636548" cy="6034077"/>
          </a:xfrm>
          <a:prstGeom prst="rec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733" name=""/>
          <p:cNvSpPr>
            <a:spLocks noGrp="1"/>
          </p:cNvSpPr>
          <p:nvPr>
            <p:ph type="title"/>
          </p:nvPr>
        </p:nvSpPr>
        <p:spPr/>
        <p:txBody>
          <a:bodyPr/>
          <a:p>
            <a:endParaRPr lang="en-US"/>
          </a:p>
        </p:txBody>
      </p:sp>
      <p:sp>
        <p:nvSpPr>
          <p:cNvPr id="1048734" name=""/>
          <p:cNvSpPr>
            <a:spLocks noGrp="1"/>
          </p:cNvSpPr>
          <p:nvPr>
            <p:ph idx="1"/>
          </p:nvPr>
        </p:nvSpPr>
        <p:spPr/>
        <p:txBody>
          <a:bodyPr/>
          <a:p>
            <a:endParaRPr lang="en-US"/>
          </a:p>
        </p:txBody>
      </p:sp>
      <p:pic>
        <p:nvPicPr>
          <p:cNvPr id="2097161" name=""/>
          <p:cNvPicPr>
            <a:picLocks/>
          </p:cNvPicPr>
          <p:nvPr/>
        </p:nvPicPr>
        <p:blipFill>
          <a:blip xmlns:r="http://schemas.openxmlformats.org/officeDocument/2006/relationships" r:embed="rId1"/>
          <a:stretch>
            <a:fillRect/>
          </a:stretch>
        </p:blipFill>
        <p:spPr>
          <a:xfrm rot="0">
            <a:off x="0" y="0"/>
            <a:ext cx="9144000" cy="6857624"/>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53" name=""/>
          <p:cNvSpPr>
            <a:spLocks noGrp="1"/>
          </p:cNvSpPr>
          <p:nvPr>
            <p:ph type="title"/>
          </p:nvPr>
        </p:nvSpPr>
        <p:spPr/>
        <p:txBody>
          <a:bodyPr/>
          <a:p>
            <a:endParaRPr lang="en-US"/>
          </a:p>
        </p:txBody>
      </p:sp>
      <p:sp>
        <p:nvSpPr>
          <p:cNvPr id="1048654" name=""/>
          <p:cNvSpPr>
            <a:spLocks noGrp="1"/>
          </p:cNvSpPr>
          <p:nvPr>
            <p:ph idx="1"/>
          </p:nvPr>
        </p:nvSpPr>
        <p:spPr/>
        <p:txBody>
          <a:bodyPr/>
          <a:p>
            <a:endParaRPr lang="en-US"/>
          </a:p>
        </p:txBody>
      </p:sp>
      <p:pic>
        <p:nvPicPr>
          <p:cNvPr id="2097153" name=""/>
          <p:cNvPicPr>
            <a:picLocks/>
          </p:cNvPicPr>
          <p:nvPr/>
        </p:nvPicPr>
        <p:blipFill>
          <a:blip xmlns:r="http://schemas.openxmlformats.org/officeDocument/2006/relationships" r:embed="rId1"/>
          <a:stretch>
            <a:fillRect/>
          </a:stretch>
        </p:blipFill>
        <p:spPr>
          <a:xfrm rot="0">
            <a:off x="-285751" y="0"/>
            <a:ext cx="9450098" cy="6852954"/>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55" name=""/>
          <p:cNvSpPr>
            <a:spLocks noGrp="1"/>
          </p:cNvSpPr>
          <p:nvPr>
            <p:ph type="title"/>
          </p:nvPr>
        </p:nvSpPr>
        <p:spPr>
          <a:xfrm>
            <a:off x="628649" y="0"/>
            <a:ext cx="7886700" cy="1325563"/>
          </a:xfrm>
        </p:spPr>
        <p:txBody>
          <a:bodyPr/>
          <a:p>
            <a:r>
              <a:rPr b="1" lang="en-US">
                <a:solidFill>
                  <a:srgbClr val="3399FF"/>
                </a:solidFill>
              </a:rPr>
              <a:t>Single Responsibility Principle</a:t>
            </a:r>
            <a:endParaRPr b="1" lang="en-US">
              <a:solidFill>
                <a:srgbClr val="3399FF"/>
              </a:solidFill>
            </a:endParaRPr>
          </a:p>
        </p:txBody>
      </p:sp>
      <p:sp>
        <p:nvSpPr>
          <p:cNvPr id="1048656" name=""/>
          <p:cNvSpPr>
            <a:spLocks noGrp="1"/>
          </p:cNvSpPr>
          <p:nvPr>
            <p:ph idx="1"/>
          </p:nvPr>
        </p:nvSpPr>
        <p:spPr>
          <a:xfrm>
            <a:off x="328074" y="1491051"/>
            <a:ext cx="8487851" cy="5623288"/>
          </a:xfrm>
        </p:spPr>
        <p:txBody>
          <a:bodyPr/>
          <a:p>
            <a:r>
              <a:rPr lang="en-US"/>
              <a:t>The single responsibility principle states that every Java class must perform a single functionality. </a:t>
            </a:r>
            <a:endParaRPr lang="en-US"/>
          </a:p>
          <a:p>
            <a:endParaRPr lang="en-US"/>
          </a:p>
          <a:p>
            <a:r>
              <a:rPr lang="en-US"/>
              <a:t>Implementation of multiple functionalities in a single class mashup the code and if any modification is required may affect the whole class. </a:t>
            </a:r>
            <a:endParaRPr lang="en-US"/>
          </a:p>
          <a:p>
            <a:endParaRPr lang="en-US"/>
          </a:p>
          <a:p>
            <a:r>
              <a:rPr lang="en-US"/>
              <a:t>It precise the code and the code can be easily maintained</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
          <p:cNvSpPr>
            <a:spLocks noGrp="1"/>
          </p:cNvSpPr>
          <p:nvPr>
            <p:ph type="subTitle" idx="1"/>
          </p:nvPr>
        </p:nvSpPr>
        <p:spPr>
          <a:xfrm>
            <a:off x="0" y="0"/>
            <a:ext cx="8566006" cy="6823181"/>
          </a:xfrm>
        </p:spPr>
        <p:txBody>
          <a:bodyPr>
            <a:normAutofit fontScale="95833" lnSpcReduction="20000"/>
          </a:bodyPr>
          <a:p>
            <a:pPr algn="l"/>
            <a:r>
              <a:rPr b="1" lang="en-US">
                <a:solidFill>
                  <a:srgbClr val="3399FF"/>
                </a:solidFill>
              </a:rPr>
              <a:t>Student.java</a:t>
            </a:r>
            <a:endParaRPr b="1" lang="en-US">
              <a:solidFill>
                <a:srgbClr val="3399FF"/>
              </a:solidFill>
            </a:endParaRPr>
          </a:p>
          <a:p>
            <a:pPr algn="l"/>
            <a:r>
              <a:rPr lang="en-US"/>
              <a:t>public class Student  </a:t>
            </a:r>
            <a:endParaRPr lang="en-US"/>
          </a:p>
          <a:p>
            <a:pPr algn="l"/>
            <a:r>
              <a:rPr lang="en-US"/>
              <a:t>{  </a:t>
            </a:r>
            <a:endParaRPr lang="en-US"/>
          </a:p>
          <a:p>
            <a:pPr algn="l"/>
            <a:r>
              <a:rPr lang="en-US"/>
              <a:t>public void </a:t>
            </a:r>
            <a:r>
              <a:rPr b="1" lang="en-US">
                <a:solidFill>
                  <a:srgbClr val="98CC00"/>
                </a:solidFill>
              </a:rPr>
              <a:t>printDetails();  </a:t>
            </a:r>
            <a:endParaRPr b="1" lang="en-US">
              <a:solidFill>
                <a:srgbClr val="98CC00"/>
              </a:solidFill>
            </a:endParaRPr>
          </a:p>
          <a:p>
            <a:pPr algn="l"/>
            <a:r>
              <a:rPr lang="en-US"/>
              <a:t>{  </a:t>
            </a:r>
            <a:endParaRPr lang="en-US"/>
          </a:p>
          <a:p>
            <a:pPr algn="l"/>
            <a:r>
              <a:rPr lang="en-US"/>
              <a:t>//functionality of the method  </a:t>
            </a:r>
            <a:endParaRPr lang="en-US"/>
          </a:p>
          <a:p>
            <a:pPr algn="l"/>
            <a:r>
              <a:rPr lang="en-US"/>
              <a:t>}  </a:t>
            </a:r>
            <a:endParaRPr lang="en-US"/>
          </a:p>
          <a:p>
            <a:pPr algn="l"/>
            <a:r>
              <a:rPr lang="en-US"/>
              <a:t>pubic void </a:t>
            </a:r>
            <a:r>
              <a:rPr b="1" lang="en-US">
                <a:solidFill>
                  <a:srgbClr val="98CC00"/>
                </a:solidFill>
              </a:rPr>
              <a:t>calculatePercentage();  </a:t>
            </a:r>
            <a:endParaRPr b="1" lang="en-US">
              <a:solidFill>
                <a:srgbClr val="98CC00"/>
              </a:solidFill>
            </a:endParaRPr>
          </a:p>
          <a:p>
            <a:pPr algn="l"/>
            <a:r>
              <a:rPr lang="en-US"/>
              <a:t>{  </a:t>
            </a:r>
            <a:endParaRPr lang="en-US"/>
          </a:p>
          <a:p>
            <a:pPr algn="l"/>
            <a:r>
              <a:rPr lang="en-US"/>
              <a:t>//functionality of the method  </a:t>
            </a:r>
            <a:endParaRPr lang="en-US"/>
          </a:p>
          <a:p>
            <a:pPr algn="l"/>
            <a:r>
              <a:rPr lang="en-US"/>
              <a:t>}  </a:t>
            </a:r>
            <a:endParaRPr lang="en-US"/>
          </a:p>
          <a:p>
            <a:pPr algn="l"/>
            <a:r>
              <a:rPr lang="en-US"/>
              <a:t>public void </a:t>
            </a:r>
            <a:r>
              <a:rPr b="1" lang="en-US">
                <a:solidFill>
                  <a:srgbClr val="98CC00"/>
                </a:solidFill>
              </a:rPr>
              <a:t>addStudent();  </a:t>
            </a:r>
            <a:endParaRPr b="1" lang="en-US">
              <a:solidFill>
                <a:srgbClr val="98CC00"/>
              </a:solidFill>
            </a:endParaRPr>
          </a:p>
          <a:p>
            <a:pPr algn="l"/>
            <a:r>
              <a:rPr lang="en-US"/>
              <a:t>{  </a:t>
            </a:r>
            <a:endParaRPr lang="en-US"/>
          </a:p>
          <a:p>
            <a:pPr algn="l"/>
            <a:r>
              <a:rPr lang="en-US"/>
              <a:t>//functionality of the method  </a:t>
            </a:r>
            <a:endParaRPr lang="en-US"/>
          </a:p>
          <a:p>
            <a:pPr algn="l"/>
            <a:r>
              <a:rPr lang="en-US"/>
              <a:t>}  </a:t>
            </a:r>
            <a:endParaRPr lang="en-US"/>
          </a:p>
          <a:p>
            <a:pPr algn="l"/>
            <a:r>
              <a:rPr lang="en-US"/>
              <a:t>}  </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2" name=""/>
          <p:cNvSpPr>
            <a:spLocks noGrp="1"/>
          </p:cNvSpPr>
          <p:nvPr>
            <p:ph type="subTitle" idx="1"/>
          </p:nvPr>
        </p:nvSpPr>
        <p:spPr>
          <a:xfrm>
            <a:off x="506555" y="337959"/>
            <a:ext cx="8237323" cy="6367168"/>
          </a:xfrm>
        </p:spPr>
        <p:txBody>
          <a:bodyPr>
            <a:normAutofit/>
          </a:bodyPr>
          <a:p>
            <a:r>
              <a:rPr b="1" lang="en-US">
                <a:solidFill>
                  <a:srgbClr val="3399FF"/>
                </a:solidFill>
              </a:rPr>
              <a:t>Student.java</a:t>
            </a:r>
            <a:endParaRPr b="1" lang="en-US">
              <a:solidFill>
                <a:srgbClr val="3399FF"/>
              </a:solidFill>
            </a:endParaRPr>
          </a:p>
          <a:p>
            <a:pPr algn="l"/>
            <a:r>
              <a:rPr lang="en-US"/>
              <a:t>public class Student  </a:t>
            </a:r>
            <a:endParaRPr lang="en-US"/>
          </a:p>
          <a:p>
            <a:pPr algn="l"/>
            <a:r>
              <a:rPr lang="en-US"/>
              <a:t>{  </a:t>
            </a:r>
            <a:endParaRPr lang="en-US"/>
          </a:p>
          <a:p>
            <a:pPr algn="l"/>
            <a:r>
              <a:rPr lang="en-US"/>
              <a:t>public void addStudent();  </a:t>
            </a:r>
            <a:endParaRPr lang="en-US"/>
          </a:p>
          <a:p>
            <a:pPr algn="l"/>
            <a:r>
              <a:rPr lang="en-US"/>
              <a:t>{  </a:t>
            </a:r>
            <a:endParaRPr lang="en-US"/>
          </a:p>
          <a:p>
            <a:pPr algn="l"/>
            <a:r>
              <a:rPr lang="en-US"/>
              <a:t>//functionality of the method  </a:t>
            </a:r>
            <a:endParaRPr lang="en-US"/>
          </a:p>
          <a:p>
            <a:pPr algn="l"/>
            <a:r>
              <a:rPr lang="en-US"/>
              <a:t>}  </a:t>
            </a:r>
            <a:r>
              <a:rPr lang="en-US"/>
              <a:t>}</a:t>
            </a:r>
            <a:endParaRPr lang="en-US"/>
          </a:p>
          <a:p>
            <a:pPr algn="ctr"/>
            <a:r>
              <a:rPr b="1" lang="en-US">
                <a:solidFill>
                  <a:srgbClr val="3399FF"/>
                </a:solidFill>
              </a:rPr>
              <a:t>PrintStudentDetails.java</a:t>
            </a:r>
            <a:endParaRPr lang="en-US"/>
          </a:p>
          <a:p>
            <a:pPr algn="l"/>
            <a:r>
              <a:rPr lang="en-US"/>
              <a:t>public class PrintStudentDetails  </a:t>
            </a:r>
            <a:endParaRPr lang="en-US"/>
          </a:p>
          <a:p>
            <a:pPr algn="l"/>
            <a:r>
              <a:rPr lang="en-US"/>
              <a:t>{  </a:t>
            </a:r>
            <a:endParaRPr lang="en-US"/>
          </a:p>
          <a:p>
            <a:pPr algn="l"/>
            <a:r>
              <a:rPr lang="en-US"/>
              <a:t>public void printDetails();  </a:t>
            </a:r>
            <a:endParaRPr lang="en-US"/>
          </a:p>
          <a:p>
            <a:pPr algn="l"/>
            <a:r>
              <a:rPr lang="en-US"/>
              <a:t>{  </a:t>
            </a:r>
            <a:endParaRPr lang="en-US"/>
          </a:p>
          <a:p>
            <a:pPr algn="l"/>
            <a:r>
              <a:rPr lang="en-US"/>
              <a:t>//functionality of the method  </a:t>
            </a:r>
            <a:endParaRPr lang="en-US"/>
          </a:p>
          <a:p>
            <a:pPr algn="l"/>
            <a:r>
              <a:rPr lang="en-US"/>
              <a:t>}  </a:t>
            </a:r>
            <a:r>
              <a:rPr lang="en-US"/>
              <a:t>}  </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4" name=""/>
          <p:cNvSpPr>
            <a:spLocks noGrp="1"/>
          </p:cNvSpPr>
          <p:nvPr>
            <p:ph type="subTitle" idx="1"/>
          </p:nvPr>
        </p:nvSpPr>
        <p:spPr>
          <a:xfrm>
            <a:off x="701384" y="590890"/>
            <a:ext cx="8004846" cy="6134794"/>
          </a:xfrm>
        </p:spPr>
        <p:txBody>
          <a:bodyPr/>
          <a:p>
            <a:r>
              <a:rPr b="1" lang="en-US">
                <a:solidFill>
                  <a:srgbClr val="3399FF"/>
                </a:solidFill>
              </a:rPr>
              <a:t>Percentage.java</a:t>
            </a:r>
            <a:endParaRPr b="1" lang="en-US">
              <a:solidFill>
                <a:srgbClr val="3399FF"/>
              </a:solidFill>
            </a:endParaRPr>
          </a:p>
          <a:p>
            <a:pPr algn="l"/>
            <a:endParaRPr b="1" lang="en-US">
              <a:solidFill>
                <a:srgbClr val="3399FF"/>
              </a:solidFill>
            </a:endParaRPr>
          </a:p>
          <a:p>
            <a:pPr algn="l"/>
            <a:endParaRPr b="1" lang="en-US">
              <a:solidFill>
                <a:srgbClr val="3399FF"/>
              </a:solidFill>
            </a:endParaRPr>
          </a:p>
          <a:p>
            <a:pPr algn="l"/>
            <a:r>
              <a:rPr b="1" lang="en-US">
                <a:solidFill>
                  <a:srgbClr val="000000"/>
                </a:solidFill>
              </a:rPr>
              <a:t>public class Percentage  </a:t>
            </a:r>
            <a:endParaRPr b="1" lang="en-US">
              <a:solidFill>
                <a:srgbClr val="3399FF"/>
              </a:solidFill>
            </a:endParaRPr>
          </a:p>
          <a:p>
            <a:pPr algn="l"/>
            <a:r>
              <a:rPr b="1" lang="en-US">
                <a:solidFill>
                  <a:srgbClr val="000000"/>
                </a:solidFill>
              </a:rPr>
              <a:t>{  </a:t>
            </a:r>
            <a:endParaRPr b="1" lang="en-US">
              <a:solidFill>
                <a:srgbClr val="3399FF"/>
              </a:solidFill>
            </a:endParaRPr>
          </a:p>
          <a:p>
            <a:pPr algn="l"/>
            <a:r>
              <a:rPr b="1" lang="en-US">
                <a:solidFill>
                  <a:srgbClr val="000000"/>
                </a:solidFill>
              </a:rPr>
              <a:t>public void calculatePercentage();  </a:t>
            </a:r>
            <a:endParaRPr b="1" lang="en-US">
              <a:solidFill>
                <a:srgbClr val="3399FF"/>
              </a:solidFill>
            </a:endParaRPr>
          </a:p>
          <a:p>
            <a:pPr algn="l"/>
            <a:r>
              <a:rPr b="1" lang="en-US">
                <a:solidFill>
                  <a:srgbClr val="000000"/>
                </a:solidFill>
              </a:rPr>
              <a:t>{  </a:t>
            </a:r>
            <a:endParaRPr b="1" lang="en-US">
              <a:solidFill>
                <a:srgbClr val="3399FF"/>
              </a:solidFill>
            </a:endParaRPr>
          </a:p>
          <a:p>
            <a:pPr algn="l"/>
            <a:r>
              <a:rPr b="1" lang="en-US">
                <a:solidFill>
                  <a:srgbClr val="000000"/>
                </a:solidFill>
              </a:rPr>
              <a:t>//functionality of the method  </a:t>
            </a:r>
            <a:endParaRPr b="1" lang="en-US">
              <a:solidFill>
                <a:srgbClr val="3399FF"/>
              </a:solidFill>
            </a:endParaRPr>
          </a:p>
          <a:p>
            <a:pPr algn="l"/>
            <a:r>
              <a:rPr b="1" lang="en-US">
                <a:solidFill>
                  <a:srgbClr val="000000"/>
                </a:solidFill>
              </a:rPr>
              <a:t>}  </a:t>
            </a:r>
            <a:endParaRPr b="1" lang="en-US">
              <a:solidFill>
                <a:srgbClr val="3399FF"/>
              </a:solidFill>
            </a:endParaRPr>
          </a:p>
          <a:p>
            <a:pPr algn="l"/>
            <a:r>
              <a:rPr b="1" lang="en-US">
                <a:solidFill>
                  <a:srgbClr val="000000"/>
                </a:solidFill>
              </a:rPr>
              <a:t>}  </a:t>
            </a:r>
            <a:endParaRPr b="1" lang="en-US">
              <a:solidFill>
                <a:srgbClr val="3399FF"/>
              </a:solidFill>
            </a:endParaRPr>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RMX1925</dc:creator>
  <dcterms:created xsi:type="dcterms:W3CDTF">2015-05-11T22:30:45Z</dcterms:created>
  <dcterms:modified xsi:type="dcterms:W3CDTF">2021-04-27T02:57:29Z</dcterms:modified>
</cp:coreProperties>
</file>