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68" r:id="rId4"/>
    <p:sldId id="267" r:id="rId5"/>
    <p:sldId id="269" r:id="rId6"/>
    <p:sldId id="266" r:id="rId7"/>
    <p:sldId id="259" r:id="rId8"/>
    <p:sldId id="260" r:id="rId9"/>
    <p:sldId id="261" r:id="rId10"/>
    <p:sldId id="262" r:id="rId11"/>
    <p:sldId id="263" r:id="rId12"/>
    <p:sldId id="264" r:id="rId13"/>
    <p:sldId id="265" r:id="rId14"/>
    <p:sldId id="270" r:id="rId15"/>
    <p:sldId id="271" r:id="rId16"/>
    <p:sldId id="272" r:id="rId17"/>
    <p:sldId id="273" r:id="rId18"/>
    <p:sldId id="274" r:id="rId19"/>
    <p:sldId id="275" r:id="rId20"/>
    <p:sldId id="276" r:id="rId21"/>
    <p:sldId id="277" r:id="rId22"/>
    <p:sldId id="278" r:id="rId23"/>
    <p:sldId id="279" r:id="rId24"/>
    <p:sldId id="297" r:id="rId25"/>
    <p:sldId id="298" r:id="rId26"/>
    <p:sldId id="299" r:id="rId27"/>
    <p:sldId id="300" r:id="rId28"/>
    <p:sldId id="301" r:id="rId29"/>
    <p:sldId id="302" r:id="rId30"/>
    <p:sldId id="303" r:id="rId31"/>
    <p:sldId id="304" r:id="rId32"/>
    <p:sldId id="280" r:id="rId33"/>
    <p:sldId id="281" r:id="rId34"/>
    <p:sldId id="284" r:id="rId35"/>
    <p:sldId id="282" r:id="rId36"/>
    <p:sldId id="283"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a:t>Click to edit Master title style</a:t>
            </a:r>
            <a:endParaRPr lang="en-US" dirty="0"/>
          </a:p>
        </p:txBody>
      </p:sp>
      <p:sp>
        <p:nvSpPr>
          <p:cNvPr id="104859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2021/9/1</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2021/9/1</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800" y="1122363"/>
            <a:ext cx="7772400" cy="5404731"/>
          </a:xfrm>
        </p:spPr>
        <p:txBody>
          <a:bodyPr/>
          <a:lstStyle/>
          <a:p>
            <a:r>
              <a:rPr lang="en-US" altLang="zh-CN" sz="6200" b="1">
                <a:solidFill>
                  <a:srgbClr val="98CC00"/>
                </a:solidFill>
              </a:rPr>
              <a:t>Agile &amp; Scrum Methodology</a:t>
            </a:r>
          </a:p>
        </p:txBody>
      </p:sp>
      <p:sp>
        <p:nvSpPr>
          <p:cNvPr id="1048587" name="Subtitle 2"/>
          <p:cNvSpPr>
            <a:spLocks noGrp="1"/>
          </p:cNvSpPr>
          <p:nvPr>
            <p:ph type="subTitle" idx="1"/>
          </p:nvPr>
        </p:nvSpPr>
        <p:spPr/>
        <p:txBody>
          <a:bodyPr/>
          <a:lstStyle/>
          <a:p>
            <a:endParaRPr lang="en-US" altLang="zh-CN"/>
          </a:p>
        </p:txBody>
      </p:sp>
      <p:pic>
        <p:nvPicPr>
          <p:cNvPr id="2097152" name="Picture 2097151"/>
          <p:cNvPicPr>
            <a:picLocks/>
          </p:cNvPicPr>
          <p:nvPr/>
        </p:nvPicPr>
        <p:blipFill>
          <a:blip r:embed="rId2"/>
          <a:stretch>
            <a:fillRect/>
          </a:stretch>
        </p:blipFill>
        <p:spPr>
          <a:xfrm>
            <a:off x="0" y="0"/>
            <a:ext cx="9144000" cy="4441116"/>
          </a:xfrm>
          <a:prstGeom prst="rect">
            <a:avLst/>
          </a:prstGeom>
        </p:spPr>
      </p:pic>
      <p:pic>
        <p:nvPicPr>
          <p:cNvPr id="2097153" name="Picture 2097152"/>
          <p:cNvPicPr>
            <a:picLocks/>
          </p:cNvPicPr>
          <p:nvPr/>
        </p:nvPicPr>
        <p:blipFill>
          <a:blip r:embed="rId3"/>
          <a:stretch>
            <a:fillRect/>
          </a:stretch>
        </p:blipFill>
        <p:spPr>
          <a:xfrm>
            <a:off x="3875808" y="3602038"/>
            <a:ext cx="935181" cy="63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628649" y="0"/>
            <a:ext cx="7886700" cy="1325563"/>
          </a:xfrm>
        </p:spPr>
        <p:txBody>
          <a:bodyPr/>
          <a:lstStyle/>
          <a:p>
            <a:pPr algn="ctr"/>
            <a:r>
              <a:rPr lang="en-US" b="1">
                <a:solidFill>
                  <a:srgbClr val="3399FF"/>
                </a:solidFill>
              </a:rPr>
              <a:t>Roles in Agile</a:t>
            </a:r>
          </a:p>
        </p:txBody>
      </p:sp>
      <p:sp>
        <p:nvSpPr>
          <p:cNvPr id="1048656" name="Content Placeholder 1048655"/>
          <p:cNvSpPr>
            <a:spLocks noGrp="1"/>
          </p:cNvSpPr>
          <p:nvPr>
            <p:ph idx="1"/>
          </p:nvPr>
        </p:nvSpPr>
        <p:spPr>
          <a:xfrm>
            <a:off x="0" y="1325562"/>
            <a:ext cx="9069848" cy="5642756"/>
          </a:xfrm>
        </p:spPr>
        <p:txBody>
          <a:bodyPr>
            <a:normAutofit fontScale="92857" lnSpcReduction="20000"/>
          </a:bodyPr>
          <a:lstStyle/>
          <a:p>
            <a:r>
              <a:rPr lang="en-US"/>
              <a:t>There are two different roles in a Agile methodology. These are the Scrum Master and Product Owner.</a:t>
            </a:r>
          </a:p>
          <a:p>
            <a:r>
              <a:rPr lang="en-US" sz="3010" b="1">
                <a:solidFill>
                  <a:srgbClr val="FF0000"/>
                </a:solidFill>
              </a:rPr>
              <a:t>1. Scrum Master</a:t>
            </a:r>
          </a:p>
          <a:p>
            <a:r>
              <a:rPr lang="en-US"/>
              <a:t>The Scrum Master is a team leader and facility provider who helps the team member to follow agile practices, so that the team member meets their commitments and customers requirements. The scrum master plays the following responsibilities:</a:t>
            </a:r>
          </a:p>
          <a:p>
            <a:r>
              <a:rPr lang="en-US"/>
              <a:t>They enable the close co-operation between all the roles and functions.</a:t>
            </a:r>
          </a:p>
          <a:p>
            <a:r>
              <a:rPr lang="en-US"/>
              <a:t>They remove all the blocks which occur.</a:t>
            </a:r>
          </a:p>
          <a:p>
            <a:r>
              <a:rPr lang="en-US"/>
              <a:t>They safeguard the team from any disturbances.</a:t>
            </a:r>
          </a:p>
          <a:p>
            <a:r>
              <a:rPr lang="en-US"/>
              <a:t>They work with the organization to track the progress and processes of the company.</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1048657"/>
          <p:cNvSpPr>
            <a:spLocks noGrp="1"/>
          </p:cNvSpPr>
          <p:nvPr>
            <p:ph idx="1"/>
          </p:nvPr>
        </p:nvSpPr>
        <p:spPr>
          <a:xfrm>
            <a:off x="0" y="0"/>
            <a:ext cx="9034685" cy="6843321"/>
          </a:xfrm>
        </p:spPr>
        <p:txBody>
          <a:bodyPr/>
          <a:lstStyle/>
          <a:p>
            <a:r>
              <a:rPr lang="en-US"/>
              <a:t>They ensure that Agile Inspect &amp; Adapt processes are leveraged correctly which includes</a:t>
            </a:r>
          </a:p>
          <a:p>
            <a:endParaRPr lang="en-US"/>
          </a:p>
          <a:p>
            <a:endParaRPr lang="en-US"/>
          </a:p>
          <a:p>
            <a:r>
              <a:rPr lang="en-US"/>
              <a:t>Planned meetings</a:t>
            </a:r>
          </a:p>
          <a:p>
            <a:r>
              <a:rPr lang="en-US"/>
              <a:t>Daily stand-ups</a:t>
            </a:r>
          </a:p>
          <a:p>
            <a:r>
              <a:rPr lang="en-US"/>
              <a:t>Demo</a:t>
            </a:r>
          </a:p>
          <a:p>
            <a:r>
              <a:rPr lang="en-US"/>
              <a:t>Review</a:t>
            </a:r>
          </a:p>
          <a:p>
            <a:r>
              <a:rPr lang="en-US"/>
              <a:t>Retrospective meetings, and</a:t>
            </a:r>
          </a:p>
          <a:p>
            <a:r>
              <a:rPr lang="en-US"/>
              <a:t>Facilitate team meetings and decision-making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1048659"/>
          <p:cNvSpPr>
            <a:spLocks noGrp="1"/>
          </p:cNvSpPr>
          <p:nvPr>
            <p:ph idx="1"/>
          </p:nvPr>
        </p:nvSpPr>
        <p:spPr>
          <a:xfrm>
            <a:off x="213014" y="223118"/>
            <a:ext cx="8976250" cy="6570761"/>
          </a:xfrm>
        </p:spPr>
        <p:txBody>
          <a:bodyPr/>
          <a:lstStyle/>
          <a:p>
            <a:pPr marL="0" indent="0">
              <a:buNone/>
            </a:pPr>
            <a:r>
              <a:rPr lang="en-US" sz="3000" b="1">
                <a:solidFill>
                  <a:srgbClr val="FF0000"/>
                </a:solidFill>
              </a:rPr>
              <a:t>2. Product Owner</a:t>
            </a:r>
          </a:p>
          <a:p>
            <a:r>
              <a:rPr lang="en-US"/>
              <a:t>The Product Owner is one who runs the product from a business perspective. The Product Owner plays the following responsibilities:</a:t>
            </a:r>
          </a:p>
          <a:p>
            <a:r>
              <a:rPr lang="en-US"/>
              <a:t>He defines the requirements and prioritizes their values.</a:t>
            </a:r>
          </a:p>
          <a:p>
            <a:r>
              <a:rPr lang="en-US"/>
              <a:t>He sets the release date and contents.</a:t>
            </a:r>
          </a:p>
          <a:p>
            <a:r>
              <a:rPr lang="en-US"/>
              <a:t>He takes an active role in iteration and releasing planning meetings.</a:t>
            </a:r>
          </a:p>
          <a:p>
            <a:r>
              <a:rPr lang="en-US"/>
              <a:t>He ensures that the team is working on the most valued requirement.</a:t>
            </a:r>
          </a:p>
          <a:p>
            <a:r>
              <a:rPr lang="en-US"/>
              <a:t>He represents the voice of the customer.</a:t>
            </a:r>
          </a:p>
          <a:p>
            <a:r>
              <a:rPr lang="en-US"/>
              <a:t>He accepts the user stories that meet the definition of done and defined acceptance criteria.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a:xfrm>
            <a:off x="628650" y="0"/>
            <a:ext cx="7886700" cy="1325563"/>
          </a:xfrm>
        </p:spPr>
        <p:txBody>
          <a:bodyPr/>
          <a:lstStyle/>
          <a:p>
            <a:pPr algn="ctr"/>
            <a:r>
              <a:rPr lang="en-US" b="1">
                <a:solidFill>
                  <a:srgbClr val="3399FF"/>
                </a:solidFill>
              </a:rPr>
              <a:t>Cross-functional team</a:t>
            </a:r>
          </a:p>
        </p:txBody>
      </p:sp>
      <p:sp>
        <p:nvSpPr>
          <p:cNvPr id="1048662" name="Content Placeholder 1048661"/>
          <p:cNvSpPr>
            <a:spLocks noGrp="1"/>
          </p:cNvSpPr>
          <p:nvPr>
            <p:ph idx="1"/>
          </p:nvPr>
        </p:nvSpPr>
        <p:spPr/>
        <p:txBody>
          <a:bodyPr/>
          <a:lstStyle/>
          <a:p>
            <a:endParaRPr lang="en-US"/>
          </a:p>
        </p:txBody>
      </p:sp>
      <p:pic>
        <p:nvPicPr>
          <p:cNvPr id="2097167" name="Picture 2097166"/>
          <p:cNvPicPr>
            <a:picLocks/>
          </p:cNvPicPr>
          <p:nvPr/>
        </p:nvPicPr>
        <p:blipFill>
          <a:blip r:embed="rId2"/>
          <a:stretch>
            <a:fillRect/>
          </a:stretch>
        </p:blipFill>
        <p:spPr>
          <a:xfrm>
            <a:off x="383603" y="985330"/>
            <a:ext cx="8759637" cy="59054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048670"/>
          <p:cNvSpPr>
            <a:spLocks noGrp="1"/>
          </p:cNvSpPr>
          <p:nvPr>
            <p:ph type="title"/>
          </p:nvPr>
        </p:nvSpPr>
        <p:spPr>
          <a:xfrm>
            <a:off x="628650" y="0"/>
            <a:ext cx="7886700" cy="1325563"/>
          </a:xfrm>
        </p:spPr>
        <p:txBody>
          <a:bodyPr/>
          <a:lstStyle/>
          <a:p>
            <a:r>
              <a:rPr lang="en-US" b="1">
                <a:solidFill>
                  <a:srgbClr val="3399FF"/>
                </a:solidFill>
              </a:rPr>
              <a:t>How an Agile Team plan their work?</a:t>
            </a:r>
          </a:p>
        </p:txBody>
      </p:sp>
      <p:sp>
        <p:nvSpPr>
          <p:cNvPr id="1048672" name="Content Placeholder 1048671"/>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35616" y="1141618"/>
            <a:ext cx="9215233" cy="57779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a:xfrm>
            <a:off x="485774" y="-212114"/>
            <a:ext cx="7886700" cy="1325563"/>
          </a:xfrm>
        </p:spPr>
        <p:txBody>
          <a:bodyPr/>
          <a:lstStyle/>
          <a:p>
            <a:r>
              <a:rPr lang="en-US" b="1">
                <a:solidFill>
                  <a:srgbClr val="3399FF"/>
                </a:solidFill>
              </a:rPr>
              <a:t>What is a user requirement?</a:t>
            </a:r>
          </a:p>
        </p:txBody>
      </p:sp>
      <p:sp>
        <p:nvSpPr>
          <p:cNvPr id="1048674" name="Content Placeholder 1048673"/>
          <p:cNvSpPr>
            <a:spLocks noGrp="1"/>
          </p:cNvSpPr>
          <p:nvPr>
            <p:ph idx="1"/>
          </p:nvPr>
        </p:nvSpPr>
        <p:spPr>
          <a:xfrm>
            <a:off x="200026" y="943046"/>
            <a:ext cx="8789410" cy="5928296"/>
          </a:xfrm>
        </p:spPr>
        <p:txBody>
          <a:bodyPr>
            <a:normAutofit fontScale="82143" lnSpcReduction="20000"/>
          </a:bodyPr>
          <a:lstStyle/>
          <a:p>
            <a:pPr marL="0" indent="0">
              <a:buNone/>
            </a:pPr>
            <a:r>
              <a:rPr lang="en-US" b="1">
                <a:solidFill>
                  <a:srgbClr val="FF0000"/>
                </a:solidFill>
              </a:rPr>
              <a:t>Point</a:t>
            </a:r>
          </a:p>
          <a:p>
            <a:pPr marL="0" indent="0">
              <a:buNone/>
            </a:pPr>
            <a:r>
              <a:rPr lang="en-US"/>
              <a:t>A Point defines how much a team can commit. A point usually refers to 8 hours. Each story is estimated in points.</a:t>
            </a:r>
          </a:p>
          <a:p>
            <a:pPr marL="0" indent="0">
              <a:buNone/>
            </a:pPr>
            <a:r>
              <a:rPr lang="en-US" b="1">
                <a:solidFill>
                  <a:srgbClr val="FF0000"/>
                </a:solidFill>
              </a:rPr>
              <a:t>Capacity</a:t>
            </a:r>
          </a:p>
          <a:p>
            <a:pPr marL="0" indent="0">
              <a:buNone/>
            </a:pPr>
            <a:r>
              <a:rPr lang="en-US"/>
              <a:t>Capacity defines how much an individual can commit. Capacity is estimated in hours.</a:t>
            </a:r>
          </a:p>
          <a:p>
            <a:pPr marL="0" indent="0">
              <a:buNone/>
            </a:pPr>
            <a:r>
              <a:rPr lang="en-US" b="1">
                <a:solidFill>
                  <a:srgbClr val="FF0000"/>
                </a:solidFill>
              </a:rPr>
              <a:t>What is a User Story?</a:t>
            </a:r>
          </a:p>
          <a:p>
            <a:pPr marL="0" indent="0">
              <a:buNone/>
            </a:pPr>
            <a:r>
              <a:rPr lang="en-US"/>
              <a:t>A user story is a requirement which defines what is required by the user as functionality. A user story can be in two forms −</a:t>
            </a:r>
          </a:p>
          <a:p>
            <a:pPr marL="0" indent="0">
              <a:buNone/>
            </a:pPr>
            <a:r>
              <a:rPr lang="en-US"/>
              <a:t>As a &lt;User Role&gt; I want &lt;Functionality&gt; so that &lt;Business Value&gt;</a:t>
            </a:r>
          </a:p>
          <a:p>
            <a:pPr marL="0" indent="0">
              <a:buNone/>
            </a:pPr>
            <a:r>
              <a:rPr lang="en-US"/>
              <a:t>In order to &lt;Business value&gt; as a &lt;User Role&gt; I want &lt;Functionality&gt;</a:t>
            </a:r>
          </a:p>
          <a:p>
            <a:pPr marL="0" indent="0">
              <a:buNone/>
            </a:pPr>
            <a:r>
              <a:rPr lang="en-US"/>
              <a:t>During release planning, a rough estimate is given to a user story using relative scale as points. During iteration planning, the story is broken down into tasks.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048674"/>
          <p:cNvSpPr>
            <a:spLocks noGrp="1"/>
          </p:cNvSpPr>
          <p:nvPr>
            <p:ph type="title"/>
          </p:nvPr>
        </p:nvSpPr>
        <p:spPr>
          <a:xfrm>
            <a:off x="823480" y="0"/>
            <a:ext cx="7886700" cy="1325563"/>
          </a:xfrm>
        </p:spPr>
        <p:txBody>
          <a:bodyPr/>
          <a:lstStyle/>
          <a:p>
            <a:pPr algn="ctr"/>
            <a:r>
              <a:rPr lang="en-US" sz="3600" b="1">
                <a:solidFill>
                  <a:srgbClr val="3399FF"/>
                </a:solidFill>
              </a:rPr>
              <a:t>Relation between User requirement and Task</a:t>
            </a:r>
          </a:p>
        </p:txBody>
      </p:sp>
      <p:sp>
        <p:nvSpPr>
          <p:cNvPr id="1048676" name="Content Placeholder 1048675"/>
          <p:cNvSpPr>
            <a:spLocks noGrp="1"/>
          </p:cNvSpPr>
          <p:nvPr>
            <p:ph idx="1"/>
          </p:nvPr>
        </p:nvSpPr>
        <p:spPr>
          <a:xfrm>
            <a:off x="0" y="1325562"/>
            <a:ext cx="9089012" cy="5443857"/>
          </a:xfrm>
        </p:spPr>
        <p:txBody>
          <a:bodyPr>
            <a:normAutofit/>
          </a:bodyPr>
          <a:lstStyle/>
          <a:p>
            <a:r>
              <a:rPr lang="en-US"/>
              <a:t>User requirement talks about what is to be done. It defines the needs of users.</a:t>
            </a:r>
          </a:p>
          <a:p>
            <a:r>
              <a:rPr lang="en-US"/>
              <a:t>Task talks about how it is to be done. It defines how functionality is implemented.</a:t>
            </a:r>
          </a:p>
          <a:p>
            <a:r>
              <a:rPr lang="en-US"/>
              <a:t>User requirements are implemented by tasks. Every requirement is gathering as the task.</a:t>
            </a:r>
          </a:p>
          <a:p>
            <a:r>
              <a:rPr lang="en-US"/>
              <a:t>User requirement is divided into different tasks when it is planned in current iteration.</a:t>
            </a:r>
          </a:p>
          <a:p>
            <a:r>
              <a:rPr lang="en-US"/>
              <a:t>User tasks are estimated in hours based, generally it is between 2 to 12 hours.</a:t>
            </a:r>
          </a:p>
          <a:p>
            <a:r>
              <a:rPr lang="en-US"/>
              <a:t>Requirements are validated using acceptance test.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048676"/>
          <p:cNvSpPr>
            <a:spLocks noGrp="1"/>
          </p:cNvSpPr>
          <p:nvPr>
            <p:ph type="title"/>
          </p:nvPr>
        </p:nvSpPr>
        <p:spPr/>
        <p:txBody>
          <a:bodyPr/>
          <a:lstStyle/>
          <a:p>
            <a:endParaRPr lang="en-US"/>
          </a:p>
        </p:txBody>
      </p:sp>
      <p:sp>
        <p:nvSpPr>
          <p:cNvPr id="1048678" name="Content Placeholder 1048677"/>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0" y="0"/>
            <a:ext cx="9206331" cy="68536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a:xfrm>
            <a:off x="414336" y="0"/>
            <a:ext cx="8226927" cy="1325563"/>
          </a:xfrm>
        </p:spPr>
        <p:txBody>
          <a:bodyPr/>
          <a:lstStyle/>
          <a:p>
            <a:pPr algn="ctr"/>
            <a:r>
              <a:rPr lang="en-US" sz="3900" b="1">
                <a:solidFill>
                  <a:srgbClr val="02A5E3"/>
                </a:solidFill>
              </a:rPr>
              <a:t>When the requirement is completed</a:t>
            </a:r>
          </a:p>
        </p:txBody>
      </p:sp>
      <p:sp>
        <p:nvSpPr>
          <p:cNvPr id="1048680" name="Content Placeholder 1048679"/>
          <p:cNvSpPr>
            <a:spLocks noGrp="1"/>
          </p:cNvSpPr>
          <p:nvPr>
            <p:ph idx="1"/>
          </p:nvPr>
        </p:nvSpPr>
        <p:spPr>
          <a:xfrm>
            <a:off x="0" y="1065875"/>
            <a:ext cx="9146598" cy="5888160"/>
          </a:xfrm>
        </p:spPr>
        <p:txBody>
          <a:bodyPr>
            <a:normAutofit/>
          </a:bodyPr>
          <a:lstStyle/>
          <a:p>
            <a:r>
              <a:rPr lang="en-US"/>
              <a:t>The Agile team decides the meaning of task done. There may be different criteria for it:</a:t>
            </a:r>
          </a:p>
          <a:p>
            <a:endParaRPr lang="en-US"/>
          </a:p>
          <a:p>
            <a:r>
              <a:rPr lang="en-US"/>
              <a:t>When the entire task (development, testing) are completed.</a:t>
            </a:r>
          </a:p>
          <a:p>
            <a:r>
              <a:rPr lang="en-US"/>
              <a:t>When all the acceptance tests are running and are passed.</a:t>
            </a:r>
          </a:p>
          <a:p>
            <a:r>
              <a:rPr lang="en-US"/>
              <a:t>When no defects found.</a:t>
            </a:r>
          </a:p>
          <a:p>
            <a:r>
              <a:rPr lang="en-US"/>
              <a:t>Product owner has accepted the requirement.</a:t>
            </a:r>
          </a:p>
          <a:p>
            <a:r>
              <a:rPr lang="en-US"/>
              <a:t>When the software product is delivered to the end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048680"/>
          <p:cNvSpPr>
            <a:spLocks noGrp="1"/>
          </p:cNvSpPr>
          <p:nvPr>
            <p:ph type="title"/>
          </p:nvPr>
        </p:nvSpPr>
        <p:spPr>
          <a:xfrm>
            <a:off x="784514" y="-186643"/>
            <a:ext cx="7886700" cy="1325563"/>
          </a:xfrm>
        </p:spPr>
        <p:txBody>
          <a:bodyPr/>
          <a:lstStyle/>
          <a:p>
            <a:r>
              <a:rPr lang="en-US" sz="3600" b="1">
                <a:solidFill>
                  <a:srgbClr val="3399FF"/>
                </a:solidFill>
              </a:rPr>
              <a:t>What is Software Acceptance Criteria?</a:t>
            </a:r>
          </a:p>
        </p:txBody>
      </p:sp>
      <p:sp>
        <p:nvSpPr>
          <p:cNvPr id="1048682" name="Content Placeholder 1048681"/>
          <p:cNvSpPr>
            <a:spLocks noGrp="1"/>
          </p:cNvSpPr>
          <p:nvPr>
            <p:ph idx="1"/>
          </p:nvPr>
        </p:nvSpPr>
        <p:spPr>
          <a:xfrm>
            <a:off x="297779" y="1253330"/>
            <a:ext cx="8622689" cy="5467539"/>
          </a:xfrm>
        </p:spPr>
        <p:txBody>
          <a:bodyPr/>
          <a:lstStyle/>
          <a:p>
            <a:r>
              <a:rPr lang="en-US"/>
              <a:t>Acceptance Criteria is defined as the functionality, behavior, and performance required by a product owner. </a:t>
            </a:r>
          </a:p>
          <a:p>
            <a:endParaRPr lang="en-US"/>
          </a:p>
          <a:p>
            <a:r>
              <a:rPr lang="en-US"/>
              <a:t>It defines what is to be done so that the developer knows when a user requirement is complete.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628650" y="0"/>
            <a:ext cx="7886700" cy="1325563"/>
          </a:xfrm>
        </p:spPr>
        <p:txBody>
          <a:bodyPr/>
          <a:lstStyle/>
          <a:p>
            <a:r>
              <a:rPr lang="en-US" b="1">
                <a:solidFill>
                  <a:srgbClr val="98CC00"/>
                </a:solidFill>
              </a:rPr>
              <a:t>Agenda</a:t>
            </a:r>
          </a:p>
        </p:txBody>
      </p:sp>
      <p:sp>
        <p:nvSpPr>
          <p:cNvPr id="1048648" name="Content Placeholder 1048647"/>
          <p:cNvSpPr>
            <a:spLocks noGrp="1"/>
          </p:cNvSpPr>
          <p:nvPr>
            <p:ph idx="1"/>
          </p:nvPr>
        </p:nvSpPr>
        <p:spPr>
          <a:xfrm>
            <a:off x="244186" y="1800525"/>
            <a:ext cx="8899813" cy="5636267"/>
          </a:xfrm>
        </p:spPr>
        <p:txBody>
          <a:bodyPr>
            <a:normAutofit/>
          </a:bodyPr>
          <a:lstStyle/>
          <a:p>
            <a:r>
              <a:rPr lang="en-US" b="1">
                <a:solidFill>
                  <a:srgbClr val="3399FF"/>
                </a:solidFill>
              </a:rPr>
              <a:t>What is Agile Methodology and how organizations can benefit by following this approach?</a:t>
            </a:r>
          </a:p>
          <a:p>
            <a:r>
              <a:rPr lang="en-US" b="1">
                <a:solidFill>
                  <a:srgbClr val="3399FF"/>
                </a:solidFill>
              </a:rPr>
              <a:t>Importance of SDLC</a:t>
            </a:r>
          </a:p>
          <a:p>
            <a:r>
              <a:rPr lang="en-US" b="1">
                <a:solidFill>
                  <a:srgbClr val="3399FF"/>
                </a:solidFill>
              </a:rPr>
              <a:t>Traditional Development Model: Waterfall Model</a:t>
            </a:r>
          </a:p>
          <a:p>
            <a:r>
              <a:rPr lang="en-US" b="1">
                <a:solidFill>
                  <a:srgbClr val="3399FF"/>
                </a:solidFill>
              </a:rPr>
              <a:t>Introduction to Agile Model</a:t>
            </a:r>
          </a:p>
          <a:p>
            <a:r>
              <a:rPr lang="en-US" b="1">
                <a:solidFill>
                  <a:srgbClr val="3399FF"/>
                </a:solidFill>
              </a:rPr>
              <a:t>Waterfall Model Vs Agile</a:t>
            </a:r>
          </a:p>
          <a:p>
            <a:r>
              <a:rPr lang="en-US" b="1">
                <a:solidFill>
                  <a:srgbClr val="3399FF"/>
                </a:solidFill>
              </a:rPr>
              <a:t>Agile Manifesto</a:t>
            </a:r>
          </a:p>
          <a:p>
            <a:r>
              <a:rPr lang="en-US" b="1">
                <a:solidFill>
                  <a:srgbClr val="3399FF"/>
                </a:solidFill>
              </a:rPr>
              <a:t>How Sprint Execution 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p:txBody>
          <a:bodyPr/>
          <a:lstStyle/>
          <a:p>
            <a:endParaRPr lang="en-US"/>
          </a:p>
        </p:txBody>
      </p:sp>
      <p:sp>
        <p:nvSpPr>
          <p:cNvPr id="1048684" name="Content Placeholder 1048683"/>
          <p:cNvSpPr>
            <a:spLocks noGrp="1"/>
          </p:cNvSpPr>
          <p:nvPr>
            <p:ph idx="1"/>
          </p:nvPr>
        </p:nvSpPr>
        <p:spPr/>
        <p:txBody>
          <a:bodyPr/>
          <a:lstStyle/>
          <a:p>
            <a:endParaRPr lang="en-US"/>
          </a:p>
        </p:txBody>
      </p:sp>
      <p:pic>
        <p:nvPicPr>
          <p:cNvPr id="2097170" name="Picture 2097169"/>
          <p:cNvPicPr>
            <a:picLocks/>
          </p:cNvPicPr>
          <p:nvPr/>
        </p:nvPicPr>
        <p:blipFill>
          <a:blip r:embed="rId2"/>
          <a:stretch>
            <a:fillRect/>
          </a:stretch>
        </p:blipFill>
        <p:spPr>
          <a:xfrm>
            <a:off x="0" y="0"/>
            <a:ext cx="9144000" cy="68597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a:xfrm>
            <a:off x="784514" y="-387661"/>
            <a:ext cx="7886700" cy="1325563"/>
          </a:xfrm>
        </p:spPr>
        <p:txBody>
          <a:bodyPr/>
          <a:lstStyle/>
          <a:p>
            <a:pPr algn="ctr"/>
            <a:r>
              <a:rPr lang="en-US" b="1">
                <a:solidFill>
                  <a:srgbClr val="3399FF"/>
                </a:solidFill>
              </a:rPr>
              <a:t>Agile Manifesto</a:t>
            </a:r>
          </a:p>
        </p:txBody>
      </p:sp>
      <p:sp>
        <p:nvSpPr>
          <p:cNvPr id="1048686" name="Content Placeholder 1048685"/>
          <p:cNvSpPr>
            <a:spLocks noGrp="1"/>
          </p:cNvSpPr>
          <p:nvPr>
            <p:ph idx="1"/>
          </p:nvPr>
        </p:nvSpPr>
        <p:spPr>
          <a:xfrm>
            <a:off x="0" y="722402"/>
            <a:ext cx="9419359" cy="6071066"/>
          </a:xfrm>
        </p:spPr>
        <p:txBody>
          <a:bodyPr>
            <a:normAutofit fontScale="85714" lnSpcReduction="20000"/>
          </a:bodyPr>
          <a:lstStyle/>
          <a:p>
            <a:r>
              <a:rPr lang="en-US"/>
              <a:t>The Twelve Principle of Agile Manifesto</a:t>
            </a:r>
          </a:p>
          <a:p>
            <a:endParaRPr lang="en-US"/>
          </a:p>
          <a:p>
            <a:r>
              <a:rPr lang="en-US"/>
              <a:t>Customer Satisfaction:</a:t>
            </a:r>
          </a:p>
          <a:p>
            <a:r>
              <a:rPr lang="en-US"/>
              <a:t>Welcome Change:</a:t>
            </a:r>
          </a:p>
          <a:p>
            <a:r>
              <a:rPr lang="en-US"/>
              <a:t>Deliver the Working Software:</a:t>
            </a:r>
          </a:p>
          <a:p>
            <a:r>
              <a:rPr lang="en-US"/>
              <a:t> Collaboration: </a:t>
            </a:r>
          </a:p>
          <a:p>
            <a:r>
              <a:rPr lang="en-US"/>
              <a:t>Motivation:</a:t>
            </a:r>
          </a:p>
          <a:p>
            <a:r>
              <a:rPr lang="en-US"/>
              <a:t>Face-to-face Conversation: </a:t>
            </a:r>
          </a:p>
          <a:p>
            <a:r>
              <a:rPr lang="en-US"/>
              <a:t> Measure the Progress as per the Working Software: </a:t>
            </a:r>
          </a:p>
          <a:p>
            <a:r>
              <a:rPr lang="en-US"/>
              <a:t>Maintain Constant Pace:</a:t>
            </a:r>
          </a:p>
          <a:p>
            <a:r>
              <a:rPr lang="en-US"/>
              <a:t>Monitoring:</a:t>
            </a:r>
          </a:p>
          <a:p>
            <a:r>
              <a:rPr lang="en-US"/>
              <a:t> Simplicity: </a:t>
            </a:r>
          </a:p>
          <a:p>
            <a:r>
              <a:rPr lang="en-US"/>
              <a:t>Self-organized Teams:</a:t>
            </a:r>
          </a:p>
          <a:p>
            <a:r>
              <a:rPr lang="en-US"/>
              <a:t> Review the Work Regularly:</a:t>
            </a:r>
          </a:p>
          <a:p>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048686"/>
          <p:cNvSpPr>
            <a:spLocks noGrp="1"/>
          </p:cNvSpPr>
          <p:nvPr>
            <p:ph type="title"/>
          </p:nvPr>
        </p:nvSpPr>
        <p:spPr/>
        <p:txBody>
          <a:bodyPr/>
          <a:lstStyle/>
          <a:p>
            <a:endParaRPr lang="en-US"/>
          </a:p>
        </p:txBody>
      </p:sp>
      <p:sp>
        <p:nvSpPr>
          <p:cNvPr id="1048688" name="Content Placeholder 1048687"/>
          <p:cNvSpPr>
            <a:spLocks noGrp="1"/>
          </p:cNvSpPr>
          <p:nvPr>
            <p:ph idx="1"/>
          </p:nvPr>
        </p:nvSpPr>
        <p:spPr/>
        <p:txBody>
          <a:bodyPr/>
          <a:lstStyle/>
          <a:p>
            <a:endParaRPr lang="en-US"/>
          </a:p>
        </p:txBody>
      </p:sp>
      <p:pic>
        <p:nvPicPr>
          <p:cNvPr id="2097171" name="Picture 2097170"/>
          <p:cNvPicPr>
            <a:picLocks/>
          </p:cNvPicPr>
          <p:nvPr/>
        </p:nvPicPr>
        <p:blipFill>
          <a:blip r:embed="rId2"/>
          <a:stretch>
            <a:fillRect/>
          </a:stretch>
        </p:blipFill>
        <p:spPr>
          <a:xfrm>
            <a:off x="0" y="0"/>
            <a:ext cx="9281201" cy="66387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048688"/>
          <p:cNvSpPr>
            <a:spLocks noGrp="1"/>
          </p:cNvSpPr>
          <p:nvPr>
            <p:ph type="title"/>
          </p:nvPr>
        </p:nvSpPr>
        <p:spPr/>
        <p:txBody>
          <a:bodyPr/>
          <a:lstStyle/>
          <a:p>
            <a:pPr algn="ctr"/>
            <a:r>
              <a:rPr lang="en-US" b="1">
                <a:solidFill>
                  <a:srgbClr val="3399FF"/>
                </a:solidFill>
              </a:rPr>
              <a:t>Agile - Characteristics</a:t>
            </a:r>
          </a:p>
        </p:txBody>
      </p:sp>
      <p:sp>
        <p:nvSpPr>
          <p:cNvPr id="1048690" name="Content Placeholder 1048689"/>
          <p:cNvSpPr>
            <a:spLocks noGrp="1"/>
          </p:cNvSpPr>
          <p:nvPr>
            <p:ph idx="1"/>
          </p:nvPr>
        </p:nvSpPr>
        <p:spPr/>
        <p:txBody>
          <a:bodyPr/>
          <a:lstStyle/>
          <a:p>
            <a:endParaRPr lang="en-US"/>
          </a:p>
        </p:txBody>
      </p:sp>
      <p:pic>
        <p:nvPicPr>
          <p:cNvPr id="2097172" name="Picture 2097171"/>
          <p:cNvPicPr>
            <a:picLocks/>
          </p:cNvPicPr>
          <p:nvPr/>
        </p:nvPicPr>
        <p:blipFill>
          <a:blip r:embed="rId2"/>
          <a:stretch>
            <a:fillRect/>
          </a:stretch>
        </p:blipFill>
        <p:spPr>
          <a:xfrm>
            <a:off x="0" y="1689052"/>
            <a:ext cx="9144000" cy="514121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048724"/>
          <p:cNvSpPr>
            <a:spLocks noGrp="1"/>
          </p:cNvSpPr>
          <p:nvPr>
            <p:ph type="title"/>
          </p:nvPr>
        </p:nvSpPr>
        <p:spPr>
          <a:xfrm>
            <a:off x="628649" y="-341957"/>
            <a:ext cx="7886700" cy="1325563"/>
          </a:xfrm>
        </p:spPr>
        <p:txBody>
          <a:bodyPr/>
          <a:lstStyle/>
          <a:p>
            <a:pPr algn="ctr"/>
            <a:r>
              <a:rPr lang="en-US" b="1">
                <a:solidFill>
                  <a:srgbClr val="3399FF"/>
                </a:solidFill>
              </a:rPr>
              <a:t>Agile - Daily Stand-up</a:t>
            </a:r>
          </a:p>
        </p:txBody>
      </p:sp>
      <p:sp>
        <p:nvSpPr>
          <p:cNvPr id="1048726" name="Content Placeholder 1048725"/>
          <p:cNvSpPr>
            <a:spLocks noGrp="1"/>
          </p:cNvSpPr>
          <p:nvPr>
            <p:ph idx="1"/>
          </p:nvPr>
        </p:nvSpPr>
        <p:spPr>
          <a:xfrm>
            <a:off x="0" y="644527"/>
            <a:ext cx="8893320" cy="5999681"/>
          </a:xfrm>
        </p:spPr>
        <p:txBody>
          <a:bodyPr>
            <a:normAutofit/>
          </a:bodyPr>
          <a:lstStyle/>
          <a:p>
            <a:r>
              <a:rPr lang="en-US"/>
              <a:t>A daily stand-up is a daily status meeting among all team members and it is held roughly for 15 minutes.</a:t>
            </a:r>
          </a:p>
          <a:p>
            <a:r>
              <a:rPr lang="en-US"/>
              <a:t>Every member has to answer three important questions −</a:t>
            </a:r>
          </a:p>
          <a:p>
            <a:r>
              <a:rPr lang="en-US"/>
              <a:t>What I did yesterday?</a:t>
            </a:r>
          </a:p>
          <a:p>
            <a:r>
              <a:rPr lang="en-US"/>
              <a:t>What I'll do today?</a:t>
            </a:r>
          </a:p>
          <a:p>
            <a:r>
              <a:rPr lang="en-US"/>
              <a:t>Any impediment I am facing.../ I am blocked due to...</a:t>
            </a:r>
          </a:p>
          <a:p>
            <a:r>
              <a:rPr lang="en-US"/>
              <a:t>Daily stand-up is for status update, not for any discussion. For discussion, team members should schedule another meeting at a different time.</a:t>
            </a:r>
          </a:p>
          <a:p>
            <a:r>
              <a:rPr lang="en-US"/>
              <a:t>Participants usually stand instead of sitting so that the meeting gets over quickly.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048726"/>
          <p:cNvSpPr>
            <a:spLocks noGrp="1"/>
          </p:cNvSpPr>
          <p:nvPr>
            <p:ph type="title"/>
          </p:nvPr>
        </p:nvSpPr>
        <p:spPr>
          <a:xfrm>
            <a:off x="628649" y="0"/>
            <a:ext cx="7886700" cy="1325563"/>
          </a:xfrm>
        </p:spPr>
        <p:txBody>
          <a:bodyPr/>
          <a:lstStyle/>
          <a:p>
            <a:r>
              <a:rPr lang="en-US" b="1">
                <a:solidFill>
                  <a:srgbClr val="3399FF"/>
                </a:solidFill>
              </a:rPr>
              <a:t>Who Attends a Stand-up?</a:t>
            </a:r>
          </a:p>
        </p:txBody>
      </p:sp>
      <p:sp>
        <p:nvSpPr>
          <p:cNvPr id="1048728" name="Content Placeholder 1048727"/>
          <p:cNvSpPr>
            <a:spLocks noGrp="1"/>
          </p:cNvSpPr>
          <p:nvPr>
            <p:ph idx="1"/>
          </p:nvPr>
        </p:nvSpPr>
        <p:spPr>
          <a:xfrm>
            <a:off x="289645" y="1507272"/>
            <a:ext cx="8854354" cy="5350727"/>
          </a:xfrm>
        </p:spPr>
        <p:txBody>
          <a:bodyPr/>
          <a:lstStyle/>
          <a:p>
            <a:r>
              <a:rPr lang="en-US"/>
              <a:t>The scrum master, the product owner, and the delivery team should attend the stand-up on a daily basis.</a:t>
            </a:r>
          </a:p>
          <a:p>
            <a:endParaRPr lang="en-US"/>
          </a:p>
          <a:p>
            <a:r>
              <a:rPr lang="en-US"/>
              <a:t>Stakeholders and Customers are encouraged to attend the meeting and they can act as an observer, but they are not supposed to participate in stand-ups.</a:t>
            </a:r>
          </a:p>
          <a:p>
            <a:endParaRPr lang="en-US"/>
          </a:p>
          <a:p>
            <a:r>
              <a:rPr lang="en-US"/>
              <a:t>It is the scrum master's responsibility to take note of each team member's queries and the problems they are facing.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048728"/>
          <p:cNvSpPr>
            <a:spLocks noGrp="1"/>
          </p:cNvSpPr>
          <p:nvPr>
            <p:ph type="title"/>
          </p:nvPr>
        </p:nvSpPr>
        <p:spPr>
          <a:xfrm>
            <a:off x="628650" y="-272908"/>
            <a:ext cx="7886700" cy="1325563"/>
          </a:xfrm>
        </p:spPr>
        <p:txBody>
          <a:bodyPr/>
          <a:lstStyle/>
          <a:p>
            <a:pPr algn="ctr"/>
            <a:r>
              <a:rPr lang="en-US" b="1">
                <a:solidFill>
                  <a:srgbClr val="3399FF"/>
                </a:solidFill>
              </a:rPr>
              <a:t>Agile - Release Planning</a:t>
            </a:r>
          </a:p>
        </p:txBody>
      </p:sp>
      <p:sp>
        <p:nvSpPr>
          <p:cNvPr id="1048730" name="Content Placeholder 1048729"/>
          <p:cNvSpPr>
            <a:spLocks noGrp="1"/>
          </p:cNvSpPr>
          <p:nvPr>
            <p:ph idx="1"/>
          </p:nvPr>
        </p:nvSpPr>
        <p:spPr>
          <a:xfrm>
            <a:off x="0" y="871293"/>
            <a:ext cx="9088149" cy="6183085"/>
          </a:xfrm>
        </p:spPr>
        <p:txBody>
          <a:bodyPr/>
          <a:lstStyle/>
          <a:p>
            <a:r>
              <a:rPr lang="en-US"/>
              <a:t>The purpose of release planning is to create a plan to deliver an increment to the product. It is done after every 2 to 3 months.</a:t>
            </a:r>
          </a:p>
        </p:txBody>
      </p:sp>
      <p:pic>
        <p:nvPicPr>
          <p:cNvPr id="2097183" name="Picture 2097182"/>
          <p:cNvPicPr>
            <a:picLocks/>
          </p:cNvPicPr>
          <p:nvPr/>
        </p:nvPicPr>
        <p:blipFill>
          <a:blip r:embed="rId2"/>
          <a:stretch>
            <a:fillRect/>
          </a:stretch>
        </p:blipFill>
        <p:spPr>
          <a:xfrm>
            <a:off x="1698850" y="2419155"/>
            <a:ext cx="6065693" cy="44388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Content Placeholder 1048731"/>
          <p:cNvSpPr>
            <a:spLocks noGrp="1"/>
          </p:cNvSpPr>
          <p:nvPr>
            <p:ph idx="1"/>
          </p:nvPr>
        </p:nvSpPr>
        <p:spPr>
          <a:xfrm>
            <a:off x="206946" y="164301"/>
            <a:ext cx="9094644" cy="6518844"/>
          </a:xfrm>
        </p:spPr>
        <p:txBody>
          <a:bodyPr>
            <a:normAutofit/>
          </a:bodyPr>
          <a:lstStyle/>
          <a:p>
            <a:pPr marL="0" indent="0">
              <a:buNone/>
            </a:pPr>
            <a:r>
              <a:rPr lang="en-US"/>
              <a:t>Who is Involved?</a:t>
            </a:r>
          </a:p>
          <a:p>
            <a:pPr marL="0" indent="0">
              <a:buNone/>
            </a:pPr>
            <a:endParaRPr lang="en-US"/>
          </a:p>
          <a:p>
            <a:pPr marL="0" indent="0">
              <a:buNone/>
            </a:pPr>
            <a:r>
              <a:rPr lang="en-US"/>
              <a:t>Scrum Master − The scrum master acts as a facilitator for the agile delivery team.</a:t>
            </a:r>
          </a:p>
          <a:p>
            <a:pPr marL="0" indent="0">
              <a:buNone/>
            </a:pPr>
            <a:endParaRPr lang="en-US"/>
          </a:p>
          <a:p>
            <a:pPr marL="0" indent="0">
              <a:buNone/>
            </a:pPr>
            <a:r>
              <a:rPr lang="en-US"/>
              <a:t>Product Owner − The product owner represents the general view of the product backlog.</a:t>
            </a:r>
          </a:p>
          <a:p>
            <a:pPr marL="0" indent="0">
              <a:buNone/>
            </a:pPr>
            <a:endParaRPr lang="en-US"/>
          </a:p>
          <a:p>
            <a:pPr marL="0" indent="0">
              <a:buNone/>
            </a:pPr>
            <a:r>
              <a:rPr lang="en-US"/>
              <a:t>Agile Team − Agile delivery team provides insights on the technical feasibilities or any dependencies.</a:t>
            </a:r>
          </a:p>
          <a:p>
            <a:pPr marL="0" indent="0">
              <a:buNone/>
            </a:pPr>
            <a:endParaRPr lang="en-US"/>
          </a:p>
          <a:p>
            <a:pPr marL="0" indent="0">
              <a:buNone/>
            </a:pPr>
            <a:r>
              <a:rPr lang="en-US"/>
              <a:t>Stakeholders − Stakeholders like customers, program managers, subject matter experts act as advisers as decisions are made around the release planning.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048732"/>
          <p:cNvSpPr>
            <a:spLocks noGrp="1"/>
          </p:cNvSpPr>
          <p:nvPr>
            <p:ph type="title"/>
          </p:nvPr>
        </p:nvSpPr>
        <p:spPr>
          <a:xfrm>
            <a:off x="628649" y="-257871"/>
            <a:ext cx="7886700" cy="1325563"/>
          </a:xfrm>
        </p:spPr>
        <p:txBody>
          <a:bodyPr/>
          <a:lstStyle/>
          <a:p>
            <a:pPr algn="ctr"/>
            <a:r>
              <a:rPr lang="en-US" b="1">
                <a:solidFill>
                  <a:srgbClr val="3399FF"/>
                </a:solidFill>
              </a:rPr>
              <a:t>Agile - Iteration Planning</a:t>
            </a:r>
          </a:p>
        </p:txBody>
      </p:sp>
      <p:sp>
        <p:nvSpPr>
          <p:cNvPr id="1048734" name="Content Placeholder 1048733"/>
          <p:cNvSpPr>
            <a:spLocks noGrp="1"/>
          </p:cNvSpPr>
          <p:nvPr>
            <p:ph idx="1"/>
          </p:nvPr>
        </p:nvSpPr>
        <p:spPr>
          <a:xfrm>
            <a:off x="0" y="858682"/>
            <a:ext cx="9180505" cy="6077556"/>
          </a:xfrm>
        </p:spPr>
        <p:txBody>
          <a:bodyPr/>
          <a:lstStyle/>
          <a:p>
            <a:r>
              <a:rPr lang="en-US"/>
              <a:t>The purpose of iteration planning is for the team to complete the set of top-ranked product backlog items. This commitment is time boxed based on the length of iteration and team velocity.</a:t>
            </a:r>
          </a:p>
        </p:txBody>
      </p:sp>
      <p:pic>
        <p:nvPicPr>
          <p:cNvPr id="2097184" name="Picture 2097183"/>
          <p:cNvPicPr>
            <a:picLocks/>
          </p:cNvPicPr>
          <p:nvPr/>
        </p:nvPicPr>
        <p:blipFill>
          <a:blip r:embed="rId2"/>
          <a:stretch>
            <a:fillRect/>
          </a:stretch>
        </p:blipFill>
        <p:spPr>
          <a:xfrm>
            <a:off x="1279380" y="2782569"/>
            <a:ext cx="6221556" cy="4075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Content Placeholder 1048735"/>
          <p:cNvSpPr>
            <a:spLocks noGrp="1"/>
          </p:cNvSpPr>
          <p:nvPr>
            <p:ph idx="1"/>
          </p:nvPr>
        </p:nvSpPr>
        <p:spPr>
          <a:xfrm>
            <a:off x="290944" y="495607"/>
            <a:ext cx="8679007" cy="5759568"/>
          </a:xfrm>
        </p:spPr>
        <p:txBody>
          <a:bodyPr/>
          <a:lstStyle/>
          <a:p>
            <a:pPr marL="0" indent="0">
              <a:buNone/>
            </a:pPr>
            <a:r>
              <a:rPr lang="en-US"/>
              <a:t>Who is Involved?</a:t>
            </a:r>
          </a:p>
          <a:p>
            <a:pPr marL="0" indent="0">
              <a:buNone/>
            </a:pPr>
            <a:endParaRPr lang="en-US"/>
          </a:p>
          <a:p>
            <a:pPr marL="0" indent="0">
              <a:buNone/>
            </a:pPr>
            <a:r>
              <a:rPr lang="en-US"/>
              <a:t>Scrum Master − The scrum master acts as a facilitator for the agile delivery team.</a:t>
            </a:r>
          </a:p>
          <a:p>
            <a:pPr marL="0" indent="0">
              <a:buNone/>
            </a:pPr>
            <a:endParaRPr lang="en-US"/>
          </a:p>
          <a:p>
            <a:pPr marL="0" indent="0">
              <a:buNone/>
            </a:pPr>
            <a:r>
              <a:rPr lang="en-US"/>
              <a:t>Product Owner − The product owner deals with the detailed view of the product backlog and their acceptance criteria.</a:t>
            </a:r>
          </a:p>
          <a:p>
            <a:pPr marL="0" indent="0">
              <a:buNone/>
            </a:pPr>
            <a:endParaRPr lang="en-US"/>
          </a:p>
          <a:p>
            <a:pPr marL="0" indent="0">
              <a:buNone/>
            </a:pPr>
            <a:r>
              <a:rPr lang="en-US"/>
              <a:t>Agile Team − Agile delivery defines their tasks and sets the effort estimates required to fulfil the commitment.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p:txBody>
          <a:bodyPr/>
          <a:lstStyle/>
          <a:p>
            <a:endParaRPr lang="en-US"/>
          </a:p>
        </p:txBody>
      </p:sp>
      <p:sp>
        <p:nvSpPr>
          <p:cNvPr id="1048668" name="Content Placeholder 1048667"/>
          <p:cNvSpPr>
            <a:spLocks noGrp="1"/>
          </p:cNvSpPr>
          <p:nvPr>
            <p:ph idx="1"/>
          </p:nvPr>
        </p:nvSpPr>
        <p:spPr/>
        <p:txBody>
          <a:bodyPr/>
          <a:lstStyle/>
          <a:p>
            <a:endParaRPr lang="en-US"/>
          </a:p>
        </p:txBody>
      </p:sp>
      <p:pic>
        <p:nvPicPr>
          <p:cNvPr id="2097162" name="Picture 2097161"/>
          <p:cNvPicPr>
            <a:picLocks/>
          </p:cNvPicPr>
          <p:nvPr/>
        </p:nvPicPr>
        <p:blipFill>
          <a:blip r:embed="rId2"/>
          <a:stretch>
            <a:fillRect/>
          </a:stretch>
        </p:blipFill>
        <p:spPr>
          <a:xfrm>
            <a:off x="0" y="0"/>
            <a:ext cx="8992254" cy="69243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itle 1048736"/>
          <p:cNvSpPr>
            <a:spLocks noGrp="1"/>
          </p:cNvSpPr>
          <p:nvPr>
            <p:ph type="title"/>
          </p:nvPr>
        </p:nvSpPr>
        <p:spPr>
          <a:xfrm>
            <a:off x="628650" y="0"/>
            <a:ext cx="7886700" cy="1325563"/>
          </a:xfrm>
        </p:spPr>
        <p:txBody>
          <a:bodyPr/>
          <a:lstStyle/>
          <a:p>
            <a:pPr algn="ctr"/>
            <a:r>
              <a:rPr lang="en-US" b="1">
                <a:solidFill>
                  <a:srgbClr val="3399FF"/>
                </a:solidFill>
              </a:rPr>
              <a:t>Agile - Product Backlog</a:t>
            </a:r>
          </a:p>
        </p:txBody>
      </p:sp>
      <p:sp>
        <p:nvSpPr>
          <p:cNvPr id="1048738" name="Content Placeholder 1048737"/>
          <p:cNvSpPr>
            <a:spLocks noGrp="1"/>
          </p:cNvSpPr>
          <p:nvPr>
            <p:ph idx="1"/>
          </p:nvPr>
        </p:nvSpPr>
        <p:spPr/>
        <p:txBody>
          <a:bodyPr/>
          <a:lstStyle/>
          <a:p>
            <a:pPr marL="0" indent="0">
              <a:buNone/>
            </a:pPr>
            <a:r>
              <a:rPr lang="en-US"/>
              <a:t>A product backlog is a list of items to be done. Items are ranked with feature descriptions. In an ideal scenario, items should be broken down into user stories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048738"/>
          <p:cNvSpPr>
            <a:spLocks noGrp="1"/>
          </p:cNvSpPr>
          <p:nvPr>
            <p:ph type="title"/>
          </p:nvPr>
        </p:nvSpPr>
        <p:spPr>
          <a:xfrm>
            <a:off x="628649" y="-171178"/>
            <a:ext cx="7886700" cy="1325563"/>
          </a:xfrm>
        </p:spPr>
        <p:txBody>
          <a:bodyPr/>
          <a:lstStyle/>
          <a:p>
            <a:r>
              <a:rPr lang="en-US" sz="3800" b="1">
                <a:solidFill>
                  <a:srgbClr val="3399FF"/>
                </a:solidFill>
              </a:rPr>
              <a:t>Why Product Backlog is Important?</a:t>
            </a:r>
          </a:p>
        </p:txBody>
      </p:sp>
      <p:sp>
        <p:nvSpPr>
          <p:cNvPr id="1048740" name="Content Placeholder 1048739"/>
          <p:cNvSpPr>
            <a:spLocks noGrp="1"/>
          </p:cNvSpPr>
          <p:nvPr>
            <p:ph idx="1"/>
          </p:nvPr>
        </p:nvSpPr>
        <p:spPr>
          <a:xfrm>
            <a:off x="226001" y="1154385"/>
            <a:ext cx="8756939" cy="5926427"/>
          </a:xfrm>
        </p:spPr>
        <p:txBody>
          <a:bodyPr/>
          <a:lstStyle/>
          <a:p>
            <a:r>
              <a:rPr lang="en-US"/>
              <a:t>It is prepared so that estimates can be given to each and every feature.</a:t>
            </a:r>
          </a:p>
          <a:p>
            <a:endParaRPr lang="en-US"/>
          </a:p>
          <a:p>
            <a:r>
              <a:rPr lang="en-US"/>
              <a:t>It helps in planning the roadmap for the product.</a:t>
            </a:r>
          </a:p>
          <a:p>
            <a:endParaRPr lang="en-US"/>
          </a:p>
          <a:p>
            <a:r>
              <a:rPr lang="en-US"/>
              <a:t>It helps in re-ranking the features so that more value can be added to the product.</a:t>
            </a:r>
          </a:p>
          <a:p>
            <a:endParaRPr lang="en-US"/>
          </a:p>
          <a:p>
            <a:r>
              <a:rPr lang="en-US"/>
              <a:t>It helps in determining what to prioritize first. Team ranks the item and then builds value.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048690"/>
          <p:cNvSpPr>
            <a:spLocks noGrp="1"/>
          </p:cNvSpPr>
          <p:nvPr>
            <p:ph type="title"/>
          </p:nvPr>
        </p:nvSpPr>
        <p:spPr>
          <a:xfrm>
            <a:off x="628650" y="-285914"/>
            <a:ext cx="7886700" cy="1325563"/>
          </a:xfrm>
        </p:spPr>
        <p:txBody>
          <a:bodyPr/>
          <a:lstStyle/>
          <a:p>
            <a:pPr algn="ctr"/>
            <a:r>
              <a:rPr lang="en-US" b="1">
                <a:solidFill>
                  <a:srgbClr val="3399FF"/>
                </a:solidFill>
              </a:rPr>
              <a:t>What is Scrum?</a:t>
            </a:r>
          </a:p>
        </p:txBody>
      </p:sp>
      <p:sp>
        <p:nvSpPr>
          <p:cNvPr id="1048692" name="Content Placeholder 1048691"/>
          <p:cNvSpPr>
            <a:spLocks noGrp="1"/>
          </p:cNvSpPr>
          <p:nvPr>
            <p:ph idx="1"/>
          </p:nvPr>
        </p:nvSpPr>
        <p:spPr>
          <a:xfrm>
            <a:off x="-137680" y="806935"/>
            <a:ext cx="9575223" cy="5830953"/>
          </a:xfrm>
        </p:spPr>
        <p:txBody>
          <a:bodyPr>
            <a:normAutofit fontScale="89286" lnSpcReduction="20000"/>
          </a:bodyPr>
          <a:lstStyle/>
          <a:p>
            <a:r>
              <a:rPr lang="en-US"/>
              <a:t>Scrum is a framework that helps agile teams to work together. </a:t>
            </a:r>
          </a:p>
          <a:p>
            <a:r>
              <a:rPr lang="en-US"/>
              <a:t>Using it, the team members can deliver and sustain the complex product.</a:t>
            </a:r>
          </a:p>
          <a:p>
            <a:r>
              <a:rPr lang="en-US"/>
              <a:t> It encourages the team to learn through practice, self-organize while working on the problem. </a:t>
            </a:r>
          </a:p>
          <a:p>
            <a:r>
              <a:rPr lang="en-US"/>
              <a:t>Scum is a work done through the framework and continuously shipping values to customers.</a:t>
            </a:r>
          </a:p>
          <a:p>
            <a:r>
              <a:rPr lang="en-US"/>
              <a:t>It is the most frequent software that is used by the development team. </a:t>
            </a:r>
          </a:p>
          <a:p>
            <a:r>
              <a:rPr lang="en-US"/>
              <a:t>Its principle and lessons can be applied to all kinds of teamwork. Its policy and experiences is a reason of popularity of Scrum framework. </a:t>
            </a:r>
          </a:p>
          <a:p>
            <a:r>
              <a:rPr lang="en-US"/>
              <a:t>The Scrum describes a set of tools, meetings, and roles that help the teams structure. It also manages the work done by the team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048692"/>
          <p:cNvSpPr>
            <a:spLocks noGrp="1"/>
          </p:cNvSpPr>
          <p:nvPr>
            <p:ph type="title"/>
          </p:nvPr>
        </p:nvSpPr>
        <p:spPr/>
        <p:txBody>
          <a:bodyPr/>
          <a:lstStyle/>
          <a:p>
            <a:endParaRPr lang="en-US"/>
          </a:p>
        </p:txBody>
      </p:sp>
      <p:sp>
        <p:nvSpPr>
          <p:cNvPr id="1048694" name="Content Placeholder 1048693"/>
          <p:cNvSpPr>
            <a:spLocks noGrp="1"/>
          </p:cNvSpPr>
          <p:nvPr>
            <p:ph idx="1"/>
          </p:nvPr>
        </p:nvSpPr>
        <p:spPr/>
        <p:txBody>
          <a:bodyPr/>
          <a:lstStyle/>
          <a:p>
            <a:endParaRPr lang="en-US"/>
          </a:p>
        </p:txBody>
      </p:sp>
      <p:pic>
        <p:nvPicPr>
          <p:cNvPr id="2097173" name="Picture 2097172"/>
          <p:cNvPicPr>
            <a:picLocks/>
          </p:cNvPicPr>
          <p:nvPr/>
        </p:nvPicPr>
        <p:blipFill>
          <a:blip r:embed="rId2"/>
          <a:stretch>
            <a:fillRect/>
          </a:stretch>
        </p:blipFill>
        <p:spPr>
          <a:xfrm>
            <a:off x="0" y="0"/>
            <a:ext cx="9499009" cy="700870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a:xfrm>
            <a:off x="628650" y="-316277"/>
            <a:ext cx="7886700" cy="1325563"/>
          </a:xfrm>
        </p:spPr>
        <p:txBody>
          <a:bodyPr/>
          <a:lstStyle/>
          <a:p>
            <a:pPr algn="ctr"/>
            <a:r>
              <a:rPr lang="en-US" b="1">
                <a:solidFill>
                  <a:srgbClr val="3399FF"/>
                </a:solidFill>
              </a:rPr>
              <a:t>What are sprints?</a:t>
            </a:r>
          </a:p>
        </p:txBody>
      </p:sp>
      <p:sp>
        <p:nvSpPr>
          <p:cNvPr id="1048700" name="Content Placeholder 1048699"/>
          <p:cNvSpPr>
            <a:spLocks noGrp="1"/>
          </p:cNvSpPr>
          <p:nvPr>
            <p:ph idx="1"/>
          </p:nvPr>
        </p:nvSpPr>
        <p:spPr>
          <a:xfrm>
            <a:off x="0" y="774318"/>
            <a:ext cx="9152097" cy="6071431"/>
          </a:xfrm>
        </p:spPr>
        <p:txBody>
          <a:bodyPr>
            <a:normAutofit fontScale="96429" lnSpcReduction="20000"/>
          </a:bodyPr>
          <a:lstStyle/>
          <a:p>
            <a:r>
              <a:rPr lang="en-US"/>
              <a:t>With scrum, a product is built in a series of repetition called sprints. </a:t>
            </a:r>
          </a:p>
          <a:p>
            <a:r>
              <a:rPr lang="en-US"/>
              <a:t>It breaks down big complex projects into bite-size pieces.</a:t>
            </a:r>
          </a:p>
          <a:p>
            <a:r>
              <a:rPr lang="en-US"/>
              <a:t> It makes projects more manageable, allows teams to ship high quality, work faster, and more frequently. </a:t>
            </a:r>
          </a:p>
          <a:p>
            <a:r>
              <a:rPr lang="en-US"/>
              <a:t>The sprints give them more flexibility to adapt to the changes.</a:t>
            </a:r>
          </a:p>
          <a:p>
            <a:r>
              <a:rPr lang="en-US"/>
              <a:t>Sprints are a short, time-boxed period for Scrum team that works to complete a set amount of work. </a:t>
            </a:r>
          </a:p>
          <a:p>
            <a:r>
              <a:rPr lang="en-US"/>
              <a:t>Sprints are the core component of Scrum and agile methodology. </a:t>
            </a:r>
          </a:p>
          <a:p>
            <a:r>
              <a:rPr lang="en-US"/>
              <a:t>The right sprints will help our agile team to ship better software.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048694"/>
          <p:cNvSpPr>
            <a:spLocks noGrp="1"/>
          </p:cNvSpPr>
          <p:nvPr>
            <p:ph type="title"/>
          </p:nvPr>
        </p:nvSpPr>
        <p:spPr/>
        <p:txBody>
          <a:bodyPr/>
          <a:lstStyle/>
          <a:p>
            <a:endParaRPr lang="en-US"/>
          </a:p>
        </p:txBody>
      </p:sp>
      <p:sp>
        <p:nvSpPr>
          <p:cNvPr id="1048696" name="Content Placeholder 1048695"/>
          <p:cNvSpPr>
            <a:spLocks noGrp="1"/>
          </p:cNvSpPr>
          <p:nvPr>
            <p:ph idx="1"/>
          </p:nvPr>
        </p:nvSpPr>
        <p:spPr/>
        <p:txBody>
          <a:bodyPr/>
          <a:lstStyle/>
          <a:p>
            <a:endParaRPr lang="en-US"/>
          </a:p>
        </p:txBody>
      </p:sp>
      <p:pic>
        <p:nvPicPr>
          <p:cNvPr id="2097174" name="Picture 2097173"/>
          <p:cNvPicPr>
            <a:picLocks/>
          </p:cNvPicPr>
          <p:nvPr/>
        </p:nvPicPr>
        <p:blipFill>
          <a:blip r:embed="rId2"/>
          <a:stretch>
            <a:fillRect/>
          </a:stretch>
        </p:blipFill>
        <p:spPr>
          <a:xfrm>
            <a:off x="357519" y="184230"/>
            <a:ext cx="8614605" cy="64895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048696"/>
          <p:cNvSpPr>
            <a:spLocks noGrp="1"/>
          </p:cNvSpPr>
          <p:nvPr>
            <p:ph type="title"/>
          </p:nvPr>
        </p:nvSpPr>
        <p:spPr>
          <a:xfrm>
            <a:off x="628649" y="-295526"/>
            <a:ext cx="7886700" cy="1325563"/>
          </a:xfrm>
        </p:spPr>
        <p:txBody>
          <a:bodyPr/>
          <a:lstStyle/>
          <a:p>
            <a:pPr algn="ctr"/>
            <a:r>
              <a:rPr lang="en-US" b="1">
                <a:solidFill>
                  <a:srgbClr val="3399FF"/>
                </a:solidFill>
              </a:rPr>
              <a:t>What is sprint plan?</a:t>
            </a:r>
          </a:p>
        </p:txBody>
      </p:sp>
      <p:sp>
        <p:nvSpPr>
          <p:cNvPr id="1048698" name="Content Placeholder 1048697"/>
          <p:cNvSpPr>
            <a:spLocks noGrp="1"/>
          </p:cNvSpPr>
          <p:nvPr>
            <p:ph idx="1"/>
          </p:nvPr>
        </p:nvSpPr>
        <p:spPr>
          <a:xfrm>
            <a:off x="0" y="787571"/>
            <a:ext cx="9114950" cy="6053357"/>
          </a:xfrm>
        </p:spPr>
        <p:txBody>
          <a:bodyPr>
            <a:normAutofit/>
          </a:bodyPr>
          <a:lstStyle/>
          <a:p>
            <a:r>
              <a:rPr lang="en-US"/>
              <a:t>Sprint plan is an action in Scrum that kicks off the sprint. </a:t>
            </a:r>
          </a:p>
          <a:p>
            <a:r>
              <a:rPr lang="en-US"/>
              <a:t>The primary purpose of sprint plan is to define what can deliver in the sprint.</a:t>
            </a:r>
          </a:p>
          <a:p>
            <a:r>
              <a:rPr lang="en-US"/>
              <a:t> It also focuses on how the work will be achieved. </a:t>
            </a:r>
          </a:p>
          <a:p>
            <a:r>
              <a:rPr lang="en-US"/>
              <a:t>It is done in combination with the whole Scrum team members.</a:t>
            </a:r>
          </a:p>
          <a:p>
            <a:r>
              <a:rPr lang="en-US"/>
              <a:t>The sprint is a set of the period where all the work to be done.</a:t>
            </a:r>
          </a:p>
          <a:p>
            <a:r>
              <a:rPr lang="en-US"/>
              <a:t> Before we start the development, we have to set up the sprint. </a:t>
            </a:r>
          </a:p>
          <a:p>
            <a:r>
              <a:rPr lang="en-US"/>
              <a:t>We need to describe how long time is required to achieve the sprint goal and where we are going to start.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048700"/>
          <p:cNvSpPr>
            <a:spLocks noGrp="1"/>
          </p:cNvSpPr>
          <p:nvPr>
            <p:ph type="title"/>
          </p:nvPr>
        </p:nvSpPr>
        <p:spPr>
          <a:xfrm>
            <a:off x="628649" y="-279874"/>
            <a:ext cx="7886700" cy="1325563"/>
          </a:xfrm>
        </p:spPr>
        <p:txBody>
          <a:bodyPr/>
          <a:lstStyle/>
          <a:p>
            <a:r>
              <a:rPr lang="en-US" sz="3900" b="1">
                <a:solidFill>
                  <a:srgbClr val="3399FF"/>
                </a:solidFill>
              </a:rPr>
              <a:t>Factors affecting Sprint planning</a:t>
            </a:r>
          </a:p>
        </p:txBody>
      </p:sp>
      <p:sp>
        <p:nvSpPr>
          <p:cNvPr id="1048702" name="Content Placeholder 1048701"/>
          <p:cNvSpPr>
            <a:spLocks noGrp="1"/>
          </p:cNvSpPr>
          <p:nvPr>
            <p:ph idx="1"/>
          </p:nvPr>
        </p:nvSpPr>
        <p:spPr/>
        <p:txBody>
          <a:bodyPr/>
          <a:lstStyle/>
          <a:p>
            <a:endParaRPr lang="en-US"/>
          </a:p>
        </p:txBody>
      </p:sp>
      <p:pic>
        <p:nvPicPr>
          <p:cNvPr id="2097175" name="Picture 2097174"/>
          <p:cNvPicPr>
            <a:picLocks/>
          </p:cNvPicPr>
          <p:nvPr/>
        </p:nvPicPr>
        <p:blipFill>
          <a:blip r:embed="rId2"/>
          <a:stretch>
            <a:fillRect/>
          </a:stretch>
        </p:blipFill>
        <p:spPr>
          <a:xfrm>
            <a:off x="500062" y="833184"/>
            <a:ext cx="8147590" cy="598335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048702"/>
          <p:cNvSpPr>
            <a:spLocks noGrp="1"/>
          </p:cNvSpPr>
          <p:nvPr>
            <p:ph type="title"/>
          </p:nvPr>
        </p:nvSpPr>
        <p:spPr>
          <a:xfrm>
            <a:off x="628649" y="-138693"/>
            <a:ext cx="7886700" cy="1325563"/>
          </a:xfrm>
        </p:spPr>
        <p:txBody>
          <a:bodyPr/>
          <a:lstStyle/>
          <a:p>
            <a:pPr algn="ctr"/>
            <a:r>
              <a:rPr lang="en-US" b="1">
                <a:solidFill>
                  <a:srgbClr val="3399FF"/>
                </a:solidFill>
              </a:rPr>
              <a:t>What is the product backlog?</a:t>
            </a:r>
          </a:p>
        </p:txBody>
      </p:sp>
      <p:sp>
        <p:nvSpPr>
          <p:cNvPr id="1048704" name="Content Placeholder 1048703"/>
          <p:cNvSpPr>
            <a:spLocks noGrp="1"/>
          </p:cNvSpPr>
          <p:nvPr>
            <p:ph idx="1"/>
          </p:nvPr>
        </p:nvSpPr>
        <p:spPr>
          <a:xfrm>
            <a:off x="117145" y="851828"/>
            <a:ext cx="9026854" cy="6006171"/>
          </a:xfrm>
        </p:spPr>
        <p:txBody>
          <a:bodyPr>
            <a:normAutofit fontScale="89286" lnSpcReduction="20000"/>
          </a:bodyPr>
          <a:lstStyle/>
          <a:p>
            <a:endParaRPr lang="en-US"/>
          </a:p>
          <a:p>
            <a:r>
              <a:rPr lang="en-US"/>
              <a:t>A product backlog is a registered list of work for the development team. </a:t>
            </a:r>
          </a:p>
          <a:p>
            <a:endParaRPr lang="en-US"/>
          </a:p>
          <a:p>
            <a:r>
              <a:rPr lang="en-US"/>
              <a:t>It is driven from the roadmap and its requirements.</a:t>
            </a:r>
          </a:p>
          <a:p>
            <a:r>
              <a:rPr lang="en-US"/>
              <a:t> </a:t>
            </a:r>
          </a:p>
          <a:p>
            <a:r>
              <a:rPr lang="en-US"/>
              <a:t>The essential task is represented at the top of the product backlog so that the team member knows what to deliver first.</a:t>
            </a:r>
          </a:p>
          <a:p>
            <a:endParaRPr lang="en-US"/>
          </a:p>
          <a:p>
            <a:r>
              <a:rPr lang="en-US"/>
              <a:t> The developer team doesn't work through the backlog from the product owner's side and product owner doesn't push the work to the developer team. </a:t>
            </a:r>
          </a:p>
          <a:p>
            <a:endParaRPr lang="en-US"/>
          </a:p>
          <a:p>
            <a:r>
              <a:rPr lang="en-US"/>
              <a:t>The developer team pulls work from the product backlog.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048704"/>
          <p:cNvSpPr>
            <a:spLocks noGrp="1"/>
          </p:cNvSpPr>
          <p:nvPr>
            <p:ph type="title"/>
          </p:nvPr>
        </p:nvSpPr>
        <p:spPr>
          <a:xfrm>
            <a:off x="628649" y="-225423"/>
            <a:ext cx="7886700" cy="1325563"/>
          </a:xfrm>
        </p:spPr>
        <p:txBody>
          <a:bodyPr/>
          <a:lstStyle/>
          <a:p>
            <a:pPr algn="ctr"/>
            <a:r>
              <a:rPr lang="en-US" sz="4200" b="1">
                <a:solidFill>
                  <a:srgbClr val="3399FF"/>
                </a:solidFill>
              </a:rPr>
              <a:t>Backlog starts with the two "R"s</a:t>
            </a:r>
          </a:p>
        </p:txBody>
      </p:sp>
      <p:sp>
        <p:nvSpPr>
          <p:cNvPr id="1048706" name="Content Placeholder 1048705"/>
          <p:cNvSpPr>
            <a:spLocks noGrp="1"/>
          </p:cNvSpPr>
          <p:nvPr>
            <p:ph idx="1"/>
          </p:nvPr>
        </p:nvSpPr>
        <p:spPr>
          <a:xfrm>
            <a:off x="0" y="1100140"/>
            <a:ext cx="9062159" cy="5814940"/>
          </a:xfrm>
        </p:spPr>
        <p:txBody>
          <a:bodyPr/>
          <a:lstStyle/>
          <a:p>
            <a:r>
              <a:rPr lang="en-US"/>
              <a:t>The fundamental product backlog is provided by a team's roadmap and requirements. </a:t>
            </a:r>
          </a:p>
          <a:p>
            <a:endParaRPr lang="en-US"/>
          </a:p>
          <a:p>
            <a:r>
              <a:rPr lang="en-US"/>
              <a:t>Roadmap repetition breaks down into several epics, and each epic will have several requirements and user stories.</a:t>
            </a:r>
          </a:p>
          <a:p>
            <a:endParaRPr lang="en-US"/>
          </a:p>
          <a:p>
            <a:r>
              <a:rPr lang="en-US"/>
              <a:t>The product owner organizes each of the customer stories into a single list. </a:t>
            </a:r>
          </a:p>
          <a:p>
            <a:endParaRPr lang="en-US"/>
          </a:p>
          <a:p>
            <a:r>
              <a:rPr lang="en-US"/>
              <a:t>This story is organized for the development team. The product owner chooses to deliver first complete epic.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048664"/>
          <p:cNvSpPr>
            <a:spLocks noGrp="1"/>
          </p:cNvSpPr>
          <p:nvPr>
            <p:ph type="title"/>
          </p:nvPr>
        </p:nvSpPr>
        <p:spPr/>
        <p:txBody>
          <a:bodyPr/>
          <a:lstStyle/>
          <a:p>
            <a:endParaRPr lang="en-US"/>
          </a:p>
        </p:txBody>
      </p:sp>
      <p:sp>
        <p:nvSpPr>
          <p:cNvPr id="1048666" name="Content Placeholder 1048665"/>
          <p:cNvSpPr>
            <a:spLocks noGrp="1"/>
          </p:cNvSpPr>
          <p:nvPr>
            <p:ph idx="1"/>
          </p:nvPr>
        </p:nvSpPr>
        <p:spPr/>
        <p:txBody>
          <a:bodyPr/>
          <a:lstStyle/>
          <a:p>
            <a:endParaRPr lang="en-US"/>
          </a:p>
        </p:txBody>
      </p:sp>
      <p:pic>
        <p:nvPicPr>
          <p:cNvPr id="2097161" name="Picture 2097160"/>
          <p:cNvPicPr>
            <a:picLocks/>
          </p:cNvPicPr>
          <p:nvPr/>
        </p:nvPicPr>
        <p:blipFill>
          <a:blip r:embed="rId2"/>
          <a:stretch>
            <a:fillRect/>
          </a:stretch>
        </p:blipFill>
        <p:spPr>
          <a:xfrm>
            <a:off x="0" y="0"/>
            <a:ext cx="9264788" cy="68399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048706"/>
          <p:cNvSpPr>
            <a:spLocks noGrp="1"/>
          </p:cNvSpPr>
          <p:nvPr>
            <p:ph type="title"/>
          </p:nvPr>
        </p:nvSpPr>
        <p:spPr>
          <a:xfrm>
            <a:off x="628650" y="-184958"/>
            <a:ext cx="7886700" cy="1325563"/>
          </a:xfrm>
        </p:spPr>
        <p:txBody>
          <a:bodyPr/>
          <a:lstStyle/>
          <a:p>
            <a:pPr algn="ctr"/>
            <a:r>
              <a:rPr lang="en-US" b="1">
                <a:solidFill>
                  <a:srgbClr val="3399FF"/>
                </a:solidFill>
              </a:rPr>
              <a:t>What is Kanban?</a:t>
            </a:r>
          </a:p>
        </p:txBody>
      </p:sp>
      <p:sp>
        <p:nvSpPr>
          <p:cNvPr id="1048708" name="Content Placeholder 1048707"/>
          <p:cNvSpPr>
            <a:spLocks noGrp="1"/>
          </p:cNvSpPr>
          <p:nvPr>
            <p:ph idx="1"/>
          </p:nvPr>
        </p:nvSpPr>
        <p:spPr>
          <a:xfrm>
            <a:off x="174046" y="1140604"/>
            <a:ext cx="8782916" cy="5733610"/>
          </a:xfrm>
        </p:spPr>
        <p:txBody>
          <a:bodyPr/>
          <a:lstStyle/>
          <a:p>
            <a:r>
              <a:rPr lang="en-US"/>
              <a:t>Kanban is a popular framework which is used to implement agile software development. </a:t>
            </a:r>
          </a:p>
          <a:p>
            <a:endParaRPr lang="en-US"/>
          </a:p>
          <a:p>
            <a:r>
              <a:rPr lang="en-US"/>
              <a:t>It takes real time communication of capacity and complete transparency of work. </a:t>
            </a:r>
          </a:p>
          <a:p>
            <a:endParaRPr lang="en-US"/>
          </a:p>
          <a:p>
            <a:r>
              <a:rPr lang="en-US"/>
              <a:t>The work items are represented in a kanban board visually, allowing team members to see the state of every piece of work at any time.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048708"/>
          <p:cNvSpPr>
            <a:spLocks noGrp="1"/>
          </p:cNvSpPr>
          <p:nvPr>
            <p:ph type="title"/>
          </p:nvPr>
        </p:nvSpPr>
        <p:spPr/>
        <p:txBody>
          <a:bodyPr/>
          <a:lstStyle/>
          <a:p>
            <a:endParaRPr lang="en-US"/>
          </a:p>
        </p:txBody>
      </p:sp>
      <p:sp>
        <p:nvSpPr>
          <p:cNvPr id="1048710" name="Content Placeholder 1048709"/>
          <p:cNvSpPr>
            <a:spLocks noGrp="1"/>
          </p:cNvSpPr>
          <p:nvPr>
            <p:ph idx="1"/>
          </p:nvPr>
        </p:nvSpPr>
        <p:spPr/>
        <p:txBody>
          <a:bodyPr/>
          <a:lstStyle/>
          <a:p>
            <a:endParaRPr lang="en-US"/>
          </a:p>
        </p:txBody>
      </p:sp>
      <p:pic>
        <p:nvPicPr>
          <p:cNvPr id="2097176" name="Picture 2097175"/>
          <p:cNvPicPr>
            <a:picLocks/>
          </p:cNvPicPr>
          <p:nvPr/>
        </p:nvPicPr>
        <p:blipFill>
          <a:blip r:embed="rId2"/>
          <a:stretch>
            <a:fillRect/>
          </a:stretch>
        </p:blipFill>
        <p:spPr>
          <a:xfrm>
            <a:off x="58882" y="184230"/>
            <a:ext cx="9065634" cy="64895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048710"/>
          <p:cNvSpPr>
            <a:spLocks noGrp="1"/>
          </p:cNvSpPr>
          <p:nvPr>
            <p:ph type="title"/>
          </p:nvPr>
        </p:nvSpPr>
        <p:spPr>
          <a:xfrm>
            <a:off x="623453" y="247695"/>
            <a:ext cx="7886700" cy="1325563"/>
          </a:xfrm>
        </p:spPr>
        <p:txBody>
          <a:bodyPr/>
          <a:lstStyle/>
          <a:p>
            <a:pPr algn="ctr"/>
            <a:r>
              <a:rPr lang="en-US" b="1">
                <a:solidFill>
                  <a:srgbClr val="3399FF"/>
                </a:solidFill>
              </a:rPr>
              <a:t>Agile Tools</a:t>
            </a:r>
          </a:p>
        </p:txBody>
      </p:sp>
      <p:sp>
        <p:nvSpPr>
          <p:cNvPr id="1048712" name="Content Placeholder 1048711"/>
          <p:cNvSpPr>
            <a:spLocks noGrp="1"/>
          </p:cNvSpPr>
          <p:nvPr>
            <p:ph idx="1"/>
          </p:nvPr>
        </p:nvSpPr>
        <p:spPr>
          <a:xfrm>
            <a:off x="0" y="2009296"/>
            <a:ext cx="9133609" cy="6122982"/>
          </a:xfrm>
        </p:spPr>
        <p:txBody>
          <a:bodyPr/>
          <a:lstStyle/>
          <a:p>
            <a:r>
              <a:rPr lang="en-US" sz="3100" b="1">
                <a:solidFill>
                  <a:srgbClr val="008000"/>
                </a:solidFill>
              </a:rPr>
              <a:t>JIRA Agile -</a:t>
            </a:r>
            <a:r>
              <a:rPr lang="en-US" sz="3100" b="1">
                <a:solidFill>
                  <a:srgbClr val="000000"/>
                </a:solidFill>
              </a:rPr>
              <a:t>Jira is a tool developed by Australian Company Atlassian. It is used for issue tracking, bug tracking, and project management. The bugs and issues are related to your software and Mobile apps. The Jira dashboard consists of many useful functions and features. This function and features make secure handling of issues.</a:t>
            </a:r>
            <a:endParaRPr lang="en-US" sz="3100" b="1">
              <a:solidFill>
                <a:srgbClr val="008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p:txBody>
          <a:bodyPr/>
          <a:lstStyle/>
          <a:p>
            <a:endParaRPr lang="en-US"/>
          </a:p>
        </p:txBody>
      </p:sp>
      <p:sp>
        <p:nvSpPr>
          <p:cNvPr id="1048714" name="Content Placeholder 1048713"/>
          <p:cNvSpPr>
            <a:spLocks noGrp="1"/>
          </p:cNvSpPr>
          <p:nvPr>
            <p:ph idx="1"/>
          </p:nvPr>
        </p:nvSpPr>
        <p:spPr/>
        <p:txBody>
          <a:bodyPr/>
          <a:lstStyle/>
          <a:p>
            <a:endParaRPr lang="en-US"/>
          </a:p>
        </p:txBody>
      </p:sp>
      <p:pic>
        <p:nvPicPr>
          <p:cNvPr id="2097177" name="Picture 2097176"/>
          <p:cNvPicPr>
            <a:picLocks/>
          </p:cNvPicPr>
          <p:nvPr/>
        </p:nvPicPr>
        <p:blipFill>
          <a:blip r:embed="rId2"/>
          <a:stretch>
            <a:fillRect/>
          </a:stretch>
        </p:blipFill>
        <p:spPr>
          <a:xfrm>
            <a:off x="0" y="0"/>
            <a:ext cx="9144000" cy="688970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048714"/>
          <p:cNvSpPr>
            <a:spLocks noGrp="1"/>
          </p:cNvSpPr>
          <p:nvPr>
            <p:ph type="title"/>
          </p:nvPr>
        </p:nvSpPr>
        <p:spPr>
          <a:xfrm>
            <a:off x="477125" y="8229"/>
            <a:ext cx="8038225" cy="1351766"/>
          </a:xfrm>
        </p:spPr>
        <p:txBody>
          <a:bodyPr/>
          <a:lstStyle/>
          <a:p>
            <a:r>
              <a:rPr lang="en-US" sz="4000" b="1">
                <a:solidFill>
                  <a:srgbClr val="008000"/>
                </a:solidFill>
              </a:rPr>
              <a:t>ClickUp</a:t>
            </a:r>
          </a:p>
        </p:txBody>
      </p:sp>
      <p:sp>
        <p:nvSpPr>
          <p:cNvPr id="1048716" name="Content Placeholder 1048715"/>
          <p:cNvSpPr>
            <a:spLocks noGrp="1"/>
          </p:cNvSpPr>
          <p:nvPr>
            <p:ph idx="1"/>
          </p:nvPr>
        </p:nvSpPr>
        <p:spPr/>
        <p:txBody>
          <a:bodyPr/>
          <a:lstStyle/>
          <a:p>
            <a:r>
              <a:rPr lang="en-US"/>
              <a:t>ClickUp</a:t>
            </a:r>
          </a:p>
        </p:txBody>
      </p:sp>
      <p:pic>
        <p:nvPicPr>
          <p:cNvPr id="2097178" name="Picture 2097177"/>
          <p:cNvPicPr>
            <a:picLocks/>
          </p:cNvPicPr>
          <p:nvPr/>
        </p:nvPicPr>
        <p:blipFill>
          <a:blip r:embed="rId2"/>
          <a:stretch>
            <a:fillRect/>
          </a:stretch>
        </p:blipFill>
        <p:spPr>
          <a:xfrm>
            <a:off x="0" y="1359993"/>
            <a:ext cx="9144000" cy="581250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048716"/>
          <p:cNvSpPr>
            <a:spLocks noGrp="1"/>
          </p:cNvSpPr>
          <p:nvPr>
            <p:ph type="title"/>
          </p:nvPr>
        </p:nvSpPr>
        <p:spPr>
          <a:xfrm>
            <a:off x="449607" y="-292030"/>
            <a:ext cx="7886700" cy="1325563"/>
          </a:xfrm>
        </p:spPr>
        <p:txBody>
          <a:bodyPr/>
          <a:lstStyle/>
          <a:p>
            <a:r>
              <a:rPr lang="en-US" b="1">
                <a:solidFill>
                  <a:srgbClr val="008000"/>
                </a:solidFill>
              </a:rPr>
              <a:t>Github</a:t>
            </a:r>
          </a:p>
        </p:txBody>
      </p:sp>
      <p:sp>
        <p:nvSpPr>
          <p:cNvPr id="1048718" name="Content Placeholder 1048717"/>
          <p:cNvSpPr>
            <a:spLocks noGrp="1"/>
          </p:cNvSpPr>
          <p:nvPr>
            <p:ph idx="1"/>
          </p:nvPr>
        </p:nvSpPr>
        <p:spPr/>
        <p:txBody>
          <a:bodyPr/>
          <a:lstStyle/>
          <a:p>
            <a:endParaRPr lang="en-US"/>
          </a:p>
        </p:txBody>
      </p:sp>
      <p:pic>
        <p:nvPicPr>
          <p:cNvPr id="2097179" name="Picture 2097178"/>
          <p:cNvPicPr>
            <a:picLocks/>
          </p:cNvPicPr>
          <p:nvPr/>
        </p:nvPicPr>
        <p:blipFill>
          <a:blip r:embed="rId2"/>
          <a:stretch>
            <a:fillRect/>
          </a:stretch>
        </p:blipFill>
        <p:spPr>
          <a:xfrm>
            <a:off x="0" y="854610"/>
            <a:ext cx="9144000" cy="614927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048718"/>
          <p:cNvSpPr>
            <a:spLocks noGrp="1"/>
          </p:cNvSpPr>
          <p:nvPr>
            <p:ph type="title"/>
          </p:nvPr>
        </p:nvSpPr>
        <p:spPr>
          <a:xfrm>
            <a:off x="437706" y="-191606"/>
            <a:ext cx="7886700" cy="975148"/>
          </a:xfrm>
        </p:spPr>
        <p:txBody>
          <a:bodyPr/>
          <a:lstStyle/>
          <a:p>
            <a:r>
              <a:rPr lang="en-US" b="1">
                <a:solidFill>
                  <a:srgbClr val="008000"/>
                </a:solidFill>
              </a:rPr>
              <a:t>LeanKit</a:t>
            </a:r>
          </a:p>
        </p:txBody>
      </p:sp>
      <p:sp>
        <p:nvSpPr>
          <p:cNvPr id="1048720" name="Content Placeholder 1048719"/>
          <p:cNvSpPr>
            <a:spLocks noGrp="1"/>
          </p:cNvSpPr>
          <p:nvPr>
            <p:ph idx="1"/>
          </p:nvPr>
        </p:nvSpPr>
        <p:spPr/>
        <p:txBody>
          <a:bodyPr/>
          <a:lstStyle/>
          <a:p>
            <a:endParaRPr lang="en-US"/>
          </a:p>
        </p:txBody>
      </p:sp>
      <p:pic>
        <p:nvPicPr>
          <p:cNvPr id="2097180" name="Picture 2097179"/>
          <p:cNvPicPr>
            <a:picLocks/>
          </p:cNvPicPr>
          <p:nvPr/>
        </p:nvPicPr>
        <p:blipFill>
          <a:blip r:embed="rId2"/>
          <a:stretch>
            <a:fillRect/>
          </a:stretch>
        </p:blipFill>
        <p:spPr>
          <a:xfrm>
            <a:off x="0" y="576118"/>
            <a:ext cx="9144000" cy="632995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048720"/>
          <p:cNvSpPr>
            <a:spLocks noGrp="1"/>
          </p:cNvSpPr>
          <p:nvPr>
            <p:ph type="title"/>
          </p:nvPr>
        </p:nvSpPr>
        <p:spPr>
          <a:xfrm>
            <a:off x="238989" y="-244892"/>
            <a:ext cx="8276360" cy="1325563"/>
          </a:xfrm>
        </p:spPr>
        <p:txBody>
          <a:bodyPr/>
          <a:lstStyle/>
          <a:p>
            <a:r>
              <a:rPr lang="en-US" b="1">
                <a:solidFill>
                  <a:srgbClr val="008000"/>
                </a:solidFill>
              </a:rPr>
              <a:t>Planbox</a:t>
            </a:r>
          </a:p>
        </p:txBody>
      </p:sp>
      <p:sp>
        <p:nvSpPr>
          <p:cNvPr id="1048722" name="Content Placeholder 1048721"/>
          <p:cNvSpPr>
            <a:spLocks noGrp="1"/>
          </p:cNvSpPr>
          <p:nvPr>
            <p:ph idx="1"/>
          </p:nvPr>
        </p:nvSpPr>
        <p:spPr/>
        <p:txBody>
          <a:bodyPr/>
          <a:lstStyle/>
          <a:p>
            <a:endParaRPr lang="en-US"/>
          </a:p>
        </p:txBody>
      </p:sp>
      <p:pic>
        <p:nvPicPr>
          <p:cNvPr id="2097181" name="Picture 2097180"/>
          <p:cNvPicPr>
            <a:picLocks/>
          </p:cNvPicPr>
          <p:nvPr/>
        </p:nvPicPr>
        <p:blipFill>
          <a:blip r:embed="rId2"/>
          <a:stretch>
            <a:fillRect/>
          </a:stretch>
        </p:blipFill>
        <p:spPr>
          <a:xfrm>
            <a:off x="0" y="884860"/>
            <a:ext cx="9144000" cy="593676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048722"/>
          <p:cNvSpPr>
            <a:spLocks noGrp="1"/>
          </p:cNvSpPr>
          <p:nvPr>
            <p:ph type="title"/>
          </p:nvPr>
        </p:nvSpPr>
        <p:spPr/>
        <p:txBody>
          <a:bodyPr/>
          <a:lstStyle/>
          <a:p>
            <a:endParaRPr lang="en-US"/>
          </a:p>
        </p:txBody>
      </p:sp>
      <p:sp>
        <p:nvSpPr>
          <p:cNvPr id="1048724" name="Content Placeholder 1048723"/>
          <p:cNvSpPr>
            <a:spLocks noGrp="1"/>
          </p:cNvSpPr>
          <p:nvPr>
            <p:ph idx="1"/>
          </p:nvPr>
        </p:nvSpPr>
        <p:spPr/>
        <p:txBody>
          <a:bodyPr/>
          <a:lstStyle/>
          <a:p>
            <a:endParaRPr lang="en-US"/>
          </a:p>
        </p:txBody>
      </p:sp>
      <p:pic>
        <p:nvPicPr>
          <p:cNvPr id="2097182" name="Picture 2097181"/>
          <p:cNvPicPr>
            <a:picLocks/>
          </p:cNvPicPr>
          <p:nvPr/>
        </p:nvPicPr>
        <p:blipFill>
          <a:blip r:embed="rId2"/>
          <a:stretch>
            <a:fillRect/>
          </a:stretch>
        </p:blipFill>
        <p:spPr>
          <a:xfrm>
            <a:off x="-181841" y="0"/>
            <a:ext cx="9352114" cy="6877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048668"/>
          <p:cNvSpPr>
            <a:spLocks noGrp="1"/>
          </p:cNvSpPr>
          <p:nvPr>
            <p:ph type="title"/>
          </p:nvPr>
        </p:nvSpPr>
        <p:spPr/>
        <p:txBody>
          <a:bodyPr/>
          <a:lstStyle/>
          <a:p>
            <a:endParaRPr lang="en-US"/>
          </a:p>
        </p:txBody>
      </p:sp>
      <p:sp>
        <p:nvSpPr>
          <p:cNvPr id="1048670" name="Content Placeholder 1048669"/>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1914737" y="0"/>
            <a:ext cx="6243423" cy="65039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63" name="Title 1048662"/>
          <p:cNvSpPr>
            <a:spLocks noGrp="1"/>
          </p:cNvSpPr>
          <p:nvPr>
            <p:ph type="ctrTitle"/>
          </p:nvPr>
        </p:nvSpPr>
        <p:spPr>
          <a:xfrm>
            <a:off x="685800" y="-1193799"/>
            <a:ext cx="7772400" cy="2387600"/>
          </a:xfrm>
        </p:spPr>
        <p:txBody>
          <a:bodyPr/>
          <a:lstStyle/>
          <a:p>
            <a:r>
              <a:rPr lang="en-US" b="1">
                <a:solidFill>
                  <a:srgbClr val="98CC00"/>
                </a:solidFill>
              </a:rPr>
              <a:t>Agile Methodology</a:t>
            </a:r>
          </a:p>
        </p:txBody>
      </p:sp>
      <p:sp>
        <p:nvSpPr>
          <p:cNvPr id="1048664" name="Subtitle 1048663"/>
          <p:cNvSpPr>
            <a:spLocks noGrp="1"/>
          </p:cNvSpPr>
          <p:nvPr>
            <p:ph type="subTitle" idx="1"/>
          </p:nvPr>
        </p:nvSpPr>
        <p:spPr/>
        <p:txBody>
          <a:bodyPr/>
          <a:lstStyle/>
          <a:p>
            <a:endParaRPr lang="en-US"/>
          </a:p>
        </p:txBody>
      </p:sp>
      <p:pic>
        <p:nvPicPr>
          <p:cNvPr id="2097154" name="Picture 2097153"/>
          <p:cNvPicPr>
            <a:picLocks/>
          </p:cNvPicPr>
          <p:nvPr/>
        </p:nvPicPr>
        <p:blipFill>
          <a:blip r:embed="rId2"/>
          <a:stretch>
            <a:fillRect/>
          </a:stretch>
        </p:blipFill>
        <p:spPr>
          <a:xfrm>
            <a:off x="155864" y="1375637"/>
            <a:ext cx="9144000" cy="5482363"/>
          </a:xfrm>
          <a:prstGeom prst="rect">
            <a:avLst/>
          </a:prstGeom>
        </p:spPr>
      </p:pic>
      <p:pic>
        <p:nvPicPr>
          <p:cNvPr id="2097155" name="Picture 2097154"/>
          <p:cNvPicPr>
            <a:picLocks/>
          </p:cNvPicPr>
          <p:nvPr/>
        </p:nvPicPr>
        <p:blipFill>
          <a:blip r:embed="rId3"/>
          <a:stretch>
            <a:fillRect/>
          </a:stretch>
        </p:blipFill>
        <p:spPr>
          <a:xfrm>
            <a:off x="7837299" y="1714013"/>
            <a:ext cx="935181" cy="635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Content Placeholder 1048649"/>
          <p:cNvSpPr>
            <a:spLocks noGrp="1"/>
          </p:cNvSpPr>
          <p:nvPr>
            <p:ph idx="1"/>
          </p:nvPr>
        </p:nvSpPr>
        <p:spPr>
          <a:xfrm>
            <a:off x="0" y="190262"/>
            <a:ext cx="9089560" cy="6505865"/>
          </a:xfrm>
        </p:spPr>
        <p:txBody>
          <a:bodyPr>
            <a:normAutofit fontScale="92857" lnSpcReduction="20000"/>
          </a:bodyPr>
          <a:lstStyle/>
          <a:p>
            <a:r>
              <a:rPr lang="en-US"/>
              <a:t>Agile is a software development methodology to build a software incrementally using short iterations of 1 to 4 weeks so that the development is aligned with the changing business needs.</a:t>
            </a:r>
          </a:p>
          <a:p>
            <a:endParaRPr lang="en-US"/>
          </a:p>
          <a:p>
            <a:r>
              <a:rPr lang="en-US"/>
              <a:t> It distributes the software with faster and fewer changes.</a:t>
            </a:r>
          </a:p>
          <a:p>
            <a:endParaRPr lang="en-US"/>
          </a:p>
          <a:p>
            <a:endParaRPr lang="en-US"/>
          </a:p>
          <a:p>
            <a:r>
              <a:rPr lang="en-US"/>
              <a:t>The single-phase software development takes 6 to 18 months. In single-phase development, all the requirement gathering and risks management factors are predicted initially.</a:t>
            </a:r>
          </a:p>
          <a:p>
            <a:endParaRPr lang="en-US"/>
          </a:p>
          <a:p>
            <a:r>
              <a:rPr lang="en-US"/>
              <a:t>The agile software development process frequently takes the feedback of workable product. The workable product is delivered within 1 to 4 weeks of iteration.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p:txBody>
          <a:bodyPr/>
          <a:lstStyle/>
          <a:p>
            <a:endParaRPr lang="en-US"/>
          </a:p>
        </p:txBody>
      </p:sp>
      <p:sp>
        <p:nvSpPr>
          <p:cNvPr id="1048652" name="Content Placeholder 1048651"/>
          <p:cNvSpPr>
            <a:spLocks noGrp="1"/>
          </p:cNvSpPr>
          <p:nvPr>
            <p:ph idx="1"/>
          </p:nvPr>
        </p:nvSpPr>
        <p:spPr/>
        <p:txBody>
          <a:bodyPr/>
          <a:lstStyle/>
          <a:p>
            <a:endParaRPr lang="en-US"/>
          </a:p>
        </p:txBody>
      </p:sp>
      <p:pic>
        <p:nvPicPr>
          <p:cNvPr id="2097156" name="Picture 2097155"/>
          <p:cNvPicPr>
            <a:picLocks/>
          </p:cNvPicPr>
          <p:nvPr/>
        </p:nvPicPr>
        <p:blipFill>
          <a:blip r:embed="rId2"/>
          <a:stretch>
            <a:fillRect/>
          </a:stretch>
        </p:blipFill>
        <p:spPr>
          <a:xfrm>
            <a:off x="0" y="0"/>
            <a:ext cx="9072096" cy="67836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p:txBody>
          <a:bodyPr/>
          <a:lstStyle/>
          <a:p>
            <a:endParaRPr lang="en-US"/>
          </a:p>
        </p:txBody>
      </p:sp>
      <p:sp>
        <p:nvSpPr>
          <p:cNvPr id="1048654" name="Content Placeholder 1048653"/>
          <p:cNvSpPr>
            <a:spLocks noGrp="1"/>
          </p:cNvSpPr>
          <p:nvPr>
            <p:ph idx="1"/>
          </p:nvPr>
        </p:nvSpPr>
        <p:spPr/>
        <p:txBody>
          <a:bodyPr/>
          <a:lstStyle/>
          <a:p>
            <a:endParaRPr lang="en-US"/>
          </a:p>
        </p:txBody>
      </p:sp>
      <p:pic>
        <p:nvPicPr>
          <p:cNvPr id="2097165" name="Picture 2097164"/>
          <p:cNvPicPr>
            <a:picLocks/>
          </p:cNvPicPr>
          <p:nvPr/>
        </p:nvPicPr>
        <p:blipFill>
          <a:blip r:embed="rId2"/>
          <a:stretch>
            <a:fillRect/>
          </a:stretch>
        </p:blipFill>
        <p:spPr>
          <a:xfrm>
            <a:off x="-155864" y="0"/>
            <a:ext cx="9423256" cy="6883391"/>
          </a:xfrm>
          <a:prstGeom prst="rect">
            <a:avLst/>
          </a:prstGeom>
        </p:spPr>
      </p:pic>
      <p:pic>
        <p:nvPicPr>
          <p:cNvPr id="2097166" name="Picture 2097165"/>
          <p:cNvPicPr>
            <a:picLocks/>
          </p:cNvPicPr>
          <p:nvPr/>
        </p:nvPicPr>
        <p:blipFill>
          <a:blip r:embed="rId3"/>
          <a:stretch>
            <a:fillRect/>
          </a:stretch>
        </p:blipFill>
        <p:spPr>
          <a:xfrm>
            <a:off x="5643563" y="6575930"/>
            <a:ext cx="3776137" cy="6149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1906</Words>
  <Application>Microsoft Office PowerPoint</Application>
  <PresentationFormat>On-screen Show (4:3)</PresentationFormat>
  <Paragraphs>191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Agile &amp; Scrum Methodology</vt:lpstr>
      <vt:lpstr>Agenda</vt:lpstr>
      <vt:lpstr>PowerPoint Presentation</vt:lpstr>
      <vt:lpstr>PowerPoint Presentation</vt:lpstr>
      <vt:lpstr>PowerPoint Presentation</vt:lpstr>
      <vt:lpstr>Agile Methodology</vt:lpstr>
      <vt:lpstr>PowerPoint Presentation</vt:lpstr>
      <vt:lpstr>PowerPoint Presentation</vt:lpstr>
      <vt:lpstr>PowerPoint Presentation</vt:lpstr>
      <vt:lpstr>Roles in Agile</vt:lpstr>
      <vt:lpstr>PowerPoint Presentation</vt:lpstr>
      <vt:lpstr>PowerPoint Presentation</vt:lpstr>
      <vt:lpstr>Cross-functional team</vt:lpstr>
      <vt:lpstr>How an Agile Team plan their work?</vt:lpstr>
      <vt:lpstr>What is a user requirement?</vt:lpstr>
      <vt:lpstr>Relation between User requirement and Task</vt:lpstr>
      <vt:lpstr>PowerPoint Presentation</vt:lpstr>
      <vt:lpstr>When the requirement is completed</vt:lpstr>
      <vt:lpstr>What is Software Acceptance Criteria?</vt:lpstr>
      <vt:lpstr>PowerPoint Presentation</vt:lpstr>
      <vt:lpstr>Agile Manifesto</vt:lpstr>
      <vt:lpstr>PowerPoint Presentation</vt:lpstr>
      <vt:lpstr>Agile - Characteristics</vt:lpstr>
      <vt:lpstr>Agile - Daily Stand-up</vt:lpstr>
      <vt:lpstr>Who Attends a Stand-up?</vt:lpstr>
      <vt:lpstr>Agile - Release Planning</vt:lpstr>
      <vt:lpstr>PowerPoint Presentation</vt:lpstr>
      <vt:lpstr>Agile - Iteration Planning</vt:lpstr>
      <vt:lpstr>PowerPoint Presentation</vt:lpstr>
      <vt:lpstr>Agile - Product Backlog</vt:lpstr>
      <vt:lpstr>Why Product Backlog is Important?</vt:lpstr>
      <vt:lpstr>What is Scrum?</vt:lpstr>
      <vt:lpstr>PowerPoint Presentation</vt:lpstr>
      <vt:lpstr>What are sprints?</vt:lpstr>
      <vt:lpstr>PowerPoint Presentation</vt:lpstr>
      <vt:lpstr>What is sprint plan?</vt:lpstr>
      <vt:lpstr>Factors affecting Sprint planning</vt:lpstr>
      <vt:lpstr>What is the product backlog?</vt:lpstr>
      <vt:lpstr>Backlog starts with the two "R"s</vt:lpstr>
      <vt:lpstr>What is Kanban?</vt:lpstr>
      <vt:lpstr>PowerPoint Presentation</vt:lpstr>
      <vt:lpstr>Agile Tools</vt:lpstr>
      <vt:lpstr>PowerPoint Presentation</vt:lpstr>
      <vt:lpstr>ClickUp</vt:lpstr>
      <vt:lpstr>Github</vt:lpstr>
      <vt:lpstr>LeanKit</vt:lpstr>
      <vt:lpstr>Planbox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&amp; Scrum Methodology</dc:title>
  <dc:creator>RMX1925</dc:creator>
  <cp:lastModifiedBy>Geethanjali Anbalagan</cp:lastModifiedBy>
  <cp:revision>1</cp:revision>
  <dcterms:created xsi:type="dcterms:W3CDTF">2015-05-11T22:30:45Z</dcterms:created>
  <dcterms:modified xsi:type="dcterms:W3CDTF">2021-09-01T03:27:52Z</dcterms:modified>
</cp:coreProperties>
</file>