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tableStyles" Target="tableStyles.xml"/><Relationship Id="rId36" Type="http://schemas.openxmlformats.org/officeDocument/2006/relationships/presProps" Target="presProps.xml"/><Relationship Id="rId37" Type="http://schemas.openxmlformats.org/officeDocument/2006/relationships/viewProps" Target="viewProps.xml"/><Relationship Id="rId3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9" name=""/>
        <p:cNvGrpSpPr/>
        <p:nvPr/>
      </p:nvGrpSpPr>
      <p:grpSpPr>
        <a:xfrm>
          <a:off x="0" y="0"/>
          <a:ext cx="0" cy="0"/>
          <a:chOff x="0" y="0"/>
          <a:chExt cx="0" cy="0"/>
        </a:xfrm>
      </p:grpSpPr>
      <p:sp>
        <p:nvSpPr>
          <p:cNvPr id="104870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1" name=""/>
        <p:cNvGrpSpPr/>
        <p:nvPr/>
      </p:nvGrpSpPr>
      <p:grpSpPr>
        <a:xfrm>
          <a:off x="0" y="0"/>
          <a:ext cx="0" cy="0"/>
          <a:chOff x="0" y="0"/>
          <a:chExt cx="0" cy="0"/>
        </a:xfrm>
      </p:grpSpPr>
      <p:sp>
        <p:nvSpPr>
          <p:cNvPr id="1048594"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95"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9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7" name="Footer Placeholder 4"/>
          <p:cNvSpPr>
            <a:spLocks noGrp="1"/>
          </p:cNvSpPr>
          <p:nvPr>
            <p:ph type="ftr" sz="quarter" idx="11"/>
          </p:nvPr>
        </p:nvSpPr>
        <p:spPr/>
        <p:txBody>
          <a:bodyPr/>
          <a:p>
            <a:endParaRPr altLang="en-US" lang="zh-CN"/>
          </a:p>
        </p:txBody>
      </p:sp>
      <p:sp>
        <p:nvSpPr>
          <p:cNvPr id="104859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3" name=""/>
        <p:cNvGrpSpPr/>
        <p:nvPr/>
      </p:nvGrpSpPr>
      <p:grpSpPr>
        <a:xfrm>
          <a:off x="0" y="0"/>
          <a:ext cx="0" cy="0"/>
          <a:chOff x="0" y="0"/>
          <a:chExt cx="0" cy="0"/>
        </a:xfrm>
      </p:grpSpPr>
      <p:sp>
        <p:nvSpPr>
          <p:cNvPr id="1048668" name="Title 1"/>
          <p:cNvSpPr>
            <a:spLocks noGrp="1"/>
          </p:cNvSpPr>
          <p:nvPr>
            <p:ph type="title"/>
          </p:nvPr>
        </p:nvSpPr>
        <p:spPr/>
        <p:txBody>
          <a:bodyPr/>
          <a:p>
            <a:r>
              <a:rPr altLang="zh-CN" lang="en-US" smtClean="0"/>
              <a:t>Click to edit Master title style</a:t>
            </a:r>
            <a:endParaRPr dirty="0" lang="en-US"/>
          </a:p>
        </p:txBody>
      </p:sp>
      <p:sp>
        <p:nvSpPr>
          <p:cNvPr id="1048669"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7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71" name="Footer Placeholder 4"/>
          <p:cNvSpPr>
            <a:spLocks noGrp="1"/>
          </p:cNvSpPr>
          <p:nvPr>
            <p:ph type="ftr" sz="quarter" idx="11"/>
          </p:nvPr>
        </p:nvSpPr>
        <p:spPr/>
        <p:txBody>
          <a:bodyPr/>
          <a:p>
            <a:endParaRPr altLang="en-US" lang="zh-CN"/>
          </a:p>
        </p:txBody>
      </p:sp>
      <p:sp>
        <p:nvSpPr>
          <p:cNvPr id="104867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1" name=""/>
        <p:cNvGrpSpPr/>
        <p:nvPr/>
      </p:nvGrpSpPr>
      <p:grpSpPr>
        <a:xfrm>
          <a:off x="0" y="0"/>
          <a:ext cx="0" cy="0"/>
          <a:chOff x="0" y="0"/>
          <a:chExt cx="0" cy="0"/>
        </a:xfrm>
      </p:grpSpPr>
      <p:sp>
        <p:nvSpPr>
          <p:cNvPr id="1048657"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58"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0" name="Footer Placeholder 4"/>
          <p:cNvSpPr>
            <a:spLocks noGrp="1"/>
          </p:cNvSpPr>
          <p:nvPr>
            <p:ph type="ftr" sz="quarter" idx="11"/>
          </p:nvPr>
        </p:nvSpPr>
        <p:spPr/>
        <p:txBody>
          <a:bodyPr/>
          <a:p>
            <a:endParaRPr altLang="en-US" lang="zh-CN"/>
          </a:p>
        </p:txBody>
      </p:sp>
      <p:sp>
        <p:nvSpPr>
          <p:cNvPr id="104866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81" name="Title 1"/>
          <p:cNvSpPr>
            <a:spLocks noGrp="1"/>
          </p:cNvSpPr>
          <p:nvPr>
            <p:ph type="title"/>
          </p:nvPr>
        </p:nvSpPr>
        <p:spPr/>
        <p:txBody>
          <a:bodyPr/>
          <a:p>
            <a:r>
              <a:rPr altLang="zh-CN" lang="en-US" smtClean="0"/>
              <a:t>Click to edit Master title style</a:t>
            </a:r>
            <a:endParaRPr dirty="0" lang="en-US"/>
          </a:p>
        </p:txBody>
      </p:sp>
      <p:sp>
        <p:nvSpPr>
          <p:cNvPr id="104858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4" name=""/>
        <p:cNvGrpSpPr/>
        <p:nvPr/>
      </p:nvGrpSpPr>
      <p:grpSpPr>
        <a:xfrm>
          <a:off x="0" y="0"/>
          <a:ext cx="0" cy="0"/>
          <a:chOff x="0" y="0"/>
          <a:chExt cx="0" cy="0"/>
        </a:xfrm>
      </p:grpSpPr>
      <p:sp>
        <p:nvSpPr>
          <p:cNvPr id="1048673"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74"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7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76" name="Footer Placeholder 4"/>
          <p:cNvSpPr>
            <a:spLocks noGrp="1"/>
          </p:cNvSpPr>
          <p:nvPr>
            <p:ph type="ftr" sz="quarter" idx="11"/>
          </p:nvPr>
        </p:nvSpPr>
        <p:spPr/>
        <p:txBody>
          <a:bodyPr/>
          <a:p>
            <a:endParaRPr altLang="en-US" lang="zh-CN"/>
          </a:p>
        </p:txBody>
      </p:sp>
      <p:sp>
        <p:nvSpPr>
          <p:cNvPr id="104867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5" name=""/>
        <p:cNvGrpSpPr/>
        <p:nvPr/>
      </p:nvGrpSpPr>
      <p:grpSpPr>
        <a:xfrm>
          <a:off x="0" y="0"/>
          <a:ext cx="0" cy="0"/>
          <a:chOff x="0" y="0"/>
          <a:chExt cx="0" cy="0"/>
        </a:xfrm>
      </p:grpSpPr>
      <p:sp>
        <p:nvSpPr>
          <p:cNvPr id="1048678" name="Title 1"/>
          <p:cNvSpPr>
            <a:spLocks noGrp="1"/>
          </p:cNvSpPr>
          <p:nvPr>
            <p:ph type="title"/>
          </p:nvPr>
        </p:nvSpPr>
        <p:spPr/>
        <p:txBody>
          <a:bodyPr/>
          <a:p>
            <a:r>
              <a:rPr altLang="zh-CN" lang="en-US" smtClean="0"/>
              <a:t>Click to edit Master title style</a:t>
            </a:r>
            <a:endParaRPr dirty="0" lang="en-US"/>
          </a:p>
        </p:txBody>
      </p:sp>
      <p:sp>
        <p:nvSpPr>
          <p:cNvPr id="1048679"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80"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8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82" name="Footer Placeholder 5"/>
          <p:cNvSpPr>
            <a:spLocks noGrp="1"/>
          </p:cNvSpPr>
          <p:nvPr>
            <p:ph type="ftr" sz="quarter" idx="11"/>
          </p:nvPr>
        </p:nvSpPr>
        <p:spPr/>
        <p:txBody>
          <a:bodyPr/>
          <a:p>
            <a:endParaRPr altLang="en-US" lang="zh-CN"/>
          </a:p>
        </p:txBody>
      </p:sp>
      <p:sp>
        <p:nvSpPr>
          <p:cNvPr id="104868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6" name=""/>
        <p:cNvGrpSpPr/>
        <p:nvPr/>
      </p:nvGrpSpPr>
      <p:grpSpPr>
        <a:xfrm>
          <a:off x="0" y="0"/>
          <a:ext cx="0" cy="0"/>
          <a:chOff x="0" y="0"/>
          <a:chExt cx="0" cy="0"/>
        </a:xfrm>
      </p:grpSpPr>
      <p:sp>
        <p:nvSpPr>
          <p:cNvPr id="1048684"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85"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86"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87"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88"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89"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90" name="Footer Placeholder 7"/>
          <p:cNvSpPr>
            <a:spLocks noGrp="1"/>
          </p:cNvSpPr>
          <p:nvPr>
            <p:ph type="ftr" sz="quarter" idx="11"/>
          </p:nvPr>
        </p:nvSpPr>
        <p:spPr/>
        <p:txBody>
          <a:bodyPr/>
          <a:p>
            <a:endParaRPr altLang="en-US" lang="zh-CN"/>
          </a:p>
        </p:txBody>
      </p:sp>
      <p:sp>
        <p:nvSpPr>
          <p:cNvPr id="1048691"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0" name=""/>
        <p:cNvGrpSpPr/>
        <p:nvPr/>
      </p:nvGrpSpPr>
      <p:grpSpPr>
        <a:xfrm>
          <a:off x="0" y="0"/>
          <a:ext cx="0" cy="0"/>
          <a:chOff x="0" y="0"/>
          <a:chExt cx="0" cy="0"/>
        </a:xfrm>
      </p:grpSpPr>
      <p:sp>
        <p:nvSpPr>
          <p:cNvPr id="1048653" name="Title 1"/>
          <p:cNvSpPr>
            <a:spLocks noGrp="1"/>
          </p:cNvSpPr>
          <p:nvPr>
            <p:ph type="title"/>
          </p:nvPr>
        </p:nvSpPr>
        <p:spPr/>
        <p:txBody>
          <a:bodyPr/>
          <a:p>
            <a:r>
              <a:rPr altLang="zh-CN" lang="en-US" smtClean="0"/>
              <a:t>Click to edit Master title style</a:t>
            </a:r>
            <a:endParaRPr dirty="0" lang="en-US"/>
          </a:p>
        </p:txBody>
      </p:sp>
      <p:sp>
        <p:nvSpPr>
          <p:cNvPr id="1048654"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5" name="Footer Placeholder 3"/>
          <p:cNvSpPr>
            <a:spLocks noGrp="1"/>
          </p:cNvSpPr>
          <p:nvPr>
            <p:ph type="ftr" sz="quarter" idx="11"/>
          </p:nvPr>
        </p:nvSpPr>
        <p:spPr/>
        <p:txBody>
          <a:bodyPr/>
          <a:p>
            <a:endParaRPr altLang="en-US" lang="zh-CN"/>
          </a:p>
        </p:txBody>
      </p:sp>
      <p:sp>
        <p:nvSpPr>
          <p:cNvPr id="1048656"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7" name=""/>
        <p:cNvGrpSpPr/>
        <p:nvPr/>
      </p:nvGrpSpPr>
      <p:grpSpPr>
        <a:xfrm>
          <a:off x="0" y="0"/>
          <a:ext cx="0" cy="0"/>
          <a:chOff x="0" y="0"/>
          <a:chExt cx="0" cy="0"/>
        </a:xfrm>
      </p:grpSpPr>
      <p:sp>
        <p:nvSpPr>
          <p:cNvPr id="1048692"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93" name="Footer Placeholder 2"/>
          <p:cNvSpPr>
            <a:spLocks noGrp="1"/>
          </p:cNvSpPr>
          <p:nvPr>
            <p:ph type="ftr" sz="quarter" idx="11"/>
          </p:nvPr>
        </p:nvSpPr>
        <p:spPr/>
        <p:txBody>
          <a:bodyPr/>
          <a:p>
            <a:endParaRPr altLang="en-US" lang="zh-CN"/>
          </a:p>
        </p:txBody>
      </p:sp>
      <p:sp>
        <p:nvSpPr>
          <p:cNvPr id="1048694"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8" name=""/>
        <p:cNvGrpSpPr/>
        <p:nvPr/>
      </p:nvGrpSpPr>
      <p:grpSpPr>
        <a:xfrm>
          <a:off x="0" y="0"/>
          <a:ext cx="0" cy="0"/>
          <a:chOff x="0" y="0"/>
          <a:chExt cx="0" cy="0"/>
        </a:xfrm>
      </p:grpSpPr>
      <p:sp>
        <p:nvSpPr>
          <p:cNvPr id="104869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9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9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9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99" name="Footer Placeholder 5"/>
          <p:cNvSpPr>
            <a:spLocks noGrp="1"/>
          </p:cNvSpPr>
          <p:nvPr>
            <p:ph type="ftr" sz="quarter" idx="11"/>
          </p:nvPr>
        </p:nvSpPr>
        <p:spPr/>
        <p:txBody>
          <a:bodyPr/>
          <a:p>
            <a:endParaRPr altLang="en-US" lang="zh-CN"/>
          </a:p>
        </p:txBody>
      </p:sp>
      <p:sp>
        <p:nvSpPr>
          <p:cNvPr id="104870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82" name=""/>
        <p:cNvGrpSpPr/>
        <p:nvPr/>
      </p:nvGrpSpPr>
      <p:grpSpPr>
        <a:xfrm>
          <a:off x="0" y="0"/>
          <a:ext cx="0" cy="0"/>
          <a:chOff x="0" y="0"/>
          <a:chExt cx="0" cy="0"/>
        </a:xfrm>
      </p:grpSpPr>
      <p:sp>
        <p:nvSpPr>
          <p:cNvPr id="1048662"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63"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6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65"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6" name="Footer Placeholder 5"/>
          <p:cNvSpPr>
            <a:spLocks noGrp="1"/>
          </p:cNvSpPr>
          <p:nvPr>
            <p:ph type="ftr" sz="quarter" idx="11"/>
          </p:nvPr>
        </p:nvSpPr>
        <p:spPr/>
        <p:txBody>
          <a:bodyPr/>
          <a:p>
            <a:endParaRPr altLang="en-US" lang="zh-CN"/>
          </a:p>
        </p:txBody>
      </p:sp>
      <p:sp>
        <p:nvSpPr>
          <p:cNvPr id="1048667"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png"/><Relationship Id="rId3"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p:bgPr>
    </p:bg>
    <p:spTree>
      <p:nvGrpSpPr>
        <p:cNvPr id="52" name=""/>
        <p:cNvGrpSpPr/>
        <p:nvPr/>
      </p:nvGrpSpPr>
      <p:grpSpPr>
        <a:xfrm>
          <a:off x="0" y="0"/>
          <a:ext cx="0" cy="0"/>
          <a:chOff x="0" y="0"/>
          <a:chExt cx="0" cy="0"/>
        </a:xfrm>
      </p:grpSpPr>
      <p:sp>
        <p:nvSpPr>
          <p:cNvPr id="1048599" name="Title 1"/>
          <p:cNvSpPr>
            <a:spLocks noGrp="1"/>
          </p:cNvSpPr>
          <p:nvPr>
            <p:ph type="ctrTitle"/>
          </p:nvPr>
        </p:nvSpPr>
        <p:spPr>
          <a:xfrm>
            <a:off x="685800" y="633034"/>
            <a:ext cx="7772400" cy="2387600"/>
          </a:xfrm>
        </p:spPr>
        <p:txBody>
          <a:bodyPr/>
          <a:p>
            <a:r>
              <a:rPr altLang="zh-CN" b="1" sz="7200" lang="en-US">
                <a:solidFill>
                  <a:srgbClr val="98CC00"/>
                </a:solidFill>
              </a:rPr>
              <a:t>GIT Basics</a:t>
            </a:r>
            <a:endParaRPr altLang="zh-CN" b="1" sz="7200" lang="en-US">
              <a:solidFill>
                <a:srgbClr val="98CC00"/>
              </a:solidFill>
            </a:endParaRPr>
          </a:p>
        </p:txBody>
      </p:sp>
      <p:sp>
        <p:nvSpPr>
          <p:cNvPr id="1048600" name="Subtitle 2"/>
          <p:cNvSpPr>
            <a:spLocks noGrp="1"/>
          </p:cNvSpPr>
          <p:nvPr>
            <p:ph type="subTitle" idx="1"/>
          </p:nvPr>
        </p:nvSpPr>
        <p:spPr/>
        <p:txBody>
          <a:bodyPr/>
          <a:p>
            <a:endParaRPr altLang="zh-CN" lang="en-US"/>
          </a:p>
        </p:txBody>
      </p:sp>
      <p:pic>
        <p:nvPicPr>
          <p:cNvPr id="2097153" name=""/>
          <p:cNvPicPr>
            <a:picLocks/>
          </p:cNvPicPr>
          <p:nvPr/>
        </p:nvPicPr>
        <p:blipFill>
          <a:blip xmlns:r="http://schemas.openxmlformats.org/officeDocument/2006/relationships" r:embed="rId1"/>
          <a:stretch>
            <a:fillRect/>
          </a:stretch>
        </p:blipFill>
        <p:spPr>
          <a:xfrm rot="0">
            <a:off x="2877144" y="3759965"/>
            <a:ext cx="2954752" cy="2595816"/>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09" name=""/>
          <p:cNvSpPr>
            <a:spLocks noGrp="1"/>
          </p:cNvSpPr>
          <p:nvPr>
            <p:ph type="title"/>
          </p:nvPr>
        </p:nvSpPr>
        <p:spPr>
          <a:xfrm>
            <a:off x="628649" y="-227449"/>
            <a:ext cx="7886700" cy="1325563"/>
          </a:xfrm>
        </p:spPr>
        <p:txBody>
          <a:bodyPr/>
          <a:p>
            <a:pPr algn="ctr"/>
            <a:r>
              <a:rPr b="1" sz="4000" lang="en-US">
                <a:solidFill>
                  <a:srgbClr val="3399FF"/>
                </a:solidFill>
              </a:rPr>
              <a:t>Install Git</a:t>
            </a:r>
            <a:endParaRPr b="1" sz="4000" lang="en-US">
              <a:solidFill>
                <a:srgbClr val="3399FF"/>
              </a:solidFill>
            </a:endParaRPr>
          </a:p>
        </p:txBody>
      </p:sp>
      <p:sp>
        <p:nvSpPr>
          <p:cNvPr id="1048610" name=""/>
          <p:cNvSpPr>
            <a:spLocks noGrp="1"/>
          </p:cNvSpPr>
          <p:nvPr>
            <p:ph idx="1"/>
          </p:nvPr>
        </p:nvSpPr>
        <p:spPr/>
        <p:txBody>
          <a:bodyPr/>
          <a:p>
            <a:endParaRPr lang="en-US"/>
          </a:p>
        </p:txBody>
      </p:sp>
      <p:pic>
        <p:nvPicPr>
          <p:cNvPr id="2097157" name=""/>
          <p:cNvPicPr>
            <a:picLocks/>
          </p:cNvPicPr>
          <p:nvPr/>
        </p:nvPicPr>
        <p:blipFill>
          <a:blip xmlns:r="http://schemas.openxmlformats.org/officeDocument/2006/relationships" r:embed="rId1"/>
          <a:stretch>
            <a:fillRect/>
          </a:stretch>
        </p:blipFill>
        <p:spPr>
          <a:xfrm rot="0">
            <a:off x="605517" y="833184"/>
            <a:ext cx="7969318" cy="6080699"/>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11" name=""/>
          <p:cNvSpPr>
            <a:spLocks noGrp="1"/>
          </p:cNvSpPr>
          <p:nvPr>
            <p:ph type="title"/>
          </p:nvPr>
        </p:nvSpPr>
        <p:spPr/>
        <p:txBody>
          <a:bodyPr/>
          <a:p>
            <a:endParaRPr lang="en-US"/>
          </a:p>
        </p:txBody>
      </p:sp>
      <p:sp>
        <p:nvSpPr>
          <p:cNvPr id="1048612" name=""/>
          <p:cNvSpPr>
            <a:spLocks noGrp="1"/>
          </p:cNvSpPr>
          <p:nvPr>
            <p:ph idx="1"/>
          </p:nvPr>
        </p:nvSpPr>
        <p:spPr/>
        <p:txBody>
          <a:bodyPr/>
          <a:p>
            <a:endParaRPr lang="en-US"/>
          </a:p>
        </p:txBody>
      </p:sp>
      <p:pic>
        <p:nvPicPr>
          <p:cNvPr id="2097158" name=""/>
          <p:cNvPicPr>
            <a:picLocks/>
          </p:cNvPicPr>
          <p:nvPr/>
        </p:nvPicPr>
        <p:blipFill>
          <a:blip xmlns:r="http://schemas.openxmlformats.org/officeDocument/2006/relationships" r:embed="rId1"/>
          <a:stretch>
            <a:fillRect/>
          </a:stretch>
        </p:blipFill>
        <p:spPr>
          <a:xfrm rot="0">
            <a:off x="324725" y="184229"/>
            <a:ext cx="8689397" cy="654833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13" name=""/>
          <p:cNvSpPr>
            <a:spLocks noGrp="1"/>
          </p:cNvSpPr>
          <p:nvPr>
            <p:ph type="title"/>
          </p:nvPr>
        </p:nvSpPr>
        <p:spPr/>
        <p:txBody>
          <a:bodyPr/>
          <a:p>
            <a:endParaRPr lang="en-US"/>
          </a:p>
        </p:txBody>
      </p:sp>
      <p:sp>
        <p:nvSpPr>
          <p:cNvPr id="1048614" name=""/>
          <p:cNvSpPr>
            <a:spLocks noGrp="1"/>
          </p:cNvSpPr>
          <p:nvPr>
            <p:ph idx="1"/>
          </p:nvPr>
        </p:nvSpPr>
        <p:spPr/>
        <p:txBody>
          <a:bodyPr/>
          <a:p>
            <a:endParaRPr lang="en-US"/>
          </a:p>
        </p:txBody>
      </p:sp>
      <p:pic>
        <p:nvPicPr>
          <p:cNvPr id="2097159" name=""/>
          <p:cNvPicPr>
            <a:picLocks/>
          </p:cNvPicPr>
          <p:nvPr/>
        </p:nvPicPr>
        <p:blipFill>
          <a:blip xmlns:r="http://schemas.openxmlformats.org/officeDocument/2006/relationships" r:embed="rId1"/>
          <a:stretch>
            <a:fillRect/>
          </a:stretch>
        </p:blipFill>
        <p:spPr>
          <a:xfrm rot="0">
            <a:off x="389658" y="0"/>
            <a:ext cx="8481579" cy="6852954"/>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15" name=""/>
          <p:cNvSpPr>
            <a:spLocks noGrp="1"/>
          </p:cNvSpPr>
          <p:nvPr>
            <p:ph type="title"/>
          </p:nvPr>
        </p:nvSpPr>
        <p:spPr/>
        <p:txBody>
          <a:bodyPr/>
          <a:p>
            <a:endParaRPr lang="en-US"/>
          </a:p>
        </p:txBody>
      </p:sp>
      <p:sp>
        <p:nvSpPr>
          <p:cNvPr id="1048616" name=""/>
          <p:cNvSpPr>
            <a:spLocks noGrp="1"/>
          </p:cNvSpPr>
          <p:nvPr>
            <p:ph idx="1"/>
          </p:nvPr>
        </p:nvSpPr>
        <p:spPr/>
        <p:txBody>
          <a:bodyPr/>
          <a:p>
            <a:endParaRPr lang="en-US"/>
          </a:p>
        </p:txBody>
      </p:sp>
      <p:pic>
        <p:nvPicPr>
          <p:cNvPr id="2097160" name=""/>
          <p:cNvPicPr>
            <a:picLocks/>
          </p:cNvPicPr>
          <p:nvPr/>
        </p:nvPicPr>
        <p:blipFill>
          <a:blip xmlns:r="http://schemas.openxmlformats.org/officeDocument/2006/relationships" r:embed="rId1"/>
          <a:stretch>
            <a:fillRect/>
          </a:stretch>
        </p:blipFill>
        <p:spPr>
          <a:xfrm rot="0">
            <a:off x="311726" y="0"/>
            <a:ext cx="8643397" cy="6839975"/>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17" name=""/>
          <p:cNvSpPr>
            <a:spLocks noGrp="1"/>
          </p:cNvSpPr>
          <p:nvPr>
            <p:ph type="title"/>
          </p:nvPr>
        </p:nvSpPr>
        <p:spPr/>
        <p:txBody>
          <a:bodyPr/>
          <a:p>
            <a:endParaRPr lang="en-US"/>
          </a:p>
        </p:txBody>
      </p:sp>
      <p:sp>
        <p:nvSpPr>
          <p:cNvPr id="1048618" name=""/>
          <p:cNvSpPr>
            <a:spLocks noGrp="1"/>
          </p:cNvSpPr>
          <p:nvPr>
            <p:ph idx="1"/>
          </p:nvPr>
        </p:nvSpPr>
        <p:spPr/>
        <p:txBody>
          <a:bodyPr/>
          <a:p>
            <a:endParaRPr lang="en-US"/>
          </a:p>
        </p:txBody>
      </p:sp>
      <p:pic>
        <p:nvPicPr>
          <p:cNvPr id="2097161" name=""/>
          <p:cNvPicPr>
            <a:picLocks/>
          </p:cNvPicPr>
          <p:nvPr/>
        </p:nvPicPr>
        <p:blipFill>
          <a:blip xmlns:r="http://schemas.openxmlformats.org/officeDocument/2006/relationships" r:embed="rId1"/>
          <a:stretch>
            <a:fillRect/>
          </a:stretch>
        </p:blipFill>
        <p:spPr>
          <a:xfrm rot="0">
            <a:off x="162356" y="0"/>
            <a:ext cx="8694491" cy="6859444"/>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19" name=""/>
          <p:cNvSpPr>
            <a:spLocks noGrp="1"/>
          </p:cNvSpPr>
          <p:nvPr>
            <p:ph type="title"/>
          </p:nvPr>
        </p:nvSpPr>
        <p:spPr/>
        <p:txBody>
          <a:bodyPr/>
          <a:p>
            <a:endParaRPr lang="en-US"/>
          </a:p>
        </p:txBody>
      </p:sp>
      <p:sp>
        <p:nvSpPr>
          <p:cNvPr id="1048620" name=""/>
          <p:cNvSpPr>
            <a:spLocks noGrp="1"/>
          </p:cNvSpPr>
          <p:nvPr>
            <p:ph idx="1"/>
          </p:nvPr>
        </p:nvSpPr>
        <p:spPr/>
        <p:txBody>
          <a:bodyPr/>
          <a:p>
            <a:endParaRPr lang="en-US"/>
          </a:p>
        </p:txBody>
      </p:sp>
      <p:pic>
        <p:nvPicPr>
          <p:cNvPr id="2097162" name=""/>
          <p:cNvPicPr>
            <a:picLocks/>
          </p:cNvPicPr>
          <p:nvPr/>
        </p:nvPicPr>
        <p:blipFill>
          <a:blip xmlns:r="http://schemas.openxmlformats.org/officeDocument/2006/relationships" r:embed="rId1"/>
          <a:stretch>
            <a:fillRect/>
          </a:stretch>
        </p:blipFill>
        <p:spPr>
          <a:xfrm rot="0">
            <a:off x="0" y="0"/>
            <a:ext cx="8611466" cy="689838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21" name=""/>
          <p:cNvSpPr>
            <a:spLocks noGrp="1"/>
          </p:cNvSpPr>
          <p:nvPr>
            <p:ph type="title"/>
          </p:nvPr>
        </p:nvSpPr>
        <p:spPr/>
        <p:txBody>
          <a:bodyPr/>
          <a:p>
            <a:endParaRPr lang="en-US"/>
          </a:p>
        </p:txBody>
      </p:sp>
      <p:sp>
        <p:nvSpPr>
          <p:cNvPr id="1048622" name=""/>
          <p:cNvSpPr>
            <a:spLocks noGrp="1"/>
          </p:cNvSpPr>
          <p:nvPr>
            <p:ph idx="1"/>
          </p:nvPr>
        </p:nvSpPr>
        <p:spPr/>
        <p:txBody>
          <a:bodyPr/>
          <a:p>
            <a:endParaRPr lang="en-US"/>
          </a:p>
        </p:txBody>
      </p:sp>
      <p:pic>
        <p:nvPicPr>
          <p:cNvPr id="2097163" name=""/>
          <p:cNvPicPr>
            <a:picLocks/>
          </p:cNvPicPr>
          <p:nvPr/>
        </p:nvPicPr>
        <p:blipFill>
          <a:blip xmlns:r="http://schemas.openxmlformats.org/officeDocument/2006/relationships" r:embed="rId1"/>
          <a:stretch>
            <a:fillRect/>
          </a:stretch>
        </p:blipFill>
        <p:spPr>
          <a:xfrm rot="0">
            <a:off x="149648" y="0"/>
            <a:ext cx="8630948" cy="6872835"/>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23" name=""/>
          <p:cNvSpPr>
            <a:spLocks noGrp="1"/>
          </p:cNvSpPr>
          <p:nvPr>
            <p:ph type="title"/>
          </p:nvPr>
        </p:nvSpPr>
        <p:spPr/>
        <p:txBody>
          <a:bodyPr/>
          <a:p>
            <a:endParaRPr lang="en-US"/>
          </a:p>
        </p:txBody>
      </p:sp>
      <p:sp>
        <p:nvSpPr>
          <p:cNvPr id="1048624" name=""/>
          <p:cNvSpPr>
            <a:spLocks noGrp="1"/>
          </p:cNvSpPr>
          <p:nvPr>
            <p:ph idx="1"/>
          </p:nvPr>
        </p:nvSpPr>
        <p:spPr/>
        <p:txBody>
          <a:bodyPr/>
          <a:p>
            <a:endParaRPr lang="en-US"/>
          </a:p>
        </p:txBody>
      </p:sp>
      <p:pic>
        <p:nvPicPr>
          <p:cNvPr id="2097164" name=""/>
          <p:cNvPicPr>
            <a:picLocks/>
          </p:cNvPicPr>
          <p:nvPr/>
        </p:nvPicPr>
        <p:blipFill>
          <a:blip xmlns:r="http://schemas.openxmlformats.org/officeDocument/2006/relationships" r:embed="rId1"/>
          <a:stretch>
            <a:fillRect/>
          </a:stretch>
        </p:blipFill>
        <p:spPr>
          <a:xfrm rot="0">
            <a:off x="0" y="0"/>
            <a:ext cx="9092046" cy="7001800"/>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25" name=""/>
          <p:cNvSpPr>
            <a:spLocks noGrp="1"/>
          </p:cNvSpPr>
          <p:nvPr>
            <p:ph type="title"/>
          </p:nvPr>
        </p:nvSpPr>
        <p:spPr>
          <a:xfrm>
            <a:off x="628649" y="-188999"/>
            <a:ext cx="7886700" cy="1325563"/>
          </a:xfrm>
        </p:spPr>
        <p:txBody>
          <a:bodyPr/>
          <a:p>
            <a:pPr algn="ctr"/>
            <a:r>
              <a:rPr b="1" lang="en-US">
                <a:solidFill>
                  <a:srgbClr val="3399FF"/>
                </a:solidFill>
              </a:rPr>
              <a:t>Git Init</a:t>
            </a:r>
            <a:endParaRPr b="1" lang="en-US">
              <a:solidFill>
                <a:srgbClr val="3399FF"/>
              </a:solidFill>
            </a:endParaRPr>
          </a:p>
        </p:txBody>
      </p:sp>
      <p:sp>
        <p:nvSpPr>
          <p:cNvPr id="1048626" name=""/>
          <p:cNvSpPr>
            <a:spLocks noGrp="1"/>
          </p:cNvSpPr>
          <p:nvPr>
            <p:ph idx="1"/>
          </p:nvPr>
        </p:nvSpPr>
        <p:spPr>
          <a:xfrm>
            <a:off x="0" y="865172"/>
            <a:ext cx="9280736" cy="5999681"/>
          </a:xfrm>
        </p:spPr>
        <p:txBody>
          <a:bodyPr>
            <a:normAutofit fontScale="96429" lnSpcReduction="20000"/>
          </a:bodyPr>
          <a:p>
            <a:r>
              <a:rPr lang="en-US"/>
              <a:t>The git init command is the first command that you will run on Git. </a:t>
            </a:r>
            <a:endParaRPr lang="en-US"/>
          </a:p>
          <a:p>
            <a:r>
              <a:rPr lang="en-US"/>
              <a:t>The git init command is used to create a new blank repository.</a:t>
            </a:r>
            <a:endParaRPr lang="en-US"/>
          </a:p>
          <a:p>
            <a:r>
              <a:rPr lang="en-US"/>
              <a:t> It is used to make an existing project as a Git project. Several Git commands run inside the repository, but init command can be run outside of the repository</a:t>
            </a:r>
            <a:r>
              <a:rPr lang="en-US"/>
              <a:t>.</a:t>
            </a:r>
            <a:endParaRPr lang="en-US"/>
          </a:p>
          <a:p>
            <a:r>
              <a:rPr lang="en-US"/>
              <a:t>The git init command creates a .git subdirectory in the current working directory. </a:t>
            </a:r>
            <a:endParaRPr lang="en-US"/>
          </a:p>
          <a:p>
            <a:r>
              <a:rPr lang="en-US"/>
              <a:t>This newly created subdirectory contains all of the necessary metadata. </a:t>
            </a:r>
            <a:endParaRPr lang="en-US"/>
          </a:p>
          <a:p>
            <a:r>
              <a:rPr lang="en-US"/>
              <a:t>These metadata can be categorized into objects, refs, and temp files. It also initializes a HEAD pointer for the master branch of the repository.</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27" name=""/>
          <p:cNvSpPr>
            <a:spLocks noGrp="1"/>
          </p:cNvSpPr>
          <p:nvPr>
            <p:ph type="title"/>
          </p:nvPr>
        </p:nvSpPr>
        <p:spPr>
          <a:xfrm>
            <a:off x="641637" y="-220645"/>
            <a:ext cx="7886700" cy="1325563"/>
          </a:xfrm>
        </p:spPr>
        <p:txBody>
          <a:bodyPr/>
          <a:p>
            <a:pPr algn="ctr"/>
            <a:r>
              <a:rPr b="1" sz="2900" lang="en-US">
                <a:solidFill>
                  <a:srgbClr val="3399FF"/>
                </a:solidFill>
              </a:rPr>
              <a:t>Create a Repository for a Blank (New) Project:</a:t>
            </a:r>
            <a:endParaRPr b="1" sz="2900" lang="en-US">
              <a:solidFill>
                <a:srgbClr val="3399FF"/>
              </a:solidFill>
            </a:endParaRPr>
          </a:p>
        </p:txBody>
      </p:sp>
      <p:sp>
        <p:nvSpPr>
          <p:cNvPr id="1048628" name=""/>
          <p:cNvSpPr>
            <a:spLocks noGrp="1"/>
          </p:cNvSpPr>
          <p:nvPr>
            <p:ph idx="1"/>
          </p:nvPr>
        </p:nvSpPr>
        <p:spPr>
          <a:xfrm>
            <a:off x="0" y="943047"/>
            <a:ext cx="8756939" cy="5817974"/>
          </a:xfrm>
        </p:spPr>
        <p:txBody>
          <a:bodyPr/>
          <a:p>
            <a:r>
              <a:rPr lang="en-US"/>
              <a:t>To create a blank repository, open command line on your desired directory and run the init command as follows:</a:t>
            </a:r>
            <a:endParaRPr lang="en-US"/>
          </a:p>
        </p:txBody>
      </p:sp>
      <p:pic>
        <p:nvPicPr>
          <p:cNvPr id="2097165" name=""/>
          <p:cNvPicPr>
            <a:picLocks/>
          </p:cNvPicPr>
          <p:nvPr/>
        </p:nvPicPr>
        <p:blipFill>
          <a:blip xmlns:r="http://schemas.openxmlformats.org/officeDocument/2006/relationships" r:embed="rId1"/>
          <a:stretch>
            <a:fillRect/>
          </a:stretch>
        </p:blipFill>
        <p:spPr>
          <a:xfrm rot="0">
            <a:off x="2065194" y="2274015"/>
            <a:ext cx="5377295" cy="869598"/>
          </a:xfrm>
          <a:prstGeom prst="rect"/>
        </p:spPr>
      </p:pic>
      <p:pic>
        <p:nvPicPr>
          <p:cNvPr id="2097166" name=""/>
          <p:cNvPicPr>
            <a:picLocks/>
          </p:cNvPicPr>
          <p:nvPr/>
        </p:nvPicPr>
        <p:blipFill>
          <a:blip xmlns:r="http://schemas.openxmlformats.org/officeDocument/2006/relationships" r:embed="rId2"/>
          <a:stretch>
            <a:fillRect/>
          </a:stretch>
        </p:blipFill>
        <p:spPr>
          <a:xfrm rot="0">
            <a:off x="171450" y="3663757"/>
            <a:ext cx="8585489" cy="295923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590" name=""/>
          <p:cNvSpPr>
            <a:spLocks noGrp="1"/>
          </p:cNvSpPr>
          <p:nvPr>
            <p:ph type="title"/>
          </p:nvPr>
        </p:nvSpPr>
        <p:spPr>
          <a:xfrm>
            <a:off x="628650" y="0"/>
            <a:ext cx="7886700" cy="1325563"/>
          </a:xfrm>
        </p:spPr>
        <p:txBody>
          <a:bodyPr/>
          <a:p>
            <a:r>
              <a:rPr b="1" lang="en-US">
                <a:solidFill>
                  <a:srgbClr val="98CC00"/>
                </a:solidFill>
              </a:rPr>
              <a:t>A</a:t>
            </a:r>
            <a:r>
              <a:rPr b="1" lang="en-US">
                <a:solidFill>
                  <a:srgbClr val="98CC00"/>
                </a:solidFill>
              </a:rPr>
              <a:t>g</a:t>
            </a:r>
            <a:r>
              <a:rPr b="1" lang="en-US">
                <a:solidFill>
                  <a:srgbClr val="98CC00"/>
                </a:solidFill>
              </a:rPr>
              <a:t>e</a:t>
            </a:r>
            <a:r>
              <a:rPr b="1" lang="en-US">
                <a:solidFill>
                  <a:srgbClr val="98CC00"/>
                </a:solidFill>
              </a:rPr>
              <a:t>nda</a:t>
            </a:r>
            <a:endParaRPr b="1" lang="en-US">
              <a:solidFill>
                <a:srgbClr val="98CC00"/>
              </a:solidFill>
            </a:endParaRPr>
          </a:p>
        </p:txBody>
      </p:sp>
      <p:sp>
        <p:nvSpPr>
          <p:cNvPr id="1048591" name=""/>
          <p:cNvSpPr>
            <a:spLocks noGrp="1"/>
          </p:cNvSpPr>
          <p:nvPr>
            <p:ph idx="1"/>
          </p:nvPr>
        </p:nvSpPr>
        <p:spPr>
          <a:xfrm>
            <a:off x="628650" y="1325562"/>
            <a:ext cx="7886700" cy="5623288"/>
          </a:xfrm>
        </p:spPr>
        <p:txBody>
          <a:bodyPr>
            <a:normAutofit/>
          </a:bodyPr>
          <a:p>
            <a:r>
              <a:rPr b="1" lang="en-US">
                <a:solidFill>
                  <a:srgbClr val="3399FF"/>
                </a:solidFill>
              </a:rPr>
              <a:t>Setting up a Git Client</a:t>
            </a:r>
            <a:endParaRPr b="1" lang="en-US">
              <a:solidFill>
                <a:srgbClr val="3399FF"/>
              </a:solidFill>
            </a:endParaRPr>
          </a:p>
          <a:p>
            <a:endParaRPr b="1" lang="en-US">
              <a:solidFill>
                <a:srgbClr val="3399FF"/>
              </a:solidFill>
            </a:endParaRPr>
          </a:p>
          <a:p>
            <a:r>
              <a:rPr b="1" lang="en-US">
                <a:solidFill>
                  <a:srgbClr val="3399FF"/>
                </a:solidFill>
              </a:rPr>
              <a:t>Working with GIT - Git Init, </a:t>
            </a:r>
            <a:endParaRPr b="1" lang="en-US">
              <a:solidFill>
                <a:srgbClr val="3399FF"/>
              </a:solidFill>
            </a:endParaRPr>
          </a:p>
          <a:p>
            <a:endParaRPr b="1" lang="en-US">
              <a:solidFill>
                <a:srgbClr val="3399FF"/>
              </a:solidFill>
            </a:endParaRPr>
          </a:p>
          <a:p>
            <a:r>
              <a:rPr b="1" lang="en-US">
                <a:solidFill>
                  <a:srgbClr val="3399FF"/>
                </a:solidFill>
              </a:rPr>
              <a:t>Head/Master/Feature Branches,</a:t>
            </a:r>
            <a:endParaRPr b="1" lang="en-US">
              <a:solidFill>
                <a:srgbClr val="3399FF"/>
              </a:solidFill>
            </a:endParaRPr>
          </a:p>
          <a:p>
            <a:endParaRPr b="1" lang="en-US">
              <a:solidFill>
                <a:srgbClr val="3399FF"/>
              </a:solidFill>
            </a:endParaRPr>
          </a:p>
          <a:p>
            <a:r>
              <a:rPr b="1" lang="en-US">
                <a:solidFill>
                  <a:srgbClr val="3399FF"/>
                </a:solidFill>
              </a:rPr>
              <a:t> Pull Request, </a:t>
            </a:r>
            <a:endParaRPr b="1" lang="en-US">
              <a:solidFill>
                <a:srgbClr val="3399FF"/>
              </a:solidFill>
            </a:endParaRPr>
          </a:p>
          <a:p>
            <a:endParaRPr b="1" lang="en-US">
              <a:solidFill>
                <a:srgbClr val="3399FF"/>
              </a:solidFill>
            </a:endParaRPr>
          </a:p>
          <a:p>
            <a:r>
              <a:rPr b="1" lang="en-US">
                <a:solidFill>
                  <a:srgbClr val="3399FF"/>
                </a:solidFill>
              </a:rPr>
              <a:t>Check in/Check-out/Merge</a:t>
            </a:r>
            <a:endParaRPr b="1" lang="en-US">
              <a:solidFill>
                <a:srgbClr val="3399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29" name=""/>
          <p:cNvSpPr>
            <a:spLocks noGrp="1"/>
          </p:cNvSpPr>
          <p:nvPr>
            <p:ph idx="1"/>
          </p:nvPr>
        </p:nvSpPr>
        <p:spPr>
          <a:xfrm>
            <a:off x="109104" y="0"/>
            <a:ext cx="8925790" cy="6499376"/>
          </a:xfrm>
        </p:spPr>
        <p:txBody>
          <a:bodyPr/>
          <a:p>
            <a:r>
              <a:rPr lang="en-US"/>
              <a:t>To create a file, run the cat or touch command as follows:</a:t>
            </a:r>
            <a:endParaRPr lang="en-US"/>
          </a:p>
          <a:p>
            <a:r>
              <a:rPr b="1" lang="en-US">
                <a:solidFill>
                  <a:srgbClr val="008000"/>
                </a:solidFill>
              </a:rPr>
              <a:t>$ touch &lt;file Name&gt;  </a:t>
            </a:r>
            <a:endParaRPr b="1" lang="en-US">
              <a:solidFill>
                <a:srgbClr val="008000"/>
              </a:solidFill>
            </a:endParaRPr>
          </a:p>
          <a:p>
            <a:endParaRPr lang="en-US"/>
          </a:p>
          <a:p>
            <a:r>
              <a:rPr lang="en-US"/>
              <a:t>To add files to the repository, run the git add command as follows:</a:t>
            </a:r>
            <a:endParaRPr lang="en-US"/>
          </a:p>
          <a:p>
            <a:r>
              <a:rPr b="1" sz="2900" lang="en-US">
                <a:solidFill>
                  <a:srgbClr val="008000"/>
                </a:solidFill>
              </a:rPr>
              <a:t>$ git add &lt;file name&gt;</a:t>
            </a:r>
            <a:endParaRPr lang="en-US"/>
          </a:p>
          <a:p>
            <a:r>
              <a:rPr lang="en-US"/>
              <a:t>  We can list all the untracked files by git status command.</a:t>
            </a:r>
            <a:r>
              <a:rPr lang="en-US"/>
              <a:t> </a:t>
            </a:r>
            <a:r>
              <a:rPr lang="en-US"/>
              <a:t> </a:t>
            </a:r>
            <a:r>
              <a:rPr lang="en-US"/>
              <a:t> </a:t>
            </a:r>
            <a:r>
              <a:rPr lang="en-US"/>
              <a:t> </a:t>
            </a:r>
            <a:r>
              <a:rPr lang="en-US"/>
              <a:t> </a:t>
            </a:r>
            <a:r>
              <a:rPr lang="en-US"/>
              <a:t> </a:t>
            </a:r>
            <a:r>
              <a:rPr lang="en-US"/>
              <a:t> </a:t>
            </a:r>
            <a:r>
              <a:rPr lang="en-US"/>
              <a:t>$ git status</a:t>
            </a:r>
            <a:endParaRPr lang="en-US"/>
          </a:p>
          <a:p>
            <a:r>
              <a:rPr lang="en-US"/>
              <a:t>    </a:t>
            </a:r>
            <a:r>
              <a:rPr lang="en-US"/>
              <a:t> </a:t>
            </a:r>
            <a:endParaRPr lang="en-US"/>
          </a:p>
        </p:txBody>
      </p:sp>
      <p:pic>
        <p:nvPicPr>
          <p:cNvPr id="2097167" name=""/>
          <p:cNvPicPr>
            <a:picLocks/>
          </p:cNvPicPr>
          <p:nvPr/>
        </p:nvPicPr>
        <p:blipFill>
          <a:blip xmlns:r="http://schemas.openxmlformats.org/officeDocument/2006/relationships" r:embed="rId1"/>
          <a:stretch>
            <a:fillRect/>
          </a:stretch>
        </p:blipFill>
        <p:spPr>
          <a:xfrm rot="0">
            <a:off x="1032834" y="4366271"/>
            <a:ext cx="7814197" cy="2466135"/>
          </a:xfrm>
          <a:prstGeom prst="rec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30" name=""/>
          <p:cNvSpPr>
            <a:spLocks noGrp="1"/>
          </p:cNvSpPr>
          <p:nvPr>
            <p:ph type="title"/>
          </p:nvPr>
        </p:nvSpPr>
        <p:spPr>
          <a:xfrm>
            <a:off x="628649" y="-303166"/>
            <a:ext cx="7886700" cy="1325563"/>
          </a:xfrm>
        </p:spPr>
        <p:txBody>
          <a:bodyPr/>
          <a:p>
            <a:r>
              <a:rPr b="1" sz="3100" lang="en-US">
                <a:solidFill>
                  <a:srgbClr val="3399FF"/>
                </a:solidFill>
              </a:rPr>
              <a:t>Create a Repository and Directory Together</a:t>
            </a:r>
            <a:endParaRPr b="1" sz="3100" lang="en-US">
              <a:solidFill>
                <a:srgbClr val="3399FF"/>
              </a:solidFill>
            </a:endParaRPr>
          </a:p>
        </p:txBody>
      </p:sp>
      <p:sp>
        <p:nvSpPr>
          <p:cNvPr id="1048631" name=""/>
          <p:cNvSpPr>
            <a:spLocks noGrp="1"/>
          </p:cNvSpPr>
          <p:nvPr>
            <p:ph idx="1"/>
          </p:nvPr>
        </p:nvSpPr>
        <p:spPr>
          <a:xfrm>
            <a:off x="226001" y="885035"/>
            <a:ext cx="8559343" cy="5625131"/>
          </a:xfrm>
        </p:spPr>
        <p:txBody>
          <a:bodyPr/>
          <a:p>
            <a:r>
              <a:rPr lang="en-US"/>
              <a:t>The git init command allows us to create a new blank repository and a directory together. The empty repository .git is created under the directory. </a:t>
            </a:r>
            <a:endParaRPr lang="en-US"/>
          </a:p>
          <a:p>
            <a:r>
              <a:rPr lang="en-US"/>
              <a:t>Suppose I want to create a blank repository with a project name, then we can do so by the git init command. Consider the below command:</a:t>
            </a:r>
            <a:endParaRPr lang="en-US"/>
          </a:p>
        </p:txBody>
      </p:sp>
      <p:pic>
        <p:nvPicPr>
          <p:cNvPr id="2097168" name=""/>
          <p:cNvPicPr>
            <a:picLocks/>
          </p:cNvPicPr>
          <p:nvPr/>
        </p:nvPicPr>
        <p:blipFill>
          <a:blip xmlns:r="http://schemas.openxmlformats.org/officeDocument/2006/relationships" r:embed="rId1"/>
          <a:stretch>
            <a:fillRect/>
          </a:stretch>
        </p:blipFill>
        <p:spPr>
          <a:xfrm rot="0">
            <a:off x="1402773" y="3428999"/>
            <a:ext cx="6338454" cy="947472"/>
          </a:xfrm>
          <a:prstGeom prst="rect"/>
        </p:spPr>
      </p:pic>
      <p:pic>
        <p:nvPicPr>
          <p:cNvPr id="2097169" name=""/>
          <p:cNvPicPr>
            <a:picLocks/>
          </p:cNvPicPr>
          <p:nvPr/>
        </p:nvPicPr>
        <p:blipFill>
          <a:blip xmlns:r="http://schemas.openxmlformats.org/officeDocument/2006/relationships" r:embed="rId2"/>
          <a:stretch>
            <a:fillRect/>
          </a:stretch>
        </p:blipFill>
        <p:spPr>
          <a:xfrm rot="0">
            <a:off x="649431" y="4376470"/>
            <a:ext cx="7845136" cy="2569858"/>
          </a:xfrm>
          <a:prstGeom prst="rec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32" name=""/>
          <p:cNvSpPr>
            <a:spLocks noGrp="1"/>
          </p:cNvSpPr>
          <p:nvPr>
            <p:ph type="title"/>
          </p:nvPr>
        </p:nvSpPr>
        <p:spPr>
          <a:xfrm>
            <a:off x="465067" y="0"/>
            <a:ext cx="7886700" cy="1325563"/>
          </a:xfrm>
        </p:spPr>
        <p:txBody>
          <a:bodyPr/>
          <a:p>
            <a:pPr algn="ctr"/>
            <a:r>
              <a:rPr b="1" lang="en-US">
                <a:solidFill>
                  <a:srgbClr val="3399FF"/>
                </a:solidFill>
              </a:rPr>
              <a:t>Git Head</a:t>
            </a:r>
            <a:endParaRPr b="1" lang="en-US">
              <a:solidFill>
                <a:srgbClr val="3399FF"/>
              </a:solidFill>
            </a:endParaRPr>
          </a:p>
        </p:txBody>
      </p:sp>
      <p:sp>
        <p:nvSpPr>
          <p:cNvPr id="1048633" name=""/>
          <p:cNvSpPr>
            <a:spLocks noGrp="1"/>
          </p:cNvSpPr>
          <p:nvPr>
            <p:ph idx="1"/>
          </p:nvPr>
        </p:nvSpPr>
        <p:spPr>
          <a:xfrm>
            <a:off x="91987" y="1325563"/>
            <a:ext cx="8844268" cy="5506476"/>
          </a:xfrm>
        </p:spPr>
        <p:txBody>
          <a:bodyPr/>
          <a:p>
            <a:r>
              <a:rPr lang="en-US"/>
              <a:t>The HEAD points out the last commit in the current checkout branch. </a:t>
            </a:r>
            <a:endParaRPr lang="en-US"/>
          </a:p>
          <a:p>
            <a:r>
              <a:rPr lang="en-US"/>
              <a:t>It is like a pointer to any reference. The HEAD can be understood as the "current branch." </a:t>
            </a:r>
            <a:endParaRPr lang="en-US"/>
          </a:p>
          <a:p>
            <a:r>
              <a:rPr lang="en-US"/>
              <a:t>When you switch branches with 'checkout,' the HEAD is transferred to the new branch.</a:t>
            </a:r>
            <a:endParaRPr lang="en-US"/>
          </a:p>
          <a:p>
            <a:r>
              <a:rPr lang="en-US"/>
              <a:t>The git show head is used to check the status of the Head. This command will show the location of the Head.</a:t>
            </a:r>
            <a:endParaRPr lang="en-US"/>
          </a:p>
        </p:txBody>
      </p:sp>
      <p:pic>
        <p:nvPicPr>
          <p:cNvPr id="2097170" name=""/>
          <p:cNvPicPr>
            <a:picLocks/>
          </p:cNvPicPr>
          <p:nvPr/>
        </p:nvPicPr>
        <p:blipFill>
          <a:blip xmlns:r="http://schemas.openxmlformats.org/officeDocument/2006/relationships" r:embed="rId1"/>
          <a:stretch>
            <a:fillRect/>
          </a:stretch>
        </p:blipFill>
        <p:spPr>
          <a:xfrm rot="0">
            <a:off x="1682029" y="5349904"/>
            <a:ext cx="5779943" cy="1142159"/>
          </a:xfrm>
          <a:prstGeom prst="rec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34" name=""/>
          <p:cNvSpPr>
            <a:spLocks noGrp="1"/>
          </p:cNvSpPr>
          <p:nvPr>
            <p:ph type="title"/>
          </p:nvPr>
        </p:nvSpPr>
        <p:spPr/>
        <p:txBody>
          <a:bodyPr/>
          <a:p>
            <a:endParaRPr lang="en-US"/>
          </a:p>
        </p:txBody>
      </p:sp>
      <p:sp>
        <p:nvSpPr>
          <p:cNvPr id="1048635" name=""/>
          <p:cNvSpPr>
            <a:spLocks noGrp="1"/>
          </p:cNvSpPr>
          <p:nvPr>
            <p:ph idx="1"/>
          </p:nvPr>
        </p:nvSpPr>
        <p:spPr/>
        <p:txBody>
          <a:bodyPr/>
          <a:p>
            <a:endParaRPr lang="en-US"/>
          </a:p>
        </p:txBody>
      </p:sp>
      <p:pic>
        <p:nvPicPr>
          <p:cNvPr id="2097171" name=""/>
          <p:cNvPicPr>
            <a:picLocks/>
          </p:cNvPicPr>
          <p:nvPr/>
        </p:nvPicPr>
        <p:blipFill>
          <a:blip xmlns:r="http://schemas.openxmlformats.org/officeDocument/2006/relationships" r:embed="rId1"/>
          <a:stretch>
            <a:fillRect/>
          </a:stretch>
        </p:blipFill>
        <p:spPr>
          <a:xfrm rot="0">
            <a:off x="154764" y="107570"/>
            <a:ext cx="8717042" cy="6582640"/>
          </a:xfrm>
          <a:prstGeom prst="rec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36" name=""/>
          <p:cNvSpPr>
            <a:spLocks noGrp="1"/>
          </p:cNvSpPr>
          <p:nvPr>
            <p:ph type="title"/>
          </p:nvPr>
        </p:nvSpPr>
        <p:spPr/>
        <p:txBody>
          <a:bodyPr/>
          <a:p>
            <a:endParaRPr lang="en-US"/>
          </a:p>
        </p:txBody>
      </p:sp>
      <p:sp>
        <p:nvSpPr>
          <p:cNvPr id="1048637" name=""/>
          <p:cNvSpPr>
            <a:spLocks noGrp="1"/>
          </p:cNvSpPr>
          <p:nvPr>
            <p:ph idx="1"/>
          </p:nvPr>
        </p:nvSpPr>
        <p:spPr/>
        <p:txBody>
          <a:bodyPr/>
          <a:p>
            <a:endParaRPr lang="en-US"/>
          </a:p>
        </p:txBody>
      </p:sp>
      <p:pic>
        <p:nvPicPr>
          <p:cNvPr id="2097172" name=""/>
          <p:cNvPicPr>
            <a:picLocks/>
          </p:cNvPicPr>
          <p:nvPr/>
        </p:nvPicPr>
        <p:blipFill>
          <a:blip xmlns:r="http://schemas.openxmlformats.org/officeDocument/2006/relationships" r:embed="rId1"/>
          <a:stretch>
            <a:fillRect/>
          </a:stretch>
        </p:blipFill>
        <p:spPr>
          <a:xfrm rot="0">
            <a:off x="246785" y="275969"/>
            <a:ext cx="8381642" cy="6505936"/>
          </a:xfrm>
          <a:prstGeom prst="rec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38" name=""/>
          <p:cNvSpPr>
            <a:spLocks noGrp="1"/>
          </p:cNvSpPr>
          <p:nvPr>
            <p:ph type="title"/>
          </p:nvPr>
        </p:nvSpPr>
        <p:spPr>
          <a:xfrm>
            <a:off x="628650" y="0"/>
            <a:ext cx="7886700" cy="1325563"/>
          </a:xfrm>
        </p:spPr>
        <p:txBody>
          <a:bodyPr/>
          <a:p>
            <a:pPr algn="ctr"/>
            <a:r>
              <a:rPr b="1" lang="en-US">
                <a:solidFill>
                  <a:srgbClr val="3399FF"/>
                </a:solidFill>
              </a:rPr>
              <a:t>Git Origin Master</a:t>
            </a:r>
            <a:endParaRPr b="1" lang="en-US">
              <a:solidFill>
                <a:srgbClr val="3399FF"/>
              </a:solidFill>
            </a:endParaRPr>
          </a:p>
        </p:txBody>
      </p:sp>
      <p:sp>
        <p:nvSpPr>
          <p:cNvPr id="1048639" name=""/>
          <p:cNvSpPr>
            <a:spLocks noGrp="1"/>
          </p:cNvSpPr>
          <p:nvPr>
            <p:ph idx="1"/>
          </p:nvPr>
        </p:nvSpPr>
        <p:spPr>
          <a:xfrm>
            <a:off x="173083" y="1325563"/>
            <a:ext cx="8797832" cy="6071677"/>
          </a:xfrm>
        </p:spPr>
        <p:txBody>
          <a:bodyPr/>
          <a:p>
            <a:r>
              <a:rPr lang="en-US"/>
              <a:t>The term "git origin master" is used in the context of a remote repository. It is used to deal with the remote repository. </a:t>
            </a:r>
            <a:endParaRPr lang="en-US"/>
          </a:p>
          <a:p>
            <a:r>
              <a:rPr lang="en-US"/>
              <a:t>The term origin comes from where repository original situated and master stands for the main branch.</a:t>
            </a:r>
            <a:endParaRPr lang="en-US"/>
          </a:p>
          <a:p>
            <a:r>
              <a:rPr lang="en-US"/>
              <a:t> Master is a naming convention for Git branch. It's a default branch of Git. </a:t>
            </a:r>
            <a:endParaRPr lang="en-US"/>
          </a:p>
          <a:p>
            <a:r>
              <a:rPr lang="en-US"/>
              <a:t>After cloning a project from a remote server, the resulting local repository contains only a single local branch. </a:t>
            </a:r>
            <a:endParaRPr lang="en-US"/>
          </a:p>
          <a:p>
            <a:r>
              <a:rPr lang="en-US"/>
              <a:t>This branch is called a "master" branch. It means that "master" is a repository's "default" branch.</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40" name=""/>
          <p:cNvSpPr>
            <a:spLocks noGrp="1"/>
          </p:cNvSpPr>
          <p:nvPr>
            <p:ph type="title"/>
          </p:nvPr>
        </p:nvSpPr>
        <p:spPr/>
        <p:txBody>
          <a:bodyPr/>
          <a:p>
            <a:endParaRPr lang="en-US"/>
          </a:p>
        </p:txBody>
      </p:sp>
      <p:sp>
        <p:nvSpPr>
          <p:cNvPr id="1048641" name=""/>
          <p:cNvSpPr>
            <a:spLocks noGrp="1"/>
          </p:cNvSpPr>
          <p:nvPr>
            <p:ph idx="1"/>
          </p:nvPr>
        </p:nvSpPr>
        <p:spPr/>
        <p:txBody>
          <a:bodyPr/>
          <a:p>
            <a:endParaRPr lang="en-US"/>
          </a:p>
        </p:txBody>
      </p:sp>
      <p:pic>
        <p:nvPicPr>
          <p:cNvPr id="2097173" name=""/>
          <p:cNvPicPr>
            <a:picLocks/>
          </p:cNvPicPr>
          <p:nvPr/>
        </p:nvPicPr>
        <p:blipFill>
          <a:blip xmlns:r="http://schemas.openxmlformats.org/officeDocument/2006/relationships" r:embed="rId1"/>
          <a:stretch>
            <a:fillRect/>
          </a:stretch>
        </p:blipFill>
        <p:spPr>
          <a:xfrm rot="0">
            <a:off x="0" y="0"/>
            <a:ext cx="9001125" cy="3166895"/>
          </a:xfrm>
          <a:prstGeom prst="rect"/>
        </p:spPr>
      </p:pic>
      <p:pic>
        <p:nvPicPr>
          <p:cNvPr id="2097174" name=""/>
          <p:cNvPicPr>
            <a:picLocks/>
          </p:cNvPicPr>
          <p:nvPr/>
        </p:nvPicPr>
        <p:blipFill>
          <a:blip xmlns:r="http://schemas.openxmlformats.org/officeDocument/2006/relationships" r:embed="rId2"/>
          <a:stretch>
            <a:fillRect/>
          </a:stretch>
        </p:blipFill>
        <p:spPr>
          <a:xfrm rot="0">
            <a:off x="240401" y="3166895"/>
            <a:ext cx="8811763" cy="3893724"/>
          </a:xfrm>
          <a:prstGeom prst="rec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42" name=""/>
          <p:cNvSpPr>
            <a:spLocks noGrp="1"/>
          </p:cNvSpPr>
          <p:nvPr>
            <p:ph type="title"/>
          </p:nvPr>
        </p:nvSpPr>
        <p:spPr>
          <a:xfrm>
            <a:off x="862446" y="-218933"/>
            <a:ext cx="7886700" cy="1325563"/>
          </a:xfrm>
        </p:spPr>
        <p:txBody>
          <a:bodyPr/>
          <a:p>
            <a:pPr algn="ctr"/>
            <a:r>
              <a:rPr b="1" lang="en-US">
                <a:solidFill>
                  <a:srgbClr val="3399FF"/>
                </a:solidFill>
              </a:rPr>
              <a:t>Git Origin</a:t>
            </a:r>
            <a:endParaRPr b="1" lang="en-US">
              <a:solidFill>
                <a:srgbClr val="3399FF"/>
              </a:solidFill>
            </a:endParaRPr>
          </a:p>
        </p:txBody>
      </p:sp>
      <p:sp>
        <p:nvSpPr>
          <p:cNvPr id="1048643" name=""/>
          <p:cNvSpPr>
            <a:spLocks noGrp="1"/>
          </p:cNvSpPr>
          <p:nvPr>
            <p:ph idx="1"/>
          </p:nvPr>
        </p:nvSpPr>
        <p:spPr>
          <a:xfrm>
            <a:off x="0" y="917088"/>
            <a:ext cx="9185564" cy="5934786"/>
          </a:xfrm>
        </p:spPr>
        <p:txBody>
          <a:bodyPr>
            <a:normAutofit fontScale="92857" lnSpcReduction="20000"/>
          </a:bodyPr>
          <a:p>
            <a:r>
              <a:rPr lang="en-US"/>
              <a:t>In Git, The term origin is referred to the remote repository where you want to publish your commits. </a:t>
            </a:r>
            <a:endParaRPr lang="en-US"/>
          </a:p>
          <a:p>
            <a:endParaRPr lang="en-US"/>
          </a:p>
          <a:p>
            <a:r>
              <a:rPr lang="en-US"/>
              <a:t>The default remote repository is called origin, although you can work with several remotes having a different name at the same time.</a:t>
            </a:r>
            <a:endParaRPr lang="en-US"/>
          </a:p>
          <a:p>
            <a:endParaRPr lang="en-US"/>
          </a:p>
          <a:p>
            <a:r>
              <a:rPr lang="en-US"/>
              <a:t> It is said as an alias of the system.</a:t>
            </a:r>
            <a:endParaRPr lang="en-US"/>
          </a:p>
          <a:p>
            <a:endParaRPr lang="en-US"/>
          </a:p>
          <a:p>
            <a:r>
              <a:rPr lang="en-US"/>
              <a:t>The origin is a short name for the remote repository that a project was initially being cloned. </a:t>
            </a:r>
            <a:endParaRPr lang="en-US"/>
          </a:p>
          <a:p>
            <a:endParaRPr lang="en-US"/>
          </a:p>
          <a:p>
            <a:r>
              <a:rPr lang="en-US"/>
              <a:t>It is used in place of the original repository URL. Thus, it makes referencing much easier</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44" name=""/>
          <p:cNvSpPr>
            <a:spLocks noGrp="1"/>
          </p:cNvSpPr>
          <p:nvPr>
            <p:ph idx="1"/>
          </p:nvPr>
        </p:nvSpPr>
        <p:spPr>
          <a:xfrm>
            <a:off x="0" y="0"/>
            <a:ext cx="9376886" cy="6913585"/>
          </a:xfrm>
        </p:spPr>
        <p:txBody>
          <a:bodyPr>
            <a:normAutofit fontScale="96429" lnSpcReduction="20000"/>
          </a:bodyPr>
          <a:p>
            <a:r>
              <a:rPr lang="en-US"/>
              <a:t>In the following example, the URL parameter acts as an origin to the "clone" command for the cloned local repository:</a:t>
            </a:r>
            <a:endParaRPr lang="en-US"/>
          </a:p>
          <a:p>
            <a:r>
              <a:rPr b="1" lang="en-US">
                <a:solidFill>
                  <a:srgbClr val="008000"/>
                </a:solidFill>
              </a:rPr>
              <a:t>$ git clone https://github.com/ImDwivedi1/Git-Example</a:t>
            </a:r>
            <a:endParaRPr lang="en-US"/>
          </a:p>
          <a:p>
            <a:r>
              <a:rPr lang="en-US"/>
              <a:t>  Some commands in which the term origin and master are widely used are as follows:</a:t>
            </a:r>
            <a:endParaRPr lang="en-US"/>
          </a:p>
          <a:p>
            <a:r>
              <a:rPr lang="en-US"/>
              <a:t>Git push origin master</a:t>
            </a:r>
            <a:endParaRPr lang="en-US"/>
          </a:p>
          <a:p>
            <a:r>
              <a:rPr lang="en-US"/>
              <a:t>Git pull origin master</a:t>
            </a:r>
            <a:endParaRPr lang="en-US"/>
          </a:p>
          <a:p>
            <a:r>
              <a:rPr lang="en-US"/>
              <a:t>Git has two types of branches called local and remote. To use git pull and git push, you have to tell your local branch that on which branch is going to operate. So, the term origin master is used to deal with a remote repository and master branch.</a:t>
            </a:r>
            <a:endParaRPr lang="en-US"/>
          </a:p>
          <a:p>
            <a:r>
              <a:rPr lang="en-US"/>
              <a:t> The term push origin master is used to push the changes to the remote repository. The term pull origin master is used to access the repository from remote to local.</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45" name=""/>
          <p:cNvSpPr>
            <a:spLocks noGrp="1"/>
          </p:cNvSpPr>
          <p:nvPr>
            <p:ph type="title"/>
          </p:nvPr>
        </p:nvSpPr>
        <p:spPr>
          <a:xfrm>
            <a:off x="628650" y="-265499"/>
            <a:ext cx="7886700" cy="1325563"/>
          </a:xfrm>
        </p:spPr>
        <p:txBody>
          <a:bodyPr/>
          <a:p>
            <a:pPr algn="ctr"/>
            <a:r>
              <a:rPr b="1" lang="en-US">
                <a:solidFill>
                  <a:srgbClr val="3399FF"/>
                </a:solidFill>
              </a:rPr>
              <a:t>Git Checkout</a:t>
            </a:r>
            <a:endParaRPr b="1" lang="en-US">
              <a:solidFill>
                <a:srgbClr val="3399FF"/>
              </a:solidFill>
            </a:endParaRPr>
          </a:p>
        </p:txBody>
      </p:sp>
      <p:sp>
        <p:nvSpPr>
          <p:cNvPr id="1048646" name=""/>
          <p:cNvSpPr>
            <a:spLocks noGrp="1"/>
          </p:cNvSpPr>
          <p:nvPr>
            <p:ph idx="1"/>
          </p:nvPr>
        </p:nvSpPr>
        <p:spPr>
          <a:xfrm>
            <a:off x="0" y="813255"/>
            <a:ext cx="9259419" cy="5902338"/>
          </a:xfrm>
        </p:spPr>
        <p:txBody>
          <a:bodyPr/>
          <a:p>
            <a:r>
              <a:rPr lang="en-US"/>
              <a:t>In Git, the term checkout is used for the act of switching between different versions of a target entity. </a:t>
            </a:r>
            <a:endParaRPr lang="en-US"/>
          </a:p>
          <a:p>
            <a:r>
              <a:rPr lang="en-US"/>
              <a:t>The git checkout command is used to switch between branches in a repository. </a:t>
            </a:r>
            <a:endParaRPr lang="en-US"/>
          </a:p>
          <a:p>
            <a:r>
              <a:rPr lang="en-US"/>
              <a:t>Be careful with your staged files and commits when switching between branches.</a:t>
            </a:r>
            <a:endParaRPr lang="en-US"/>
          </a:p>
        </p:txBody>
      </p:sp>
      <p:pic>
        <p:nvPicPr>
          <p:cNvPr id="2097175" name=""/>
          <p:cNvPicPr>
            <a:picLocks/>
          </p:cNvPicPr>
          <p:nvPr/>
        </p:nvPicPr>
        <p:blipFill>
          <a:blip xmlns:r="http://schemas.openxmlformats.org/officeDocument/2006/relationships" r:embed="rId1"/>
          <a:stretch>
            <a:fillRect/>
          </a:stretch>
        </p:blipFill>
        <p:spPr>
          <a:xfrm rot="0">
            <a:off x="1117021" y="2964276"/>
            <a:ext cx="6494318" cy="3893724"/>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
          <p:cNvSpPr>
            <a:spLocks noGrp="1"/>
          </p:cNvSpPr>
          <p:nvPr>
            <p:ph type="title"/>
          </p:nvPr>
        </p:nvSpPr>
        <p:spPr>
          <a:xfrm>
            <a:off x="628649" y="-161451"/>
            <a:ext cx="7886700" cy="1325563"/>
          </a:xfrm>
        </p:spPr>
        <p:txBody>
          <a:bodyPr/>
          <a:p>
            <a:pPr algn="ctr"/>
            <a:r>
              <a:rPr lang="en-US">
                <a:solidFill>
                  <a:srgbClr val="3399FF"/>
                </a:solidFill>
              </a:rPr>
              <a:t>What is Git?</a:t>
            </a:r>
            <a:endParaRPr lang="en-US">
              <a:solidFill>
                <a:srgbClr val="3399FF"/>
              </a:solidFill>
            </a:endParaRPr>
          </a:p>
        </p:txBody>
      </p:sp>
      <p:sp>
        <p:nvSpPr>
          <p:cNvPr id="1048587" name=""/>
          <p:cNvSpPr>
            <a:spLocks noGrp="1"/>
          </p:cNvSpPr>
          <p:nvPr>
            <p:ph idx="1"/>
          </p:nvPr>
        </p:nvSpPr>
        <p:spPr>
          <a:xfrm>
            <a:off x="0" y="1371357"/>
            <a:ext cx="8679007" cy="6144902"/>
          </a:xfrm>
        </p:spPr>
        <p:txBody>
          <a:bodyPr/>
          <a:p>
            <a:r>
              <a:rPr lang="en-US"/>
              <a:t>Git is an open-source distributed version control system. </a:t>
            </a:r>
            <a:endParaRPr lang="en-US"/>
          </a:p>
          <a:p>
            <a:endParaRPr lang="en-US"/>
          </a:p>
          <a:p>
            <a:r>
              <a:rPr lang="en-US"/>
              <a:t>It is designed to handle minor to major projects with high speed and efficiency. </a:t>
            </a:r>
            <a:endParaRPr lang="en-US"/>
          </a:p>
          <a:p>
            <a:endParaRPr lang="en-US"/>
          </a:p>
          <a:p>
            <a:r>
              <a:rPr lang="en-US"/>
              <a:t>It is developed to co-ordinate the work among the developers. </a:t>
            </a:r>
            <a:endParaRPr lang="en-US"/>
          </a:p>
          <a:p>
            <a:endParaRPr lang="en-US"/>
          </a:p>
          <a:p>
            <a:r>
              <a:rPr lang="en-US"/>
              <a:t>The version control allows us to track and work together with our team members at the same workspace.</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47" name=""/>
          <p:cNvSpPr>
            <a:spLocks noGrp="1"/>
          </p:cNvSpPr>
          <p:nvPr>
            <p:ph type="title"/>
          </p:nvPr>
        </p:nvSpPr>
        <p:spPr>
          <a:xfrm>
            <a:off x="628650" y="0"/>
            <a:ext cx="7886700" cy="1325563"/>
          </a:xfrm>
        </p:spPr>
        <p:txBody>
          <a:bodyPr/>
          <a:p>
            <a:pPr algn="ctr"/>
            <a:r>
              <a:rPr b="1" lang="en-US">
                <a:solidFill>
                  <a:srgbClr val="3399FF"/>
                </a:solidFill>
              </a:rPr>
              <a:t>Operations on Git Checkout</a:t>
            </a:r>
            <a:endParaRPr b="1" lang="en-US">
              <a:solidFill>
                <a:srgbClr val="3399FF"/>
              </a:solidFill>
            </a:endParaRPr>
          </a:p>
        </p:txBody>
      </p:sp>
      <p:sp>
        <p:nvSpPr>
          <p:cNvPr id="1048648" name=""/>
          <p:cNvSpPr>
            <a:spLocks noGrp="1"/>
          </p:cNvSpPr>
          <p:nvPr>
            <p:ph idx="1"/>
          </p:nvPr>
        </p:nvSpPr>
        <p:spPr>
          <a:xfrm>
            <a:off x="238990" y="1325563"/>
            <a:ext cx="8679007" cy="5350727"/>
          </a:xfrm>
        </p:spPr>
        <p:txBody>
          <a:bodyPr/>
          <a:p>
            <a:endParaRPr lang="en-US"/>
          </a:p>
          <a:p>
            <a:r>
              <a:rPr lang="en-US"/>
              <a:t>We can perform many operations by git checkout command like the switch to a specific branch, create a new branch, checkout a remote branch, and more. </a:t>
            </a:r>
            <a:endParaRPr lang="en-US"/>
          </a:p>
          <a:p>
            <a:endParaRPr lang="en-US"/>
          </a:p>
          <a:p>
            <a:r>
              <a:rPr lang="en-US"/>
              <a:t>The git branch and git checkout commands can be integrated.</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49" name=""/>
          <p:cNvSpPr>
            <a:spLocks noGrp="1"/>
          </p:cNvSpPr>
          <p:nvPr>
            <p:ph type="title"/>
          </p:nvPr>
        </p:nvSpPr>
        <p:spPr>
          <a:xfrm>
            <a:off x="628649" y="-248045"/>
            <a:ext cx="7886700" cy="1325563"/>
          </a:xfrm>
        </p:spPr>
        <p:txBody>
          <a:bodyPr/>
          <a:p>
            <a:pPr algn="ctr"/>
            <a:r>
              <a:rPr b="1" lang="en-US">
                <a:solidFill>
                  <a:srgbClr val="3399FF"/>
                </a:solidFill>
              </a:rPr>
              <a:t>Checkout Branch</a:t>
            </a:r>
            <a:endParaRPr b="1" lang="en-US">
              <a:solidFill>
                <a:srgbClr val="3399FF"/>
              </a:solidFill>
            </a:endParaRPr>
          </a:p>
        </p:txBody>
      </p:sp>
      <p:sp>
        <p:nvSpPr>
          <p:cNvPr id="1048650" name=""/>
          <p:cNvSpPr>
            <a:spLocks noGrp="1"/>
          </p:cNvSpPr>
          <p:nvPr>
            <p:ph idx="1"/>
          </p:nvPr>
        </p:nvSpPr>
        <p:spPr>
          <a:xfrm>
            <a:off x="264967" y="852193"/>
            <a:ext cx="8800832" cy="6038618"/>
          </a:xfrm>
        </p:spPr>
        <p:txBody>
          <a:bodyPr/>
          <a:p>
            <a:r>
              <a:rPr lang="en-US"/>
              <a:t>To demonstrate available branches in repository, use the below command:</a:t>
            </a:r>
            <a:endParaRPr lang="en-US"/>
          </a:p>
          <a:p>
            <a:r>
              <a:rPr b="1" lang="en-US">
                <a:solidFill>
                  <a:srgbClr val="008000"/>
                </a:solidFill>
              </a:rPr>
              <a:t>$ git branch</a:t>
            </a:r>
            <a:endParaRPr lang="en-US"/>
          </a:p>
          <a:p>
            <a:endParaRPr lang="en-US"/>
          </a:p>
          <a:p>
            <a:r>
              <a:rPr lang="en-US"/>
              <a:t>Now, you have the list of available branches. To switch between branches, use the below command.</a:t>
            </a:r>
            <a:endParaRPr lang="en-US"/>
          </a:p>
          <a:p>
            <a:r>
              <a:rPr lang="en-US"/>
              <a:t>Syntax:</a:t>
            </a:r>
            <a:r>
              <a:rPr lang="en-US"/>
              <a:t> </a:t>
            </a:r>
            <a:r>
              <a:rPr b="1" lang="en-US">
                <a:solidFill>
                  <a:srgbClr val="008000"/>
                </a:solidFill>
              </a:rPr>
              <a:t>$ git checkout &lt;branchname&gt;</a:t>
            </a:r>
            <a:endParaRPr lang="en-US"/>
          </a:p>
          <a:p>
            <a:endParaRPr lang="en-US"/>
          </a:p>
          <a:p>
            <a:endParaRPr lang="en-US"/>
          </a:p>
        </p:txBody>
      </p:sp>
      <p:pic>
        <p:nvPicPr>
          <p:cNvPr id="2097176" name=""/>
          <p:cNvPicPr>
            <a:picLocks/>
          </p:cNvPicPr>
          <p:nvPr/>
        </p:nvPicPr>
        <p:blipFill>
          <a:blip xmlns:r="http://schemas.openxmlformats.org/officeDocument/2006/relationships" r:embed="rId1"/>
          <a:stretch>
            <a:fillRect/>
          </a:stretch>
        </p:blipFill>
        <p:spPr>
          <a:xfrm rot="0">
            <a:off x="948170" y="4310840"/>
            <a:ext cx="7247658" cy="2584659"/>
          </a:xfrm>
          <a:prstGeom prst="rec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51" name=""/>
          <p:cNvSpPr>
            <a:spLocks noGrp="1"/>
          </p:cNvSpPr>
          <p:nvPr>
            <p:ph type="title"/>
          </p:nvPr>
        </p:nvSpPr>
        <p:spPr/>
        <p:txBody>
          <a:bodyPr/>
          <a:p>
            <a:endParaRPr lang="en-US"/>
          </a:p>
        </p:txBody>
      </p:sp>
      <p:sp>
        <p:nvSpPr>
          <p:cNvPr id="1048652" name=""/>
          <p:cNvSpPr>
            <a:spLocks noGrp="1"/>
          </p:cNvSpPr>
          <p:nvPr>
            <p:ph idx="1"/>
          </p:nvPr>
        </p:nvSpPr>
        <p:spPr/>
        <p:txBody>
          <a:bodyPr/>
          <a:p>
            <a:endParaRPr lang="en-US"/>
          </a:p>
        </p:txBody>
      </p:sp>
      <p:pic>
        <p:nvPicPr>
          <p:cNvPr id="2097177" name=""/>
          <p:cNvPicPr>
            <a:picLocks/>
          </p:cNvPicPr>
          <p:nvPr/>
        </p:nvPicPr>
        <p:blipFill>
          <a:blip xmlns:r="http://schemas.openxmlformats.org/officeDocument/2006/relationships" r:embed="rId1"/>
          <a:stretch>
            <a:fillRect/>
          </a:stretch>
        </p:blipFill>
        <p:spPr>
          <a:xfrm rot="0">
            <a:off x="0" y="0"/>
            <a:ext cx="9144000" cy="6889807"/>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588" name=""/>
          <p:cNvSpPr>
            <a:spLocks noGrp="1"/>
          </p:cNvSpPr>
          <p:nvPr>
            <p:ph type="title"/>
          </p:nvPr>
        </p:nvSpPr>
        <p:spPr>
          <a:xfrm>
            <a:off x="628649" y="-154400"/>
            <a:ext cx="7886700" cy="1325563"/>
          </a:xfrm>
        </p:spPr>
        <p:txBody>
          <a:bodyPr/>
          <a:p>
            <a:pPr algn="ctr"/>
            <a:r>
              <a:rPr b="1" lang="en-US">
                <a:solidFill>
                  <a:srgbClr val="3399FF"/>
                </a:solidFill>
              </a:rPr>
              <a:t>Features of Git</a:t>
            </a:r>
            <a:endParaRPr b="1" lang="en-US">
              <a:solidFill>
                <a:srgbClr val="3399FF"/>
              </a:solidFill>
            </a:endParaRPr>
          </a:p>
        </p:txBody>
      </p:sp>
      <p:sp>
        <p:nvSpPr>
          <p:cNvPr id="1048589" name=""/>
          <p:cNvSpPr>
            <a:spLocks noGrp="1"/>
          </p:cNvSpPr>
          <p:nvPr>
            <p:ph idx="1"/>
          </p:nvPr>
        </p:nvSpPr>
        <p:spPr/>
        <p:txBody>
          <a:bodyPr/>
          <a:p>
            <a:endParaRPr lang="en-US"/>
          </a:p>
        </p:txBody>
      </p:sp>
      <p:pic>
        <p:nvPicPr>
          <p:cNvPr id="2097152" name=""/>
          <p:cNvPicPr>
            <a:picLocks/>
          </p:cNvPicPr>
          <p:nvPr/>
        </p:nvPicPr>
        <p:blipFill>
          <a:blip xmlns:r="http://schemas.openxmlformats.org/officeDocument/2006/relationships" r:embed="rId1"/>
          <a:stretch>
            <a:fillRect/>
          </a:stretch>
        </p:blipFill>
        <p:spPr>
          <a:xfrm rot="0">
            <a:off x="506556" y="1501606"/>
            <a:ext cx="8163358" cy="543823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592" name=""/>
          <p:cNvSpPr>
            <a:spLocks noGrp="1"/>
          </p:cNvSpPr>
          <p:nvPr>
            <p:ph type="title"/>
          </p:nvPr>
        </p:nvSpPr>
        <p:spPr>
          <a:xfrm>
            <a:off x="628650" y="-191853"/>
            <a:ext cx="7886700" cy="1325563"/>
          </a:xfrm>
        </p:spPr>
        <p:txBody>
          <a:bodyPr/>
          <a:p>
            <a:pPr algn="ctr"/>
            <a:r>
              <a:rPr b="1" lang="en-US">
                <a:solidFill>
                  <a:srgbClr val="3399FF"/>
                </a:solidFill>
              </a:rPr>
              <a:t>Branching and Merging</a:t>
            </a:r>
            <a:endParaRPr b="1" lang="en-US">
              <a:solidFill>
                <a:srgbClr val="3399FF"/>
              </a:solidFill>
            </a:endParaRPr>
          </a:p>
        </p:txBody>
      </p:sp>
      <p:sp>
        <p:nvSpPr>
          <p:cNvPr id="1048593" name=""/>
          <p:cNvSpPr>
            <a:spLocks noGrp="1"/>
          </p:cNvSpPr>
          <p:nvPr>
            <p:ph idx="1"/>
          </p:nvPr>
        </p:nvSpPr>
        <p:spPr>
          <a:xfrm>
            <a:off x="310833" y="1133710"/>
            <a:ext cx="8776422" cy="6045108"/>
          </a:xfrm>
        </p:spPr>
        <p:txBody>
          <a:bodyPr>
            <a:normAutofit/>
          </a:bodyPr>
          <a:p>
            <a:r>
              <a:rPr lang="en-US"/>
              <a:t>Branching and merging are the great features of Git, which makes it different from the other SCM tools.</a:t>
            </a:r>
            <a:endParaRPr lang="en-US"/>
          </a:p>
          <a:p>
            <a:endParaRPr lang="en-US"/>
          </a:p>
          <a:p>
            <a:r>
              <a:rPr lang="en-US"/>
              <a:t> Git allows the creation of multiple branches without affecting each other. </a:t>
            </a:r>
            <a:endParaRPr lang="en-US"/>
          </a:p>
          <a:p>
            <a:endParaRPr lang="en-US"/>
          </a:p>
          <a:p>
            <a:r>
              <a:rPr lang="en-US"/>
              <a:t>We can perform tasks like creation, deletion, and merging on branches, and these tasks take a few seconds only.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01" name=""/>
          <p:cNvSpPr>
            <a:spLocks noGrp="1"/>
          </p:cNvSpPr>
          <p:nvPr>
            <p:ph type="title"/>
          </p:nvPr>
        </p:nvSpPr>
        <p:spPr>
          <a:xfrm>
            <a:off x="628649" y="-211603"/>
            <a:ext cx="7886700" cy="1325563"/>
          </a:xfrm>
        </p:spPr>
        <p:txBody>
          <a:bodyPr/>
          <a:p>
            <a:pPr algn="ctr"/>
            <a:r>
              <a:rPr b="1" lang="en-US">
                <a:solidFill>
                  <a:srgbClr val="3399FF"/>
                </a:solidFill>
              </a:rPr>
              <a:t>Staging Area</a:t>
            </a:r>
            <a:endParaRPr b="1" lang="en-US">
              <a:solidFill>
                <a:srgbClr val="3399FF"/>
              </a:solidFill>
            </a:endParaRPr>
          </a:p>
        </p:txBody>
      </p:sp>
      <p:sp>
        <p:nvSpPr>
          <p:cNvPr id="1048602" name=""/>
          <p:cNvSpPr>
            <a:spLocks noGrp="1"/>
          </p:cNvSpPr>
          <p:nvPr>
            <p:ph idx="1"/>
          </p:nvPr>
        </p:nvSpPr>
        <p:spPr>
          <a:xfrm>
            <a:off x="271463" y="1113959"/>
            <a:ext cx="8601075" cy="5889410"/>
          </a:xfrm>
        </p:spPr>
        <p:txBody>
          <a:bodyPr/>
          <a:p>
            <a:r>
              <a:rPr lang="en-US"/>
              <a:t>The Staging area is also a unique functionality of Git. </a:t>
            </a:r>
            <a:endParaRPr lang="en-US"/>
          </a:p>
          <a:p>
            <a:r>
              <a:rPr lang="en-US"/>
              <a:t>It can be considered as a preview of our next commit, moreover, an intermediate area where commits can be formatted and reviewed before completion.</a:t>
            </a:r>
            <a:endParaRPr lang="en-US"/>
          </a:p>
          <a:p>
            <a:r>
              <a:rPr lang="en-US"/>
              <a:t> When you make a commit, Git takes changes that are in the staging area and make them as a new commit. </a:t>
            </a:r>
            <a:endParaRPr lang="en-US"/>
          </a:p>
          <a:p>
            <a:r>
              <a:rPr lang="en-US"/>
              <a:t>We are allowed to add and remove changes from the staging area. </a:t>
            </a:r>
            <a:endParaRPr lang="en-US"/>
          </a:p>
          <a:p>
            <a:r>
              <a:rPr lang="en-US"/>
              <a:t>The staging area can be considered as a place where Git stores the changes.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03" name=""/>
          <p:cNvSpPr>
            <a:spLocks noGrp="1"/>
          </p:cNvSpPr>
          <p:nvPr>
            <p:ph type="title"/>
          </p:nvPr>
        </p:nvSpPr>
        <p:spPr/>
        <p:txBody>
          <a:bodyPr/>
          <a:p>
            <a:endParaRPr lang="en-US"/>
          </a:p>
        </p:txBody>
      </p:sp>
      <p:sp>
        <p:nvSpPr>
          <p:cNvPr id="1048604" name=""/>
          <p:cNvSpPr>
            <a:spLocks noGrp="1"/>
          </p:cNvSpPr>
          <p:nvPr>
            <p:ph idx="1"/>
          </p:nvPr>
        </p:nvSpPr>
        <p:spPr/>
        <p:txBody>
          <a:bodyPr/>
          <a:p>
            <a:endParaRPr lang="en-US"/>
          </a:p>
        </p:txBody>
      </p:sp>
      <p:pic>
        <p:nvPicPr>
          <p:cNvPr id="2097154" name=""/>
          <p:cNvPicPr>
            <a:picLocks/>
          </p:cNvPicPr>
          <p:nvPr/>
        </p:nvPicPr>
        <p:blipFill>
          <a:blip xmlns:r="http://schemas.openxmlformats.org/officeDocument/2006/relationships" r:embed="rId1"/>
          <a:stretch>
            <a:fillRect/>
          </a:stretch>
        </p:blipFill>
        <p:spPr>
          <a:xfrm rot="0">
            <a:off x="285751" y="365126"/>
            <a:ext cx="8689398" cy="6392197"/>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05" name=""/>
          <p:cNvSpPr>
            <a:spLocks noGrp="1"/>
          </p:cNvSpPr>
          <p:nvPr>
            <p:ph type="title"/>
          </p:nvPr>
        </p:nvSpPr>
        <p:spPr/>
        <p:txBody>
          <a:bodyPr/>
          <a:p>
            <a:endParaRPr lang="en-US"/>
          </a:p>
        </p:txBody>
      </p:sp>
      <p:sp>
        <p:nvSpPr>
          <p:cNvPr id="1048606" name=""/>
          <p:cNvSpPr>
            <a:spLocks noGrp="1"/>
          </p:cNvSpPr>
          <p:nvPr>
            <p:ph idx="1"/>
          </p:nvPr>
        </p:nvSpPr>
        <p:spPr/>
        <p:txBody>
          <a:bodyPr/>
          <a:p>
            <a:endParaRPr lang="en-US"/>
          </a:p>
        </p:txBody>
      </p:sp>
      <p:pic>
        <p:nvPicPr>
          <p:cNvPr id="2097155" name=""/>
          <p:cNvPicPr>
            <a:picLocks/>
          </p:cNvPicPr>
          <p:nvPr/>
        </p:nvPicPr>
        <p:blipFill>
          <a:blip xmlns:r="http://schemas.openxmlformats.org/officeDocument/2006/relationships" r:embed="rId1"/>
          <a:stretch>
            <a:fillRect/>
          </a:stretch>
        </p:blipFill>
        <p:spPr>
          <a:xfrm rot="0">
            <a:off x="628648" y="365125"/>
            <a:ext cx="8067796" cy="6255917"/>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07" name=""/>
          <p:cNvSpPr>
            <a:spLocks noGrp="1"/>
          </p:cNvSpPr>
          <p:nvPr>
            <p:ph type="title"/>
          </p:nvPr>
        </p:nvSpPr>
        <p:spPr>
          <a:xfrm>
            <a:off x="628649" y="-290298"/>
            <a:ext cx="7886700" cy="1325563"/>
          </a:xfrm>
        </p:spPr>
        <p:txBody>
          <a:bodyPr/>
          <a:p>
            <a:pPr algn="ctr"/>
            <a:r>
              <a:rPr b="1" sz="2800" lang="en-US">
                <a:solidFill>
                  <a:srgbClr val="3399FF"/>
                </a:solidFill>
              </a:rPr>
              <a:t>How to Install Git on Windows</a:t>
            </a:r>
            <a:endParaRPr b="1" sz="2800" lang="en-US">
              <a:solidFill>
                <a:srgbClr val="3399FF"/>
              </a:solidFill>
            </a:endParaRPr>
          </a:p>
        </p:txBody>
      </p:sp>
      <p:sp>
        <p:nvSpPr>
          <p:cNvPr id="1048608" name=""/>
          <p:cNvSpPr>
            <a:spLocks noGrp="1"/>
          </p:cNvSpPr>
          <p:nvPr>
            <p:ph idx="1"/>
          </p:nvPr>
        </p:nvSpPr>
        <p:spPr>
          <a:xfrm>
            <a:off x="0" y="485865"/>
            <a:ext cx="8588086" cy="6372135"/>
          </a:xfrm>
        </p:spPr>
        <p:txBody>
          <a:bodyPr/>
          <a:p>
            <a:r>
              <a:rPr b="1" sz="3500" lang="en-US">
                <a:solidFill>
                  <a:srgbClr val="008000"/>
                </a:solidFill>
              </a:rPr>
              <a:t>Step1</a:t>
            </a:r>
            <a:r>
              <a:rPr b="1" sz="3500" lang="en-US">
                <a:solidFill>
                  <a:srgbClr val="008000"/>
                </a:solidFill>
              </a:rPr>
              <a:t>:</a:t>
            </a:r>
            <a:r>
              <a:rPr b="0" sz="2900" lang="en-US">
                <a:solidFill>
                  <a:srgbClr val="000000"/>
                </a:solidFill>
              </a:rPr>
              <a:t>To download the Git installer, visit the Git's official site and go to download page. The link for the download page is https://git-scm.com/downloads. The page looks like as</a:t>
            </a:r>
            <a:endParaRPr b="0" sz="2900" lang="en-US">
              <a:solidFill>
                <a:srgbClr val="000000"/>
              </a:solidFill>
            </a:endParaRPr>
          </a:p>
        </p:txBody>
      </p:sp>
      <p:pic>
        <p:nvPicPr>
          <p:cNvPr id="2097156" name=""/>
          <p:cNvPicPr>
            <a:picLocks/>
          </p:cNvPicPr>
          <p:nvPr/>
        </p:nvPicPr>
        <p:blipFill>
          <a:blip xmlns:r="http://schemas.openxmlformats.org/officeDocument/2006/relationships" r:embed="rId1"/>
          <a:stretch>
            <a:fillRect/>
          </a:stretch>
        </p:blipFill>
        <p:spPr>
          <a:xfrm rot="0">
            <a:off x="671493" y="2279359"/>
            <a:ext cx="8262812" cy="4612720"/>
          </a:xfrm>
          <a:prstGeom prst="rect"/>
        </p:spPr>
      </p:pic>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RMX1925</dc:creator>
  <dcterms:created xsi:type="dcterms:W3CDTF">2015-05-11T00:30:45Z</dcterms:created>
  <dcterms:modified xsi:type="dcterms:W3CDTF">2021-05-24T02:09:49Z</dcterms:modified>
</cp:coreProperties>
</file>