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3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8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0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66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82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50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50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1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92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40DCA2-726B-4AB6-9A88-A0A62878D28E}" type="datetimeFigureOut">
              <a:rPr lang="en-IN" smtClean="0"/>
              <a:t>04-09-2021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0D4339-3084-476B-B9DA-658C24D0F55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docker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compose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69" y="1092127"/>
            <a:ext cx="10270645" cy="5501855"/>
          </a:xfrm>
        </p:spPr>
        <p:txBody>
          <a:bodyPr>
            <a:normAutofit/>
          </a:bodyPr>
          <a:lstStyle/>
          <a:p>
            <a:r>
              <a:rPr lang="en-IN" dirty="0" err="1"/>
              <a:t>D</a:t>
            </a:r>
            <a:r>
              <a:rPr lang="en-IN" dirty="0" err="1" smtClean="0"/>
              <a:t>ocker</a:t>
            </a:r>
            <a:r>
              <a:rPr lang="en-IN" dirty="0" smtClean="0"/>
              <a:t> Compose </a:t>
            </a:r>
            <a:r>
              <a:rPr lang="en-IN" dirty="0"/>
              <a:t>is a tool for defining and running multi-container </a:t>
            </a:r>
            <a:r>
              <a:rPr lang="en-IN" dirty="0" err="1"/>
              <a:t>Docker</a:t>
            </a:r>
            <a:r>
              <a:rPr lang="en-IN" dirty="0"/>
              <a:t> applications. </a:t>
            </a:r>
            <a:endParaRPr lang="en-IN" dirty="0" smtClean="0"/>
          </a:p>
          <a:p>
            <a:r>
              <a:rPr lang="en-IN" dirty="0" smtClean="0"/>
              <a:t>With </a:t>
            </a:r>
            <a:r>
              <a:rPr lang="en-IN" dirty="0"/>
              <a:t>Compose, you use a YAML file to configure your application's services. </a:t>
            </a:r>
            <a:endParaRPr lang="en-IN" dirty="0" smtClean="0"/>
          </a:p>
          <a:p>
            <a:r>
              <a:rPr lang="en-IN" dirty="0" smtClean="0"/>
              <a:t>Then</a:t>
            </a:r>
            <a:r>
              <a:rPr lang="en-IN" dirty="0"/>
              <a:t>, with a single command, you create and start all the services from your configuration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Now </a:t>
            </a:r>
            <a:r>
              <a:rPr lang="en-IN" dirty="0"/>
              <a:t>again lets check the </a:t>
            </a:r>
            <a:r>
              <a:rPr lang="en-IN" dirty="0" err="1"/>
              <a:t>docker</a:t>
            </a:r>
            <a:r>
              <a:rPr lang="en-IN" dirty="0"/>
              <a:t>-compose version</a:t>
            </a:r>
          </a:p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-compose --version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06591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89" y="173092"/>
            <a:ext cx="11938714" cy="638277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Docker</a:t>
            </a:r>
            <a:r>
              <a:rPr lang="en-IN" dirty="0" smtClean="0"/>
              <a:t> compose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369" y="1092127"/>
            <a:ext cx="10270645" cy="5501855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Create </a:t>
            </a:r>
            <a:r>
              <a:rPr lang="en-IN" dirty="0" err="1" smtClean="0"/>
              <a:t>docker</a:t>
            </a:r>
            <a:r>
              <a:rPr lang="en-IN" dirty="0" smtClean="0"/>
              <a:t> compose file</a:t>
            </a:r>
          </a:p>
          <a:p>
            <a:endParaRPr lang="en-IN" dirty="0"/>
          </a:p>
          <a:p>
            <a:r>
              <a:rPr lang="en-IN" dirty="0"/>
              <a:t>[root@centos7 </a:t>
            </a:r>
            <a:r>
              <a:rPr lang="en-IN" dirty="0" err="1"/>
              <a:t>restsql</a:t>
            </a:r>
            <a:r>
              <a:rPr lang="en-IN" dirty="0"/>
              <a:t>]# cat </a:t>
            </a:r>
            <a:r>
              <a:rPr lang="en-IN" dirty="0" err="1"/>
              <a:t>docker-compose.yml</a:t>
            </a:r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version: "3"</a:t>
            </a:r>
          </a:p>
          <a:p>
            <a:r>
              <a:rPr lang="en-IN" b="1" dirty="0">
                <a:solidFill>
                  <a:srgbClr val="7030A0"/>
                </a:solidFill>
              </a:rPr>
              <a:t>services:</a:t>
            </a:r>
          </a:p>
          <a:p>
            <a:r>
              <a:rPr lang="en-IN" dirty="0"/>
              <a:t>  </a:t>
            </a:r>
            <a:r>
              <a:rPr lang="en-IN" b="1" dirty="0">
                <a:solidFill>
                  <a:srgbClr val="FF0000"/>
                </a:solidFill>
              </a:rPr>
              <a:t>rest-</a:t>
            </a:r>
            <a:r>
              <a:rPr lang="en-IN" b="1" dirty="0" err="1">
                <a:solidFill>
                  <a:srgbClr val="FF0000"/>
                </a:solidFill>
              </a:rPr>
              <a:t>jdbc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r>
              <a:rPr lang="en-IN" b="1" dirty="0">
                <a:solidFill>
                  <a:srgbClr val="FF0000"/>
                </a:solidFill>
              </a:rPr>
              <a:t>    image: rest-</a:t>
            </a:r>
            <a:r>
              <a:rPr lang="en-IN" b="1" dirty="0" err="1">
                <a:solidFill>
                  <a:srgbClr val="FF0000"/>
                </a:solidFill>
              </a:rPr>
              <a:t>jdbc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    ports: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- "8080:8080"</a:t>
            </a:r>
          </a:p>
          <a:p>
            <a:r>
              <a:rPr lang="en-IN" b="1" dirty="0">
                <a:solidFill>
                  <a:srgbClr val="FF0000"/>
                </a:solidFill>
              </a:rPr>
              <a:t>    networks: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- country-</a:t>
            </a:r>
            <a:r>
              <a:rPr lang="en-IN" b="1" dirty="0" err="1">
                <a:solidFill>
                  <a:srgbClr val="FF0000"/>
                </a:solidFill>
              </a:rPr>
              <a:t>mysql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    </a:t>
            </a:r>
            <a:r>
              <a:rPr lang="en-IN" b="1" dirty="0" err="1">
                <a:solidFill>
                  <a:srgbClr val="FF0000"/>
                </a:solidFill>
              </a:rPr>
              <a:t>depends_on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r>
              <a:rPr lang="en-IN" b="1" dirty="0">
                <a:solidFill>
                  <a:srgbClr val="FF0000"/>
                </a:solidFill>
              </a:rPr>
              <a:t>      - </a:t>
            </a:r>
            <a:r>
              <a:rPr lang="en-IN" b="1" dirty="0" err="1">
                <a:solidFill>
                  <a:srgbClr val="FF0000"/>
                </a:solidFill>
              </a:rPr>
              <a:t>mysqldb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5774028" y="290066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mysqldb</a:t>
            </a:r>
            <a:r>
              <a:rPr lang="en-IN" b="1" dirty="0">
                <a:solidFill>
                  <a:srgbClr val="0070C0"/>
                </a:solidFill>
              </a:rPr>
              <a:t>:</a:t>
            </a:r>
          </a:p>
          <a:p>
            <a:r>
              <a:rPr lang="en-IN" b="1" dirty="0">
                <a:solidFill>
                  <a:srgbClr val="0070C0"/>
                </a:solidFill>
              </a:rPr>
              <a:t>    image: docker.io/mysql:8</a:t>
            </a:r>
          </a:p>
          <a:p>
            <a:r>
              <a:rPr lang="en-IN" b="1" dirty="0">
                <a:solidFill>
                  <a:srgbClr val="0070C0"/>
                </a:solidFill>
              </a:rPr>
              <a:t>    networks: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- country-</a:t>
            </a:r>
            <a:r>
              <a:rPr lang="en-IN" b="1" dirty="0" err="1">
                <a:solidFill>
                  <a:srgbClr val="0070C0"/>
                </a:solidFill>
              </a:rPr>
              <a:t>mysql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    environment: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- MYSQL_ROOT_PASSWORD=root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- MYSQL_DATABASE=</a:t>
            </a:r>
            <a:r>
              <a:rPr lang="en-IN" b="1" dirty="0" err="1">
                <a:solidFill>
                  <a:srgbClr val="0070C0"/>
                </a:solidFill>
              </a:rPr>
              <a:t>countrydb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    volumes:</a:t>
            </a:r>
          </a:p>
          <a:p>
            <a:r>
              <a:rPr lang="en-IN" b="1" dirty="0">
                <a:solidFill>
                  <a:srgbClr val="0070C0"/>
                </a:solidFill>
              </a:rPr>
              <a:t>      - ./</a:t>
            </a:r>
            <a:r>
              <a:rPr lang="en-IN" b="1" dirty="0" err="1">
                <a:solidFill>
                  <a:srgbClr val="0070C0"/>
                </a:solidFill>
              </a:rPr>
              <a:t>dbscript</a:t>
            </a:r>
            <a:r>
              <a:rPr lang="en-IN" b="1" dirty="0">
                <a:solidFill>
                  <a:srgbClr val="0070C0"/>
                </a:solidFill>
              </a:rPr>
              <a:t>:/</a:t>
            </a:r>
            <a:r>
              <a:rPr lang="en-IN" b="1" dirty="0" err="1">
                <a:solidFill>
                  <a:srgbClr val="0070C0"/>
                </a:solidFill>
              </a:rPr>
              <a:t>docker-entrypoint-initdb.d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networks:</a:t>
            </a:r>
          </a:p>
          <a:p>
            <a:r>
              <a:rPr lang="en-IN" b="1" dirty="0">
                <a:solidFill>
                  <a:srgbClr val="00B050"/>
                </a:solidFill>
              </a:rPr>
              <a:t>  country-</a:t>
            </a:r>
            <a:r>
              <a:rPr lang="en-IN" b="1" dirty="0" err="1">
                <a:solidFill>
                  <a:srgbClr val="00B050"/>
                </a:solidFill>
              </a:rPr>
              <a:t>mysql</a:t>
            </a:r>
            <a:r>
              <a:rPr lang="en-IN" b="1" dirty="0">
                <a:solidFill>
                  <a:srgbClr val="00B050"/>
                </a:solidFill>
              </a:rPr>
              <a:t>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85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5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Orchestration?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Orchestration is the automated configuration, management, and coordination of computer systems, applications, and services.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 </a:t>
            </a:r>
            <a:r>
              <a:rPr lang="en-IN" dirty="0"/>
              <a:t>number of tools exist for automation of server configuration and management, including </a:t>
            </a:r>
            <a:r>
              <a:rPr lang="en-IN" dirty="0" err="1"/>
              <a:t>Ansible</a:t>
            </a:r>
            <a:r>
              <a:rPr lang="en-IN" dirty="0"/>
              <a:t>, Puppet, Salt, </a:t>
            </a:r>
            <a:r>
              <a:rPr lang="en-IN" dirty="0" err="1"/>
              <a:t>Terraform</a:t>
            </a:r>
            <a:r>
              <a:rPr lang="en-IN" dirty="0"/>
              <a:t>, and AWS </a:t>
            </a:r>
            <a:r>
              <a:rPr lang="en-IN" dirty="0" err="1"/>
              <a:t>CloudFormation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Orchestration </a:t>
            </a:r>
            <a:r>
              <a:rPr lang="en-IN" dirty="0"/>
              <a:t>helps IT to more easily manage complex tasks and workflows.</a:t>
            </a:r>
          </a:p>
        </p:txBody>
      </p:sp>
    </p:spTree>
    <p:extLst>
      <p:ext uri="{BB962C8B-B14F-4D97-AF65-F5344CB8AC3E}">
        <p14:creationId xmlns:p14="http://schemas.microsoft.com/office/powerpoint/2010/main" val="95156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</a:t>
            </a:r>
            <a:r>
              <a:rPr lang="en-IN" b="1" dirty="0" err="1"/>
              <a:t>Kubernetes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Kubernetes</a:t>
            </a:r>
            <a:r>
              <a:rPr lang="en-IN" dirty="0"/>
              <a:t> is an open-source container management (orchestration) tool. </a:t>
            </a:r>
            <a:endParaRPr lang="en-IN" dirty="0" smtClean="0"/>
          </a:p>
          <a:p>
            <a:r>
              <a:rPr lang="en-IN" dirty="0" smtClean="0"/>
              <a:t>It’s </a:t>
            </a:r>
            <a:r>
              <a:rPr lang="en-IN" dirty="0"/>
              <a:t>container management responsibilities include container deployment, scaling &amp; descaling of containers &amp; container load balancing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74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r>
              <a:rPr lang="en-IN" b="1" dirty="0"/>
              <a:t>Features Of </a:t>
            </a:r>
            <a:r>
              <a:rPr lang="en-IN" b="1" dirty="0" err="1"/>
              <a:t>Kubernetes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667427" cy="418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r>
              <a:rPr lang="en-IN" b="1" dirty="0" err="1"/>
              <a:t>Kubernetes</a:t>
            </a:r>
            <a:r>
              <a:rPr lang="en-IN" b="1" dirty="0"/>
              <a:t> Architecture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6844"/>
            <a:ext cx="74009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4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r>
              <a:rPr lang="en-IN" b="1" dirty="0" err="1"/>
              <a:t>Kubernetes</a:t>
            </a:r>
            <a:r>
              <a:rPr lang="en-IN" b="1" dirty="0"/>
              <a:t>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262129"/>
            <a:ext cx="10515600" cy="5241701"/>
          </a:xfrm>
        </p:spPr>
        <p:txBody>
          <a:bodyPr>
            <a:normAutofit/>
          </a:bodyPr>
          <a:lstStyle/>
          <a:p>
            <a:r>
              <a:rPr lang="en-IN" dirty="0" err="1"/>
              <a:t>Kubernetes</a:t>
            </a:r>
            <a:r>
              <a:rPr lang="en-IN" dirty="0"/>
              <a:t> implements a cluster computing background, everything works from inside a </a:t>
            </a:r>
            <a:r>
              <a:rPr lang="en-IN" b="1" i="1" u="sng" dirty="0" err="1"/>
              <a:t>Kubernetes</a:t>
            </a:r>
            <a:r>
              <a:rPr lang="en-IN" b="1" i="1" u="sng" dirty="0"/>
              <a:t> Cluster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cluster is hosted by one node acting as the ‘master’ of the cluster, and other nodes as ‘nodes’ which do the actual ‘</a:t>
            </a:r>
            <a:r>
              <a:rPr lang="en-IN" u="sng" dirty="0"/>
              <a:t>containerization</a:t>
            </a:r>
            <a:r>
              <a:rPr lang="en-IN" dirty="0"/>
              <a:t>‘. </a:t>
            </a:r>
            <a:endParaRPr lang="en-IN" dirty="0" smtClean="0"/>
          </a:p>
          <a:p>
            <a:r>
              <a:rPr lang="en-IN" u="sng" dirty="0"/>
              <a:t>Master</a:t>
            </a:r>
            <a:r>
              <a:rPr lang="en-IN" dirty="0"/>
              <a:t> controls the cluster, and the nodes in it.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ensures the execution only happens in nodes and coordinates the act. </a:t>
            </a:r>
            <a:endParaRPr lang="en-IN" dirty="0" smtClean="0"/>
          </a:p>
          <a:p>
            <a:r>
              <a:rPr lang="en-IN" u="sng" dirty="0" smtClean="0"/>
              <a:t>Nodes</a:t>
            </a:r>
            <a:r>
              <a:rPr lang="en-IN" dirty="0"/>
              <a:t> host the containers; in-fact these Containers are grouped logically to form </a:t>
            </a:r>
            <a:r>
              <a:rPr lang="en-IN" u="sng" dirty="0"/>
              <a:t>Pods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Each </a:t>
            </a:r>
            <a:r>
              <a:rPr lang="en-IN" dirty="0"/>
              <a:t>node can run multiple such Pods, which are a group of containers, that interact with each other, for a deployment. </a:t>
            </a:r>
            <a:endParaRPr lang="en-IN" dirty="0" smtClean="0"/>
          </a:p>
          <a:p>
            <a:r>
              <a:rPr lang="en-IN" u="sng" dirty="0"/>
              <a:t>Replication Controller</a:t>
            </a:r>
            <a:r>
              <a:rPr lang="en-IN" dirty="0"/>
              <a:t> is Master’s resource to ensure that the requested no. of pods are always running on nodes. </a:t>
            </a:r>
            <a:endParaRPr lang="en-IN" dirty="0" smtClean="0"/>
          </a:p>
          <a:p>
            <a:r>
              <a:rPr lang="en-IN" u="sng" dirty="0" smtClean="0"/>
              <a:t>Service</a:t>
            </a:r>
            <a:r>
              <a:rPr lang="en-IN" dirty="0"/>
              <a:t> is an object on Master that provides load balancing across a replicated group of Pods.</a:t>
            </a:r>
          </a:p>
        </p:txBody>
      </p:sp>
    </p:spTree>
    <p:extLst>
      <p:ext uri="{BB962C8B-B14F-4D97-AF65-F5344CB8AC3E}">
        <p14:creationId xmlns:p14="http://schemas.microsoft.com/office/powerpoint/2010/main" val="40939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</p:spPr>
        <p:txBody>
          <a:bodyPr/>
          <a:lstStyle/>
          <a:p>
            <a:r>
              <a:rPr lang="en-IN" b="1" dirty="0" err="1"/>
              <a:t>Kubernetes</a:t>
            </a:r>
            <a:r>
              <a:rPr lang="en-IN" b="1" dirty="0"/>
              <a:t> Architecture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Kubernetes</a:t>
            </a:r>
            <a:r>
              <a:rPr lang="en-IN" dirty="0"/>
              <a:t> Architecture </a:t>
            </a:r>
            <a:endParaRPr lang="en-IN" dirty="0" smtClean="0"/>
          </a:p>
          <a:p>
            <a:r>
              <a:rPr lang="en-IN" dirty="0" smtClean="0"/>
              <a:t>has </a:t>
            </a:r>
            <a:r>
              <a:rPr lang="en-IN" dirty="0"/>
              <a:t>the following main components:</a:t>
            </a:r>
          </a:p>
          <a:p>
            <a:pPr lvl="1"/>
            <a:r>
              <a:rPr lang="en-IN" dirty="0"/>
              <a:t>Master nodes</a:t>
            </a:r>
          </a:p>
          <a:p>
            <a:pPr lvl="1"/>
            <a:r>
              <a:rPr lang="en-IN" dirty="0"/>
              <a:t>Worker/Slave nodes</a:t>
            </a:r>
          </a:p>
          <a:p>
            <a:pPr lvl="1"/>
            <a:r>
              <a:rPr lang="en-IN" dirty="0"/>
              <a:t>Distributed key-value </a:t>
            </a:r>
            <a:r>
              <a:rPr lang="en-IN" dirty="0" smtClean="0"/>
              <a:t>store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028" y="395288"/>
            <a:ext cx="50863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2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Kubernetes</a:t>
            </a:r>
            <a:r>
              <a:rPr lang="en-IN" b="1" dirty="0"/>
              <a:t> </a:t>
            </a:r>
            <a:r>
              <a:rPr lang="en-IN" b="1" dirty="0" smtClean="0"/>
              <a:t>Case-Study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2734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 smtClean="0"/>
              <a:t>Solution:</a:t>
            </a:r>
          </a:p>
          <a:p>
            <a:r>
              <a:rPr lang="en-IN" dirty="0"/>
              <a:t>container </a:t>
            </a:r>
            <a:r>
              <a:rPr lang="en-IN" dirty="0" smtClean="0"/>
              <a:t>workflow</a:t>
            </a:r>
          </a:p>
          <a:p>
            <a:r>
              <a:rPr lang="en-IN" dirty="0" err="1"/>
              <a:t>OpenStack</a:t>
            </a:r>
            <a:r>
              <a:rPr lang="en-IN" dirty="0"/>
              <a:t> instances are used, with </a:t>
            </a:r>
            <a:r>
              <a:rPr lang="en-IN" dirty="0" err="1"/>
              <a:t>Docker</a:t>
            </a:r>
            <a:r>
              <a:rPr lang="en-IN" dirty="0"/>
              <a:t>, </a:t>
            </a:r>
            <a:r>
              <a:rPr lang="en-IN" dirty="0" err="1"/>
              <a:t>Kubernetes</a:t>
            </a:r>
            <a:r>
              <a:rPr lang="en-IN" dirty="0"/>
              <a:t>, Calico, </a:t>
            </a:r>
            <a:r>
              <a:rPr lang="en-IN" dirty="0" err="1"/>
              <a:t>etcd</a:t>
            </a:r>
            <a:r>
              <a:rPr lang="en-IN" dirty="0"/>
              <a:t> on top of it to perform various operations like Container Networking, Container Registry, and so 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798" y="2676525"/>
            <a:ext cx="62293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define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2" y="2834640"/>
            <a:ext cx="9720073" cy="4023360"/>
          </a:xfrm>
        </p:spPr>
        <p:txBody>
          <a:bodyPr/>
          <a:lstStyle/>
          <a:p>
            <a:pPr algn="just"/>
            <a:r>
              <a:rPr lang="en-IN" dirty="0" err="1"/>
              <a:t>Docker</a:t>
            </a:r>
            <a:r>
              <a:rPr lang="en-IN" dirty="0"/>
              <a:t> is a tool that allows developers, sys-admins etc. to easily deploy their applications in a sandbox (called </a:t>
            </a:r>
            <a:r>
              <a:rPr lang="en-IN" i="1" dirty="0"/>
              <a:t>containers</a:t>
            </a:r>
            <a:r>
              <a:rPr lang="en-IN" dirty="0"/>
              <a:t>) to run on the host operating system i.e. Linux.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key benefit of </a:t>
            </a:r>
            <a:r>
              <a:rPr lang="en-IN" dirty="0" err="1"/>
              <a:t>Docker</a:t>
            </a:r>
            <a:r>
              <a:rPr lang="en-IN" dirty="0"/>
              <a:t> is that it allows users to </a:t>
            </a:r>
            <a:r>
              <a:rPr lang="en-IN" b="1" dirty="0"/>
              <a:t>package an application with all of its dependencies into a standardized unit</a:t>
            </a:r>
            <a:r>
              <a:rPr lang="en-IN" dirty="0"/>
              <a:t> for software development. </a:t>
            </a:r>
            <a:endParaRPr lang="en-IN" dirty="0" smtClean="0"/>
          </a:p>
          <a:p>
            <a:pPr algn="just"/>
            <a:r>
              <a:rPr lang="en-IN" dirty="0" smtClean="0"/>
              <a:t>Unlike </a:t>
            </a:r>
            <a:r>
              <a:rPr lang="en-IN" dirty="0"/>
              <a:t>virtual machines, containers do not have high overhead and hence enable more efficient usage of the underlying system and resources</a:t>
            </a:r>
            <a:r>
              <a:rPr lang="en-IN" dirty="0" smtClean="0"/>
              <a:t>.</a:t>
            </a:r>
          </a:p>
          <a:p>
            <a:pPr algn="just"/>
            <a:r>
              <a:rPr lang="en-IN" b="1" dirty="0" err="1"/>
              <a:t>Docker</a:t>
            </a:r>
            <a:r>
              <a:rPr lang="en-IN" b="1" dirty="0"/>
              <a:t> is a tool designed to make it easier to create, deploy, and run applications by using containers.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98535" y="62849"/>
            <a:ext cx="4481847" cy="251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Setting Up </a:t>
            </a:r>
            <a:r>
              <a:rPr lang="en-IN" b="1" dirty="0" err="1"/>
              <a:t>Kubernetes</a:t>
            </a:r>
            <a:r>
              <a:rPr lang="en-IN" b="1" dirty="0"/>
              <a:t> (K8s) on </a:t>
            </a:r>
            <a:r>
              <a:rPr lang="en-IN" b="1" dirty="0" smtClean="0"/>
              <a:t>Windows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Install Cygwin</a:t>
            </a:r>
          </a:p>
          <a:p>
            <a:r>
              <a:rPr lang="en-IN" dirty="0" smtClean="0"/>
              <a:t>Install </a:t>
            </a:r>
            <a:r>
              <a:rPr lang="en-IN" dirty="0" err="1" smtClean="0"/>
              <a:t>MiniKube</a:t>
            </a:r>
            <a:endParaRPr lang="en-IN" dirty="0" smtClean="0"/>
          </a:p>
          <a:p>
            <a:r>
              <a:rPr lang="en-IN" dirty="0" smtClean="0"/>
              <a:t>Install </a:t>
            </a:r>
            <a:r>
              <a:rPr lang="en-IN" dirty="0" err="1" smtClean="0"/>
              <a:t>Kubectl</a:t>
            </a:r>
            <a:endParaRPr lang="en-IN" dirty="0" smtClean="0"/>
          </a:p>
          <a:p>
            <a:r>
              <a:rPr lang="en-IN" dirty="0" smtClean="0"/>
              <a:t>Install Oracle Virtual box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62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Viewing Pods and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53540" cy="4351338"/>
          </a:xfrm>
        </p:spPr>
        <p:txBody>
          <a:bodyPr>
            <a:normAutofit/>
          </a:bodyPr>
          <a:lstStyle/>
          <a:p>
            <a:r>
              <a:rPr lang="en-IN" b="1" dirty="0" err="1"/>
              <a:t>Kubernetes</a:t>
            </a:r>
            <a:r>
              <a:rPr lang="en-IN" b="1" dirty="0"/>
              <a:t> Pods</a:t>
            </a:r>
          </a:p>
          <a:p>
            <a:r>
              <a:rPr lang="en-IN" sz="2000" dirty="0"/>
              <a:t>Pods are the atomic unit on the </a:t>
            </a:r>
            <a:r>
              <a:rPr lang="en-IN" sz="2000" dirty="0" err="1"/>
              <a:t>Kubernetes</a:t>
            </a:r>
            <a:r>
              <a:rPr lang="en-IN" sz="2000" dirty="0"/>
              <a:t> platform. </a:t>
            </a:r>
          </a:p>
          <a:p>
            <a:r>
              <a:rPr lang="en-IN" sz="2000" dirty="0"/>
              <a:t>When we create a Deployment on </a:t>
            </a:r>
            <a:r>
              <a:rPr lang="en-IN" sz="2000" dirty="0" err="1"/>
              <a:t>Kubernetes</a:t>
            </a:r>
            <a:r>
              <a:rPr lang="en-IN" sz="2000" dirty="0"/>
              <a:t>, that Deployment creates Pods with containers inside them (as opposed to creating containers directly). </a:t>
            </a:r>
          </a:p>
          <a:p>
            <a:r>
              <a:rPr lang="en-IN" sz="2000" dirty="0"/>
              <a:t>Each Pod is tied to the Node where it is scheduled, and remains there until termination (according to restart policy) or deletion. </a:t>
            </a:r>
          </a:p>
          <a:p>
            <a:r>
              <a:rPr lang="en-IN" sz="2000" dirty="0"/>
              <a:t>In case of a Node failure, identical Pods are scheduled on other available Nodes in the cluster.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859" y="4633443"/>
            <a:ext cx="50577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Viewing Pods and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53540" cy="4351338"/>
          </a:xfrm>
        </p:spPr>
        <p:txBody>
          <a:bodyPr>
            <a:normAutofit/>
          </a:bodyPr>
          <a:lstStyle/>
          <a:p>
            <a:r>
              <a:rPr lang="en-IN" b="1" dirty="0"/>
              <a:t>Nodes</a:t>
            </a:r>
          </a:p>
          <a:p>
            <a:r>
              <a:rPr lang="en-IN" sz="2000" dirty="0"/>
              <a:t>A Pod always runs on a </a:t>
            </a:r>
            <a:r>
              <a:rPr lang="en-IN" sz="2000" b="1" dirty="0"/>
              <a:t>Node</a:t>
            </a:r>
            <a:r>
              <a:rPr lang="en-IN" sz="2000" dirty="0"/>
              <a:t>. </a:t>
            </a:r>
          </a:p>
          <a:p>
            <a:r>
              <a:rPr lang="en-IN" sz="2000" dirty="0"/>
              <a:t>A Node is a worker machine in </a:t>
            </a:r>
            <a:r>
              <a:rPr lang="en-IN" sz="2000" dirty="0" err="1"/>
              <a:t>Kubernetes</a:t>
            </a:r>
            <a:r>
              <a:rPr lang="en-IN" sz="2000" dirty="0"/>
              <a:t> and may be either a virtual or a physical machine, depending on the cluster. </a:t>
            </a:r>
          </a:p>
          <a:p>
            <a:r>
              <a:rPr lang="en-IN" sz="2000" dirty="0"/>
              <a:t>Each Node is managed by the Master. A Node can have multiple pods, and the </a:t>
            </a:r>
            <a:r>
              <a:rPr lang="en-IN" sz="2000" dirty="0" err="1"/>
              <a:t>Kubernetes</a:t>
            </a:r>
            <a:r>
              <a:rPr lang="en-IN" sz="2000" dirty="0"/>
              <a:t> master automatically handles scheduling the pods across the Nodes in the cluster. </a:t>
            </a:r>
          </a:p>
          <a:p>
            <a:r>
              <a:rPr lang="en-IN" sz="2000" dirty="0"/>
              <a:t>The Master's automatic scheduling takes into account the available resources on each Node.</a:t>
            </a:r>
          </a:p>
        </p:txBody>
      </p:sp>
    </p:spTree>
    <p:extLst>
      <p:ext uri="{BB962C8B-B14F-4D97-AF65-F5344CB8AC3E}">
        <p14:creationId xmlns:p14="http://schemas.microsoft.com/office/powerpoint/2010/main" val="66916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Viewing Pods and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562599" cy="4351338"/>
          </a:xfrm>
        </p:spPr>
        <p:txBody>
          <a:bodyPr>
            <a:normAutofit/>
          </a:bodyPr>
          <a:lstStyle/>
          <a:p>
            <a:r>
              <a:rPr lang="en-IN" b="1" dirty="0"/>
              <a:t>Nodes</a:t>
            </a:r>
          </a:p>
          <a:p>
            <a:r>
              <a:rPr lang="en-IN" sz="2000" dirty="0"/>
              <a:t>Every </a:t>
            </a:r>
            <a:r>
              <a:rPr lang="en-IN" sz="2000" dirty="0" err="1"/>
              <a:t>Kubernetes</a:t>
            </a:r>
            <a:r>
              <a:rPr lang="en-IN" sz="2000" dirty="0"/>
              <a:t> Node runs at least:</a:t>
            </a:r>
          </a:p>
          <a:p>
            <a:r>
              <a:rPr lang="en-IN" sz="2000" dirty="0" err="1"/>
              <a:t>Kubelet</a:t>
            </a:r>
            <a:r>
              <a:rPr lang="en-IN" sz="2000" dirty="0"/>
              <a:t>, a process responsible for communication between the </a:t>
            </a:r>
            <a:r>
              <a:rPr lang="en-IN" sz="2000" dirty="0" err="1"/>
              <a:t>Kubernetes</a:t>
            </a:r>
            <a:r>
              <a:rPr lang="en-IN" sz="2000" dirty="0"/>
              <a:t> Master and the Node; it manages the Pods and the containers running on a machine.</a:t>
            </a:r>
          </a:p>
          <a:p>
            <a:r>
              <a:rPr lang="en-IN" sz="2000" dirty="0"/>
              <a:t>A container runtime (like </a:t>
            </a:r>
            <a:r>
              <a:rPr lang="en-IN" sz="2000" dirty="0" err="1"/>
              <a:t>Docker</a:t>
            </a:r>
            <a:r>
              <a:rPr lang="en-IN" sz="2000" dirty="0"/>
              <a:t>, </a:t>
            </a:r>
            <a:r>
              <a:rPr lang="en-IN" sz="2000" dirty="0" err="1"/>
              <a:t>rkt</a:t>
            </a:r>
            <a:r>
              <a:rPr lang="en-IN" sz="2000" dirty="0"/>
              <a:t>) responsible for pulling the container image from a registry, unpacking the container, and running the application.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519" y="2157948"/>
            <a:ext cx="51054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Tutorial to </a:t>
            </a:r>
            <a:r>
              <a:rPr lang="en-IN" b="1" dirty="0"/>
              <a:t>run a sample app on </a:t>
            </a:r>
            <a:r>
              <a:rPr lang="en-IN" b="1" dirty="0" err="1"/>
              <a:t>Kubernetes</a:t>
            </a:r>
            <a:r>
              <a:rPr lang="en-IN" b="1" dirty="0"/>
              <a:t> using </a:t>
            </a:r>
            <a:r>
              <a:rPr lang="en-IN" b="1" dirty="0" err="1"/>
              <a:t>Minikube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>
            <a:normAutofit/>
          </a:bodyPr>
          <a:lstStyle/>
          <a:p>
            <a:r>
              <a:rPr lang="en-IN" sz="2400" dirty="0"/>
              <a:t>If you installed </a:t>
            </a:r>
            <a:r>
              <a:rPr lang="en-IN" sz="2400" dirty="0" err="1"/>
              <a:t>Minikube</a:t>
            </a:r>
            <a:r>
              <a:rPr lang="en-IN" sz="2400" dirty="0"/>
              <a:t> locally, run :</a:t>
            </a:r>
          </a:p>
          <a:p>
            <a:r>
              <a:rPr lang="en-IN" sz="2400" b="1" dirty="0" err="1"/>
              <a:t>minikube</a:t>
            </a:r>
            <a:r>
              <a:rPr lang="en-IN" sz="2400" b="1" dirty="0"/>
              <a:t> start</a:t>
            </a:r>
          </a:p>
          <a:p>
            <a:r>
              <a:rPr lang="en-IN" sz="2400" dirty="0"/>
              <a:t>check :</a:t>
            </a:r>
          </a:p>
          <a:p>
            <a:r>
              <a:rPr lang="en-IN" sz="2400" b="1" dirty="0" err="1"/>
              <a:t>minikube</a:t>
            </a:r>
            <a:r>
              <a:rPr lang="en-IN" sz="2400" b="1" dirty="0"/>
              <a:t> status</a:t>
            </a:r>
          </a:p>
          <a:p>
            <a:endParaRPr lang="en-IN" sz="2400" dirty="0"/>
          </a:p>
          <a:p>
            <a:r>
              <a:rPr lang="en-IN" sz="2400" dirty="0"/>
              <a:t>Open the </a:t>
            </a:r>
            <a:r>
              <a:rPr lang="en-IN" sz="2400" dirty="0" err="1"/>
              <a:t>Kubernetes</a:t>
            </a:r>
            <a:r>
              <a:rPr lang="en-IN" sz="2400" dirty="0"/>
              <a:t> dashboard in a browser:</a:t>
            </a:r>
          </a:p>
          <a:p>
            <a:endParaRPr lang="en-IN" sz="2400" dirty="0"/>
          </a:p>
          <a:p>
            <a:r>
              <a:rPr lang="en-IN" sz="2400" b="1" dirty="0" err="1"/>
              <a:t>minikube</a:t>
            </a:r>
            <a:r>
              <a:rPr lang="en-IN" sz="2400" b="1" dirty="0"/>
              <a:t> </a:t>
            </a:r>
            <a:r>
              <a:rPr lang="en-IN" sz="2400" b="1" dirty="0" smtClean="0"/>
              <a:t>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600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Tutorial to </a:t>
            </a:r>
            <a:r>
              <a:rPr lang="en-IN" b="1" dirty="0"/>
              <a:t>run a sample app on </a:t>
            </a:r>
            <a:r>
              <a:rPr lang="en-IN" b="1" dirty="0" err="1"/>
              <a:t>Kubernetes</a:t>
            </a:r>
            <a:r>
              <a:rPr lang="en-IN" b="1" dirty="0"/>
              <a:t> using </a:t>
            </a:r>
            <a:r>
              <a:rPr lang="en-IN" b="1" dirty="0" err="1"/>
              <a:t>Minikube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351338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Create a Deployment </a:t>
            </a:r>
          </a:p>
          <a:p>
            <a:r>
              <a:rPr lang="en-IN" sz="2400" dirty="0"/>
              <a:t>--------------------------------</a:t>
            </a:r>
          </a:p>
          <a:p>
            <a:r>
              <a:rPr lang="en-IN" sz="2400" dirty="0" smtClean="0"/>
              <a:t>A </a:t>
            </a:r>
            <a:r>
              <a:rPr lang="en-IN" sz="2400" dirty="0" err="1"/>
              <a:t>Kubernetes</a:t>
            </a:r>
            <a:r>
              <a:rPr lang="en-IN" sz="2400" dirty="0"/>
              <a:t> Pod is a group of one or more Containers, tied together for the purposes of administration and networking. </a:t>
            </a:r>
          </a:p>
          <a:p>
            <a:r>
              <a:rPr lang="en-IN" sz="2400" dirty="0"/>
              <a:t>The Pod here has only one Container. </a:t>
            </a:r>
          </a:p>
          <a:p>
            <a:r>
              <a:rPr lang="en-IN" sz="2400" dirty="0"/>
              <a:t>A </a:t>
            </a:r>
            <a:r>
              <a:rPr lang="en-IN" sz="2400" dirty="0" err="1"/>
              <a:t>Kubernetes</a:t>
            </a:r>
            <a:r>
              <a:rPr lang="en-IN" sz="2400" dirty="0"/>
              <a:t> Deployment checks on the health of your Pod and restarts the Pod's Container if it terminates. </a:t>
            </a:r>
          </a:p>
          <a:p>
            <a:endParaRPr lang="en-IN" sz="2400" dirty="0"/>
          </a:p>
          <a:p>
            <a:r>
              <a:rPr lang="en-IN" sz="2400" dirty="0"/>
              <a:t>Use the </a:t>
            </a:r>
            <a:r>
              <a:rPr lang="en-IN" sz="2400" dirty="0" err="1"/>
              <a:t>kubectl</a:t>
            </a:r>
            <a:r>
              <a:rPr lang="en-IN" sz="2400" dirty="0"/>
              <a:t> create command to create a Deployment that manages a Pod. </a:t>
            </a:r>
          </a:p>
          <a:p>
            <a:r>
              <a:rPr lang="en-IN" sz="2400" dirty="0"/>
              <a:t>The Pod runs a Container based on the provided </a:t>
            </a:r>
            <a:r>
              <a:rPr lang="en-IN" sz="2400" dirty="0" err="1"/>
              <a:t>Docker</a:t>
            </a:r>
            <a:r>
              <a:rPr lang="en-IN" sz="2400" dirty="0"/>
              <a:t> image.</a:t>
            </a:r>
          </a:p>
          <a:p>
            <a:endParaRPr lang="en-IN" sz="2400" dirty="0"/>
          </a:p>
          <a:p>
            <a:r>
              <a:rPr lang="en-IN" sz="2400" dirty="0"/>
              <a:t>Command:   </a:t>
            </a:r>
            <a:r>
              <a:rPr lang="en-IN" sz="2400" b="1" dirty="0" err="1"/>
              <a:t>kubectl</a:t>
            </a:r>
            <a:r>
              <a:rPr lang="en-IN" sz="2400" b="1" dirty="0"/>
              <a:t> create deployment hello-node --image=k8s.gcr.io/echoserver:1.4</a:t>
            </a:r>
          </a:p>
        </p:txBody>
      </p:sp>
    </p:spTree>
    <p:extLst>
      <p:ext uri="{BB962C8B-B14F-4D97-AF65-F5344CB8AC3E}">
        <p14:creationId xmlns:p14="http://schemas.microsoft.com/office/powerpoint/2010/main" val="18080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Tutorial to </a:t>
            </a:r>
            <a:r>
              <a:rPr lang="en-IN" b="1" dirty="0"/>
              <a:t>run a sample app on </a:t>
            </a:r>
            <a:r>
              <a:rPr lang="en-IN" b="1" dirty="0" err="1"/>
              <a:t>Kubernetes</a:t>
            </a:r>
            <a:r>
              <a:rPr lang="en-IN" b="1" dirty="0"/>
              <a:t> using </a:t>
            </a:r>
            <a:r>
              <a:rPr lang="en-IN" b="1" dirty="0" err="1"/>
              <a:t>Minikube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02024" cy="4819874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/>
              <a:t>View the Deployment:   </a:t>
            </a:r>
            <a:r>
              <a:rPr lang="en-IN" sz="2400" b="1" dirty="0" err="1"/>
              <a:t>kubectl</a:t>
            </a:r>
            <a:r>
              <a:rPr lang="en-IN" sz="2400" b="1" dirty="0"/>
              <a:t> get deployments</a:t>
            </a:r>
          </a:p>
          <a:p>
            <a:r>
              <a:rPr lang="en-IN" sz="2400" dirty="0" smtClean="0"/>
              <a:t>The </a:t>
            </a:r>
            <a:r>
              <a:rPr lang="en-IN" sz="2400" dirty="0"/>
              <a:t>output is similar to:</a:t>
            </a:r>
          </a:p>
          <a:p>
            <a:r>
              <a:rPr lang="en-IN" sz="2400" dirty="0" smtClean="0"/>
              <a:t>NAME         </a:t>
            </a:r>
            <a:r>
              <a:rPr lang="en-IN" sz="2400" dirty="0"/>
              <a:t>READY   UP-TO-DATE   AVAILABLE   AGE</a:t>
            </a:r>
          </a:p>
          <a:p>
            <a:r>
              <a:rPr lang="en-IN" sz="2400" dirty="0"/>
              <a:t>hello-node   1/1     1            1           1m</a:t>
            </a:r>
          </a:p>
          <a:p>
            <a:endParaRPr lang="en-IN" sz="2400" dirty="0"/>
          </a:p>
          <a:p>
            <a:r>
              <a:rPr lang="en-IN" sz="2400" dirty="0"/>
              <a:t>View the Pod:   </a:t>
            </a:r>
            <a:r>
              <a:rPr lang="en-IN" sz="2400" b="1" dirty="0" err="1"/>
              <a:t>kubectl</a:t>
            </a:r>
            <a:r>
              <a:rPr lang="en-IN" sz="2400" b="1" dirty="0"/>
              <a:t> get pods</a:t>
            </a:r>
          </a:p>
          <a:p>
            <a:r>
              <a:rPr lang="en-IN" sz="2400" dirty="0"/>
              <a:t>The output is similar to:</a:t>
            </a:r>
          </a:p>
          <a:p>
            <a:r>
              <a:rPr lang="en-IN" sz="2400" dirty="0" smtClean="0"/>
              <a:t>NAME                          </a:t>
            </a:r>
            <a:r>
              <a:rPr lang="en-IN" sz="2400" dirty="0"/>
              <a:t>READY     STATUS    RESTARTS   AGE</a:t>
            </a:r>
          </a:p>
          <a:p>
            <a:r>
              <a:rPr lang="en-IN" sz="2400" dirty="0"/>
              <a:t>hello-node-5f76cf6ccf-br9b5   1/1       Running   0          1m</a:t>
            </a:r>
          </a:p>
          <a:p>
            <a:endParaRPr lang="en-IN" sz="2400" dirty="0"/>
          </a:p>
          <a:p>
            <a:r>
              <a:rPr lang="en-IN" sz="2400" dirty="0"/>
              <a:t>detail View the Pod:   </a:t>
            </a:r>
            <a:r>
              <a:rPr lang="en-IN" sz="2400" b="1" dirty="0" err="1"/>
              <a:t>kubectl</a:t>
            </a:r>
            <a:r>
              <a:rPr lang="en-IN" sz="2400" b="1" dirty="0"/>
              <a:t> get pods -o wide</a:t>
            </a:r>
          </a:p>
          <a:p>
            <a:r>
              <a:rPr lang="en-IN" sz="2400" dirty="0" smtClean="0"/>
              <a:t>View </a:t>
            </a:r>
            <a:r>
              <a:rPr lang="en-IN" sz="2400" dirty="0"/>
              <a:t>cluster events:  </a:t>
            </a:r>
            <a:r>
              <a:rPr lang="en-IN" sz="2400" b="1" dirty="0" err="1"/>
              <a:t>kubectl</a:t>
            </a:r>
            <a:r>
              <a:rPr lang="en-IN" sz="2400" b="1" dirty="0"/>
              <a:t> get events</a:t>
            </a:r>
          </a:p>
          <a:p>
            <a:r>
              <a:rPr lang="en-IN" sz="2400" dirty="0" smtClean="0"/>
              <a:t>View </a:t>
            </a:r>
            <a:r>
              <a:rPr lang="en-IN" sz="2400" dirty="0"/>
              <a:t>the </a:t>
            </a:r>
            <a:r>
              <a:rPr lang="en-IN" sz="2400" dirty="0" err="1"/>
              <a:t>kubectl</a:t>
            </a:r>
            <a:r>
              <a:rPr lang="en-IN" sz="2400" dirty="0"/>
              <a:t> configuration:   </a:t>
            </a:r>
            <a:r>
              <a:rPr lang="en-IN" sz="2400" b="1" dirty="0" err="1"/>
              <a:t>kubectl</a:t>
            </a:r>
            <a:r>
              <a:rPr lang="en-IN" sz="2400" b="1" dirty="0"/>
              <a:t> </a:t>
            </a:r>
            <a:r>
              <a:rPr lang="en-IN" sz="2400" b="1" dirty="0" err="1"/>
              <a:t>config</a:t>
            </a:r>
            <a:r>
              <a:rPr lang="en-IN" sz="2400" b="1" dirty="0"/>
              <a:t> view</a:t>
            </a:r>
          </a:p>
        </p:txBody>
      </p:sp>
    </p:spTree>
    <p:extLst>
      <p:ext uri="{BB962C8B-B14F-4D97-AF65-F5344CB8AC3E}">
        <p14:creationId xmlns:p14="http://schemas.microsoft.com/office/powerpoint/2010/main" val="266986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69" y="469306"/>
            <a:ext cx="9720072" cy="1499616"/>
          </a:xfrm>
        </p:spPr>
        <p:txBody>
          <a:bodyPr/>
          <a:lstStyle/>
          <a:p>
            <a:r>
              <a:rPr lang="en-IN" b="1" dirty="0" smtClean="0"/>
              <a:t>Containers : define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369" y="1968922"/>
            <a:ext cx="10715223" cy="4340438"/>
          </a:xfrm>
        </p:spPr>
        <p:txBody>
          <a:bodyPr>
            <a:normAutofit/>
          </a:bodyPr>
          <a:lstStyle/>
          <a:p>
            <a:r>
              <a:rPr lang="en-IN" b="1" dirty="0"/>
              <a:t>Containers allow a developer to package up an application with all of the parts it needs, such as libraries and other dependencies, and ship it all out as one package.</a:t>
            </a:r>
            <a:r>
              <a:rPr lang="en-IN" dirty="0"/>
              <a:t> </a:t>
            </a:r>
            <a:endParaRPr lang="en-IN" dirty="0" smtClean="0"/>
          </a:p>
          <a:p>
            <a:r>
              <a:rPr lang="en-IN" dirty="0" smtClean="0"/>
              <a:t>Create </a:t>
            </a:r>
            <a:r>
              <a:rPr lang="en-IN" dirty="0"/>
              <a:t>self-contained development environments inside </a:t>
            </a:r>
            <a:r>
              <a:rPr lang="en-IN" dirty="0" err="1"/>
              <a:t>Docker</a:t>
            </a:r>
            <a:r>
              <a:rPr lang="en-IN" dirty="0"/>
              <a:t> containers. </a:t>
            </a:r>
            <a:endParaRPr lang="en-IN" dirty="0" smtClean="0"/>
          </a:p>
          <a:p>
            <a:r>
              <a:rPr lang="en-IN" dirty="0" smtClean="0"/>
              <a:t>So </a:t>
            </a:r>
            <a:r>
              <a:rPr lang="en-IN" dirty="0"/>
              <a:t>we share an environment already configured.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330" y="3857222"/>
            <a:ext cx="6505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7487"/>
            <a:ext cx="9720072" cy="43221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image </a:t>
            </a:r>
            <a:r>
              <a:rPr lang="en-IN" b="1" dirty="0"/>
              <a:t>: </a:t>
            </a:r>
            <a:r>
              <a:rPr lang="en-IN" b="1" dirty="0" err="1" smtClean="0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20839"/>
            <a:ext cx="9720073" cy="4023360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An image is a lightweight, stand-alone, executable package that includes everything needed to run a piece of software, including the code, a runtime, libraries, environment variables, and </a:t>
            </a:r>
            <a:r>
              <a:rPr lang="en-IN" b="1" dirty="0" err="1"/>
              <a:t>config</a:t>
            </a:r>
            <a:r>
              <a:rPr lang="en-IN" b="1" dirty="0"/>
              <a:t> files</a:t>
            </a:r>
            <a:r>
              <a:rPr lang="en-IN" b="1" dirty="0" smtClean="0"/>
              <a:t>.</a:t>
            </a:r>
          </a:p>
          <a:p>
            <a:pPr algn="just"/>
            <a:r>
              <a:rPr lang="en-IN" dirty="0"/>
              <a:t>So an existing fellow developer will create an image of his environment and share it with the new developer.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new developer will just have to run the image as a </a:t>
            </a:r>
            <a:r>
              <a:rPr lang="en-IN" dirty="0" err="1"/>
              <a:t>docker</a:t>
            </a:r>
            <a:r>
              <a:rPr lang="en-IN" dirty="0"/>
              <a:t> container.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3087067"/>
            <a:ext cx="43434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7487"/>
            <a:ext cx="9720072" cy="43221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Image &amp; Container </a:t>
            </a:r>
            <a:r>
              <a:rPr lang="en-IN" b="1" dirty="0"/>
              <a:t>: </a:t>
            </a:r>
            <a:r>
              <a:rPr lang="en-IN" b="1" dirty="0" err="1" smtClean="0"/>
              <a:t>docker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05307" y="1879578"/>
            <a:ext cx="3953813" cy="3233336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226470" y="2098520"/>
            <a:ext cx="6866791" cy="301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237487"/>
            <a:ext cx="9720072" cy="43221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Case study: </a:t>
            </a:r>
            <a:r>
              <a:rPr lang="en-IN" b="1" dirty="0" err="1" smtClean="0"/>
              <a:t>docker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920839"/>
            <a:ext cx="9720073" cy="402336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A container is a runtime instance of an image what the image becomes in memory when actually executed. </a:t>
            </a:r>
            <a:endParaRPr lang="en-IN" sz="2000" dirty="0" smtClean="0"/>
          </a:p>
          <a:p>
            <a:pPr algn="just"/>
            <a:r>
              <a:rPr lang="en-IN" sz="2000" dirty="0" smtClean="0"/>
              <a:t>It </a:t>
            </a:r>
            <a:r>
              <a:rPr lang="en-IN" sz="2000" dirty="0"/>
              <a:t>runs completely isolated from the host environment by default, only accessing host files and ports if configured to do so.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41" y="2513125"/>
            <a:ext cx="67818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Docker</a:t>
            </a:r>
            <a:r>
              <a:rPr lang="en-IN" b="1" dirty="0" smtClean="0"/>
              <a:t> : Case study</a:t>
            </a:r>
            <a:endParaRPr lang="en-IN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9978" y="1809481"/>
            <a:ext cx="4689453" cy="283979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84164" y="3104092"/>
            <a:ext cx="6272011" cy="357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2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docker-networking-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405" y="3316310"/>
            <a:ext cx="49434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prcloud_1-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51" y="2406940"/>
            <a:ext cx="5238750" cy="140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33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Deploying Multiple Spring Boot </a:t>
            </a:r>
            <a:r>
              <a:rPr lang="en-IN" dirty="0" err="1"/>
              <a:t>Microservices</a:t>
            </a:r>
            <a:r>
              <a:rPr lang="en-IN" dirty="0"/>
              <a:t> to </a:t>
            </a:r>
            <a:r>
              <a:rPr lang="en-IN" dirty="0" err="1"/>
              <a:t>Docker</a:t>
            </a:r>
            <a:r>
              <a:rPr lang="en-IN" dirty="0"/>
              <a:t> using </a:t>
            </a:r>
            <a:r>
              <a:rPr lang="en-IN" dirty="0" err="1"/>
              <a:t>Docker</a:t>
            </a:r>
            <a:r>
              <a:rPr lang="en-IN" dirty="0"/>
              <a:t>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874396" cy="4023360"/>
          </a:xfrm>
        </p:spPr>
        <p:txBody>
          <a:bodyPr/>
          <a:lstStyle/>
          <a:p>
            <a:r>
              <a:rPr lang="en-IN" dirty="0" smtClean="0"/>
              <a:t>A </a:t>
            </a:r>
            <a:r>
              <a:rPr lang="en-IN" dirty="0" err="1" smtClean="0"/>
              <a:t>Docker</a:t>
            </a:r>
            <a:r>
              <a:rPr lang="en-IN" dirty="0" smtClean="0"/>
              <a:t> </a:t>
            </a:r>
            <a:r>
              <a:rPr lang="en-IN" dirty="0"/>
              <a:t>Container should have only a single service running. </a:t>
            </a:r>
            <a:endParaRPr lang="en-IN" dirty="0" smtClean="0"/>
          </a:p>
          <a:p>
            <a:r>
              <a:rPr lang="en-IN" dirty="0" smtClean="0"/>
              <a:t>Deploying two </a:t>
            </a:r>
            <a:r>
              <a:rPr lang="en-IN" dirty="0" err="1"/>
              <a:t>microservices</a:t>
            </a:r>
            <a:r>
              <a:rPr lang="en-IN" dirty="0"/>
              <a:t> employee-producer and employee-consumer to two different containers and then have them interact with each other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 descr="docker-networking-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3415751"/>
            <a:ext cx="49434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sprcloud_1-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555" y="1916135"/>
            <a:ext cx="5238750" cy="1400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0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944</Words>
  <Application>Microsoft Office PowerPoint</Application>
  <PresentationFormat>Widescreen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Tw Cen MT</vt:lpstr>
      <vt:lpstr>Tw Cen MT Condensed</vt:lpstr>
      <vt:lpstr>Wingdings 3</vt:lpstr>
      <vt:lpstr>Integral</vt:lpstr>
      <vt:lpstr>docker</vt:lpstr>
      <vt:lpstr>Docker : define</vt:lpstr>
      <vt:lpstr>Containers : define</vt:lpstr>
      <vt:lpstr>image : docker</vt:lpstr>
      <vt:lpstr>Image &amp; Container : docker</vt:lpstr>
      <vt:lpstr>Case study: docker</vt:lpstr>
      <vt:lpstr>Docker : Case study</vt:lpstr>
      <vt:lpstr>Deploying Multiple Spring Boot Microservices to Docker using Docker Networking</vt:lpstr>
      <vt:lpstr>Deploying Multiple Spring Boot Microservices to Docker using Docker Networking</vt:lpstr>
      <vt:lpstr>Docker compose</vt:lpstr>
      <vt:lpstr>Docker compose</vt:lpstr>
      <vt:lpstr>PowerPoint Presentation</vt:lpstr>
      <vt:lpstr>What is Orchestration?</vt:lpstr>
      <vt:lpstr>What Is Kubernetes?</vt:lpstr>
      <vt:lpstr>Features Of Kubernetes</vt:lpstr>
      <vt:lpstr>Kubernetes Architecture</vt:lpstr>
      <vt:lpstr>Kubernetes Architecture</vt:lpstr>
      <vt:lpstr>Kubernetes Architecture</vt:lpstr>
      <vt:lpstr>Kubernetes Case-Study</vt:lpstr>
      <vt:lpstr>Setting Up Kubernetes (K8s) on Windows</vt:lpstr>
      <vt:lpstr>Viewing Pods and Nodes</vt:lpstr>
      <vt:lpstr>Viewing Pods and Nodes</vt:lpstr>
      <vt:lpstr>Viewing Pods and Nodes</vt:lpstr>
      <vt:lpstr>Tutorial to run a sample app on Kubernetes using Minikube</vt:lpstr>
      <vt:lpstr>Tutorial to run a sample app on Kubernetes using Minikube</vt:lpstr>
      <vt:lpstr>Tutorial to run a sample app on Kubernetes using Minikube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Dibakar</dc:creator>
  <cp:lastModifiedBy>Dibakar</cp:lastModifiedBy>
  <cp:revision>2</cp:revision>
  <dcterms:created xsi:type="dcterms:W3CDTF">2021-09-04T11:44:14Z</dcterms:created>
  <dcterms:modified xsi:type="dcterms:W3CDTF">2021-09-04T11:54:41Z</dcterms:modified>
</cp:coreProperties>
</file>