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71" r:id="rId3"/>
    <p:sldId id="316" r:id="rId4"/>
    <p:sldId id="257" r:id="rId5"/>
    <p:sldId id="258" r:id="rId6"/>
    <p:sldId id="306" r:id="rId7"/>
    <p:sldId id="307" r:id="rId8"/>
    <p:sldId id="310" r:id="rId9"/>
    <p:sldId id="342" r:id="rId10"/>
    <p:sldId id="317" r:id="rId11"/>
    <p:sldId id="318" r:id="rId12"/>
    <p:sldId id="308" r:id="rId13"/>
    <p:sldId id="256"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9" r:id="rId30"/>
    <p:sldId id="334" r:id="rId31"/>
    <p:sldId id="338" r:id="rId32"/>
    <p:sldId id="335" r:id="rId33"/>
    <p:sldId id="340" r:id="rId34"/>
    <p:sldId id="309" r:id="rId35"/>
    <p:sldId id="343" r:id="rId36"/>
    <p:sldId id="341"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265E4-9B16-4A4D-94A6-4C125A5A37BA}"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17046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265E4-9B16-4A4D-94A6-4C125A5A37BA}"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140912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265E4-9B16-4A4D-94A6-4C125A5A37BA}"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4422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265E4-9B16-4A4D-94A6-4C125A5A37BA}"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12457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265E4-9B16-4A4D-94A6-4C125A5A37BA}"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338001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B265E4-9B16-4A4D-94A6-4C125A5A37BA}"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267013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B265E4-9B16-4A4D-94A6-4C125A5A37BA}"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97164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265E4-9B16-4A4D-94A6-4C125A5A37BA}"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343064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265E4-9B16-4A4D-94A6-4C125A5A37BA}"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64169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B265E4-9B16-4A4D-94A6-4C125A5A37BA}"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244908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B265E4-9B16-4A4D-94A6-4C125A5A37BA}"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E0072-7D72-47A5-BBDD-DA689C0E2B94}" type="slidenum">
              <a:rPr lang="en-IN" smtClean="0"/>
              <a:t>‹#›</a:t>
            </a:fld>
            <a:endParaRPr lang="en-IN"/>
          </a:p>
        </p:txBody>
      </p:sp>
    </p:spTree>
    <p:extLst>
      <p:ext uri="{BB962C8B-B14F-4D97-AF65-F5344CB8AC3E}">
        <p14:creationId xmlns:p14="http://schemas.microsoft.com/office/powerpoint/2010/main" val="324406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265E4-9B16-4A4D-94A6-4C125A5A37BA}" type="datetimeFigureOut">
              <a:rPr lang="en-IN" smtClean="0"/>
              <a:t>06-09-2022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0072-7D72-47A5-BBDD-DA689C0E2B94}" type="slidenum">
              <a:rPr lang="en-IN" smtClean="0"/>
              <a:t>‹#›</a:t>
            </a:fld>
            <a:endParaRPr lang="en-IN"/>
          </a:p>
        </p:txBody>
      </p:sp>
    </p:spTree>
    <p:extLst>
      <p:ext uri="{BB962C8B-B14F-4D97-AF65-F5344CB8AC3E}">
        <p14:creationId xmlns:p14="http://schemas.microsoft.com/office/powerpoint/2010/main" val="9927706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arraylist-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 Id="rId4" Type="http://schemas.openxmlformats.org/officeDocument/2006/relationships/hyperlink" Target="https://www.geeksforgeeks.org/data-structures/linked-l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java-list"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synchronization-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a:off x="1841944" y="3429001"/>
            <a:ext cx="8508115" cy="1400451"/>
          </a:xfrm>
        </p:spPr>
        <p:txBody>
          <a:bodyPr>
            <a:normAutofit/>
          </a:bodyPr>
          <a:lstStyle/>
          <a:p>
            <a:r>
              <a:rPr lang="en-US" altLang="zh-CN" b="1" dirty="0">
                <a:solidFill>
                  <a:srgbClr val="3399FF"/>
                </a:solidFill>
              </a:rPr>
              <a:t>Collection and Map </a:t>
            </a:r>
          </a:p>
        </p:txBody>
      </p:sp>
      <p:pic>
        <p:nvPicPr>
          <p:cNvPr id="2097152" name="Picture 2097151"/>
          <p:cNvPicPr>
            <a:picLocks/>
          </p:cNvPicPr>
          <p:nvPr/>
        </p:nvPicPr>
        <p:blipFill>
          <a:blip r:embed="rId2"/>
          <a:stretch>
            <a:fillRect/>
          </a:stretch>
        </p:blipFill>
        <p:spPr>
          <a:xfrm>
            <a:off x="3079391" y="174888"/>
            <a:ext cx="6033221" cy="3095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2AFB-F53A-4D10-BD65-0ABA389258CD}"/>
              </a:ext>
            </a:extLst>
          </p:cNvPr>
          <p:cNvSpPr>
            <a:spLocks noGrp="1"/>
          </p:cNvSpPr>
          <p:nvPr>
            <p:ph type="title"/>
          </p:nvPr>
        </p:nvSpPr>
        <p:spPr/>
        <p:txBody>
          <a:bodyPr/>
          <a:lstStyle/>
          <a:p>
            <a:pPr algn="ctr"/>
            <a:r>
              <a:rPr lang="en-IN" b="1" i="0" dirty="0">
                <a:solidFill>
                  <a:schemeClr val="accent3">
                    <a:lumMod val="60000"/>
                    <a:lumOff val="40000"/>
                  </a:schemeClr>
                </a:solidFill>
                <a:effectLst/>
                <a:latin typeface="erdana"/>
              </a:rPr>
              <a:t>Collection Interface</a:t>
            </a:r>
            <a:br>
              <a:rPr lang="en-IN" b="1" i="0" dirty="0">
                <a:solidFill>
                  <a:schemeClr val="accent3">
                    <a:lumMod val="60000"/>
                    <a:lumOff val="40000"/>
                  </a:schemeClr>
                </a:solidFill>
                <a:effectLst/>
                <a:latin typeface="erdana"/>
              </a:rPr>
            </a:br>
            <a:endParaRPr lang="en-IN" b="1"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C16A5EFF-98BC-4FC9-A5B0-BBD580DB7554}"/>
              </a:ext>
            </a:extLst>
          </p:cNvPr>
          <p:cNvSpPr>
            <a:spLocks noGrp="1"/>
          </p:cNvSpPr>
          <p:nvPr>
            <p:ph idx="1"/>
          </p:nvPr>
        </p:nvSpPr>
        <p:spPr>
          <a:xfrm>
            <a:off x="619125" y="1463675"/>
            <a:ext cx="10991850" cy="5029200"/>
          </a:xfrm>
        </p:spPr>
        <p:txBody>
          <a:bodyPr>
            <a:normAutofit/>
          </a:bodyPr>
          <a:lstStyle/>
          <a:p>
            <a:r>
              <a:rPr lang="en-US" b="0" i="0" dirty="0">
                <a:effectLst/>
                <a:latin typeface="urw-din"/>
              </a:rPr>
              <a:t>The Collection interface (</a:t>
            </a:r>
            <a:r>
              <a:rPr lang="en-US" b="1" i="0" dirty="0" err="1">
                <a:effectLst/>
                <a:latin typeface="urw-din"/>
              </a:rPr>
              <a:t>java.util.Collection</a:t>
            </a:r>
            <a:r>
              <a:rPr lang="en-US" b="0" i="0" dirty="0">
                <a:effectLst/>
                <a:latin typeface="urw-din"/>
              </a:rPr>
              <a:t>) and Map interface (</a:t>
            </a:r>
            <a:r>
              <a:rPr lang="en-US" b="1" i="0" dirty="0" err="1">
                <a:effectLst/>
                <a:latin typeface="urw-din"/>
              </a:rPr>
              <a:t>java.util.Map</a:t>
            </a:r>
            <a:r>
              <a:rPr lang="en-US" b="0" i="0" dirty="0">
                <a:effectLst/>
                <a:latin typeface="urw-din"/>
              </a:rPr>
              <a:t>) are the two main “root” interfaces of Java collection classes.</a:t>
            </a:r>
          </a:p>
          <a:p>
            <a:endParaRPr lang="en-US" dirty="0">
              <a:latin typeface="urw-din"/>
            </a:endParaRPr>
          </a:p>
          <a:p>
            <a:r>
              <a:rPr lang="en-US" b="0" i="0" dirty="0">
                <a:effectLst/>
                <a:latin typeface="inter-regular"/>
              </a:rPr>
              <a:t>The Collection interface is the interface which is implemented by all the classes in the collection framework. It declares the methods that every collection will have. </a:t>
            </a:r>
          </a:p>
          <a:p>
            <a:endParaRPr lang="en-US" dirty="0">
              <a:latin typeface="inter-regular"/>
            </a:endParaRPr>
          </a:p>
          <a:p>
            <a:r>
              <a:rPr lang="en-US" b="0" i="0" dirty="0">
                <a:effectLst/>
                <a:latin typeface="inter-regular"/>
              </a:rPr>
              <a:t>In other words, we can say that the Collection interface builds the foundation on which the collection framework depends.</a:t>
            </a:r>
            <a:endParaRPr lang="en-IN" dirty="0"/>
          </a:p>
        </p:txBody>
      </p:sp>
    </p:spTree>
    <p:extLst>
      <p:ext uri="{BB962C8B-B14F-4D97-AF65-F5344CB8AC3E}">
        <p14:creationId xmlns:p14="http://schemas.microsoft.com/office/powerpoint/2010/main" val="412290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A242-C102-42BE-9CAF-D045FFF4ADC1}"/>
              </a:ext>
            </a:extLst>
          </p:cNvPr>
          <p:cNvSpPr>
            <a:spLocks noGrp="1"/>
          </p:cNvSpPr>
          <p:nvPr>
            <p:ph type="title"/>
          </p:nvPr>
        </p:nvSpPr>
        <p:spPr>
          <a:xfrm>
            <a:off x="838200" y="-92075"/>
            <a:ext cx="10515600" cy="1325563"/>
          </a:xfrm>
        </p:spPr>
        <p:txBody>
          <a:bodyPr/>
          <a:lstStyle/>
          <a:p>
            <a:r>
              <a:rPr lang="en-US" b="1" i="0" dirty="0">
                <a:solidFill>
                  <a:schemeClr val="accent3">
                    <a:lumMod val="60000"/>
                    <a:lumOff val="40000"/>
                  </a:schemeClr>
                </a:solidFill>
                <a:effectLst/>
                <a:latin typeface="urw-din"/>
              </a:rPr>
              <a:t>Advantages of the Collection Framework</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47671387-867C-4955-8BB1-D31291D697BC}"/>
              </a:ext>
            </a:extLst>
          </p:cNvPr>
          <p:cNvSpPr>
            <a:spLocks noGrp="1"/>
          </p:cNvSpPr>
          <p:nvPr>
            <p:ph idx="1"/>
          </p:nvPr>
        </p:nvSpPr>
        <p:spPr>
          <a:xfrm>
            <a:off x="352425" y="1139824"/>
            <a:ext cx="11477625" cy="5718175"/>
          </a:xfrm>
        </p:spPr>
        <p:txBody>
          <a:bodyPr>
            <a:normAutofit fontScale="92500"/>
          </a:bodyPr>
          <a:lstStyle/>
          <a:p>
            <a:pPr algn="l" fontAlgn="base">
              <a:buFont typeface="+mj-lt"/>
              <a:buAutoNum type="arabicPeriod"/>
            </a:pPr>
            <a:r>
              <a:rPr lang="en-US" b="1" i="0" dirty="0">
                <a:effectLst/>
                <a:latin typeface="urw-din"/>
              </a:rPr>
              <a:t>Consistent API:</a:t>
            </a:r>
            <a:r>
              <a:rPr lang="en-US" b="0" i="0" dirty="0">
                <a:effectLst/>
                <a:latin typeface="urw-din"/>
              </a:rPr>
              <a:t> The API has a basic set of </a:t>
            </a:r>
            <a:r>
              <a:rPr lang="en-US" b="0" i="0" u="sng" dirty="0">
                <a:effectLst/>
                <a:latin typeface="urw-din"/>
                <a:hlinkClick r:id="rId2">
                  <a:extLst>
                    <a:ext uri="{A12FA001-AC4F-418D-AE19-62706E023703}">
                      <ahyp:hlinkClr xmlns:ahyp="http://schemas.microsoft.com/office/drawing/2018/hyperlinkcolor" val="tx"/>
                    </a:ext>
                  </a:extLst>
                </a:hlinkClick>
              </a:rPr>
              <a:t>interfaces</a:t>
            </a:r>
            <a:r>
              <a:rPr lang="en-US" b="0" i="0" dirty="0">
                <a:effectLst/>
                <a:latin typeface="urw-din"/>
              </a:rPr>
              <a:t> like </a:t>
            </a:r>
            <a:r>
              <a:rPr lang="en-US" b="0" i="1" dirty="0">
                <a:effectLst/>
                <a:latin typeface="urw-din"/>
              </a:rPr>
              <a:t>Collection</a:t>
            </a:r>
            <a:r>
              <a:rPr lang="en-US" b="0" i="0" dirty="0">
                <a:effectLst/>
                <a:latin typeface="urw-din"/>
              </a:rPr>
              <a:t>, </a:t>
            </a:r>
            <a:r>
              <a:rPr lang="en-US" b="0" i="1" dirty="0">
                <a:effectLst/>
                <a:latin typeface="urw-din"/>
              </a:rPr>
              <a:t>Set</a:t>
            </a:r>
            <a:r>
              <a:rPr lang="en-US" b="0" i="0" dirty="0">
                <a:effectLst/>
                <a:latin typeface="urw-din"/>
              </a:rPr>
              <a:t>, </a:t>
            </a:r>
            <a:r>
              <a:rPr lang="en-US" b="0" i="1" dirty="0">
                <a:effectLst/>
                <a:latin typeface="urw-din"/>
              </a:rPr>
              <a:t>List</a:t>
            </a:r>
            <a:r>
              <a:rPr lang="en-US" b="0" i="0" dirty="0">
                <a:effectLst/>
                <a:latin typeface="urw-din"/>
              </a:rPr>
              <a:t>, or </a:t>
            </a:r>
            <a:r>
              <a:rPr lang="en-US" b="0" i="1" dirty="0">
                <a:effectLst/>
                <a:latin typeface="urw-din"/>
              </a:rPr>
              <a:t>Map</a:t>
            </a:r>
            <a:r>
              <a:rPr lang="en-US" b="0" i="0" dirty="0">
                <a:effectLst/>
                <a:latin typeface="urw-din"/>
              </a:rPr>
              <a:t>, all the classes (</a:t>
            </a:r>
            <a:r>
              <a:rPr lang="en-US" b="0" i="0" u="sng" dirty="0" err="1">
                <a:effectLst/>
                <a:latin typeface="urw-din"/>
                <a:hlinkClick r:id="rId3">
                  <a:extLst>
                    <a:ext uri="{A12FA001-AC4F-418D-AE19-62706E023703}">
                      <ahyp:hlinkClr xmlns:ahyp="http://schemas.microsoft.com/office/drawing/2018/hyperlinkcolor" val="tx"/>
                    </a:ext>
                  </a:extLst>
                </a:hlinkClick>
              </a:rPr>
              <a:t>ArrayList</a:t>
            </a:r>
            <a:r>
              <a:rPr lang="en-US" b="0" i="0" dirty="0">
                <a:effectLst/>
                <a:latin typeface="urw-din"/>
              </a:rPr>
              <a:t>, </a:t>
            </a:r>
            <a:r>
              <a:rPr lang="en-US" b="0" i="0" u="sng" dirty="0">
                <a:effectLst/>
                <a:latin typeface="urw-din"/>
                <a:hlinkClick r:id="rId4">
                  <a:extLst>
                    <a:ext uri="{A12FA001-AC4F-418D-AE19-62706E023703}">
                      <ahyp:hlinkClr xmlns:ahyp="http://schemas.microsoft.com/office/drawing/2018/hyperlinkcolor" val="tx"/>
                    </a:ext>
                  </a:extLst>
                </a:hlinkClick>
              </a:rPr>
              <a:t>LinkedList</a:t>
            </a:r>
            <a:r>
              <a:rPr lang="en-US" b="0" i="0" dirty="0">
                <a:effectLst/>
                <a:latin typeface="urw-din"/>
              </a:rPr>
              <a:t>, Vector, </a:t>
            </a:r>
            <a:r>
              <a:rPr lang="en-US" b="0" i="0" dirty="0" err="1">
                <a:effectLst/>
                <a:latin typeface="urw-din"/>
              </a:rPr>
              <a:t>etc</a:t>
            </a:r>
            <a:r>
              <a:rPr lang="en-US" b="0" i="0" dirty="0">
                <a:effectLst/>
                <a:latin typeface="urw-din"/>
              </a:rPr>
              <a:t>) that implement these interfaces have </a:t>
            </a:r>
            <a:r>
              <a:rPr lang="en-US" b="0" i="1" dirty="0">
                <a:effectLst/>
                <a:latin typeface="urw-din"/>
              </a:rPr>
              <a:t>some</a:t>
            </a:r>
            <a:r>
              <a:rPr lang="en-US" b="0" i="0" dirty="0">
                <a:effectLst/>
                <a:latin typeface="urw-din"/>
              </a:rPr>
              <a:t> common set of methods.</a:t>
            </a:r>
          </a:p>
          <a:p>
            <a:pPr algn="l" fontAlgn="base">
              <a:buFont typeface="+mj-lt"/>
              <a:buAutoNum type="arabicPeriod"/>
            </a:pPr>
            <a:endParaRPr lang="en-US" b="0" i="0" dirty="0">
              <a:effectLst/>
              <a:latin typeface="urw-din"/>
            </a:endParaRPr>
          </a:p>
          <a:p>
            <a:pPr algn="l" fontAlgn="base">
              <a:buFont typeface="+mj-lt"/>
              <a:buAutoNum type="arabicPeriod"/>
            </a:pPr>
            <a:r>
              <a:rPr lang="en-US" b="1" i="0" dirty="0">
                <a:effectLst/>
                <a:latin typeface="urw-din"/>
              </a:rPr>
              <a:t>Reduces programming effort:</a:t>
            </a:r>
            <a:r>
              <a:rPr lang="en-US" b="0" i="0" dirty="0">
                <a:effectLst/>
                <a:latin typeface="urw-din"/>
              </a:rPr>
              <a:t> A programmer doesn’t have to worry about the design of the Collection but rather he can focus on its best use in his program. Therefore, the basic concept of Object-oriented programming (i.e.) abstraction has been successfully implemented.</a:t>
            </a:r>
          </a:p>
          <a:p>
            <a:pPr algn="l" fontAlgn="base">
              <a:buFont typeface="+mj-lt"/>
              <a:buAutoNum type="arabicPeriod"/>
            </a:pPr>
            <a:endParaRPr lang="en-US" b="0" i="0" dirty="0">
              <a:effectLst/>
              <a:latin typeface="urw-din"/>
            </a:endParaRPr>
          </a:p>
          <a:p>
            <a:pPr algn="l" fontAlgn="base">
              <a:buFont typeface="+mj-lt"/>
              <a:buAutoNum type="arabicPeriod"/>
            </a:pPr>
            <a:r>
              <a:rPr lang="en-US" b="1" i="0" dirty="0">
                <a:effectLst/>
                <a:latin typeface="urw-din"/>
              </a:rPr>
              <a:t>Increases program speed and quality:</a:t>
            </a:r>
            <a:r>
              <a:rPr lang="en-US" b="0" i="0" dirty="0">
                <a:effectLst/>
                <a:latin typeface="urw-din"/>
              </a:rPr>
              <a:t> Increases performance by providing high-performance implementations of useful data structures and algorithms because in this case, the programmer need not think of the best implementation of a specific data structure. He can simply use the best implementation to drastically boost the performance of his algorithm/program.</a:t>
            </a:r>
          </a:p>
          <a:p>
            <a:pPr marL="0" indent="0">
              <a:buNone/>
            </a:pPr>
            <a:endParaRPr lang="en-IN" dirty="0"/>
          </a:p>
        </p:txBody>
      </p:sp>
    </p:spTree>
    <p:extLst>
      <p:ext uri="{BB962C8B-B14F-4D97-AF65-F5344CB8AC3E}">
        <p14:creationId xmlns:p14="http://schemas.microsoft.com/office/powerpoint/2010/main" val="363151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048735"/>
          <p:cNvSpPr>
            <a:spLocks noGrp="1"/>
          </p:cNvSpPr>
          <p:nvPr>
            <p:ph type="title"/>
          </p:nvPr>
        </p:nvSpPr>
        <p:spPr>
          <a:xfrm>
            <a:off x="2152649" y="-203465"/>
            <a:ext cx="7886700" cy="1325563"/>
          </a:xfrm>
        </p:spPr>
        <p:txBody>
          <a:bodyPr/>
          <a:lstStyle/>
          <a:p>
            <a:pPr algn="ctr"/>
            <a:r>
              <a:rPr lang="en-US">
                <a:solidFill>
                  <a:srgbClr val="3399FF"/>
                </a:solidFill>
              </a:rPr>
              <a:t>Generic Collection</a:t>
            </a:r>
          </a:p>
        </p:txBody>
      </p:sp>
      <p:sp>
        <p:nvSpPr>
          <p:cNvPr id="1048737" name="Content Placeholder 1048736"/>
          <p:cNvSpPr>
            <a:spLocks noGrp="1"/>
          </p:cNvSpPr>
          <p:nvPr>
            <p:ph idx="1"/>
          </p:nvPr>
        </p:nvSpPr>
        <p:spPr>
          <a:xfrm>
            <a:off x="1524000" y="813255"/>
            <a:ext cx="9063434" cy="6055796"/>
          </a:xfrm>
        </p:spPr>
        <p:txBody>
          <a:bodyPr>
            <a:normAutofit fontScale="96429"/>
          </a:bodyPr>
          <a:lstStyle/>
          <a:p>
            <a:r>
              <a:rPr lang="en-US"/>
              <a:t>Errors appear at compile time than at run time.</a:t>
            </a:r>
          </a:p>
          <a:p>
            <a:endParaRPr lang="en-US"/>
          </a:p>
          <a:p>
            <a:r>
              <a:rPr lang="en-US"/>
              <a:t>Code reusability: Generics help in reusing the code already written, thereby making it usable for other types (for a method, or class, or an interface).</a:t>
            </a:r>
          </a:p>
          <a:p>
            <a:endParaRPr lang="en-US"/>
          </a:p>
          <a:p>
            <a:r>
              <a:rPr lang="en-US"/>
              <a:t>If a data structure is generic, say a list, it would only take specific type of objects and return the same specific type of object as output. This eliminates the need to typecast individually.</a:t>
            </a:r>
          </a:p>
          <a:p>
            <a:endParaRPr lang="en-US"/>
          </a:p>
          <a:p>
            <a:r>
              <a:rPr lang="en-US"/>
              <a:t>Algorithms can be implemented with ease, since they can be used to work with different types of objects, and maintaining type safety as well as code reusability.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184043" y="200356"/>
            <a:ext cx="2091726" cy="74379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9000"/>
            </a:lvl1pPr>
          </a:lstStyle>
          <a:p>
            <a:r>
              <a:rPr sz="4500"/>
              <a:t>ArrayList</a:t>
            </a:r>
          </a:p>
        </p:txBody>
      </p:sp>
      <p:graphicFrame>
        <p:nvGraphicFramePr>
          <p:cNvPr id="120" name="Table 120"/>
          <p:cNvGraphicFramePr/>
          <p:nvPr/>
        </p:nvGraphicFramePr>
        <p:xfrm>
          <a:off x="745986" y="1750788"/>
          <a:ext cx="7061898" cy="1121225"/>
        </p:xfrm>
        <a:graphic>
          <a:graphicData uri="http://schemas.openxmlformats.org/drawingml/2006/table">
            <a:tbl>
              <a:tblPr/>
              <a:tblGrid>
                <a:gridCol w="1176983">
                  <a:extLst>
                    <a:ext uri="{9D8B030D-6E8A-4147-A177-3AD203B41FA5}">
                      <a16:colId xmlns:a16="http://schemas.microsoft.com/office/drawing/2014/main" val="20000"/>
                    </a:ext>
                  </a:extLst>
                </a:gridCol>
                <a:gridCol w="1176983">
                  <a:extLst>
                    <a:ext uri="{9D8B030D-6E8A-4147-A177-3AD203B41FA5}">
                      <a16:colId xmlns:a16="http://schemas.microsoft.com/office/drawing/2014/main" val="20001"/>
                    </a:ext>
                  </a:extLst>
                </a:gridCol>
                <a:gridCol w="1176983">
                  <a:extLst>
                    <a:ext uri="{9D8B030D-6E8A-4147-A177-3AD203B41FA5}">
                      <a16:colId xmlns:a16="http://schemas.microsoft.com/office/drawing/2014/main" val="20002"/>
                    </a:ext>
                  </a:extLst>
                </a:gridCol>
                <a:gridCol w="1176983">
                  <a:extLst>
                    <a:ext uri="{9D8B030D-6E8A-4147-A177-3AD203B41FA5}">
                      <a16:colId xmlns:a16="http://schemas.microsoft.com/office/drawing/2014/main" val="20003"/>
                    </a:ext>
                  </a:extLst>
                </a:gridCol>
                <a:gridCol w="1176983">
                  <a:extLst>
                    <a:ext uri="{9D8B030D-6E8A-4147-A177-3AD203B41FA5}">
                      <a16:colId xmlns:a16="http://schemas.microsoft.com/office/drawing/2014/main" val="20004"/>
                    </a:ext>
                  </a:extLst>
                </a:gridCol>
                <a:gridCol w="1176983">
                  <a:extLst>
                    <a:ext uri="{9D8B030D-6E8A-4147-A177-3AD203B41FA5}">
                      <a16:colId xmlns:a16="http://schemas.microsoft.com/office/drawing/2014/main" val="20005"/>
                    </a:ext>
                  </a:extLst>
                </a:gridCol>
              </a:tblGrid>
              <a:tr h="1121225">
                <a:tc>
                  <a:txBody>
                    <a:bodyPr/>
                    <a:lstStyle/>
                    <a:p>
                      <a:pPr defTabSz="914400">
                        <a:defRPr sz="1800">
                          <a:solidFill>
                            <a:srgbClr val="000000"/>
                          </a:solidFill>
                        </a:defRPr>
                      </a:pPr>
                      <a:r>
                        <a:rPr sz="2500">
                          <a:solidFill>
                            <a:srgbClr val="FFFFFF"/>
                          </a:solidFill>
                        </a:rPr>
                        <a:t>obj1</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obj2</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obj3</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obj4</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obj5</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obj6</a:t>
                      </a:r>
                    </a:p>
                  </a:txBody>
                  <a:tcPr marL="25400" marR="25400" marT="25400" marB="25400" anchor="ctr" horzOverflow="overflow"/>
                </a:tc>
                <a:extLst>
                  <a:ext uri="{0D108BD9-81ED-4DB2-BD59-A6C34878D82A}">
                    <a16:rowId xmlns:a16="http://schemas.microsoft.com/office/drawing/2014/main" val="10000"/>
                  </a:ext>
                </a:extLst>
              </a:tr>
            </a:tbl>
          </a:graphicData>
        </a:graphic>
      </p:graphicFrame>
      <p:graphicFrame>
        <p:nvGraphicFramePr>
          <p:cNvPr id="121" name="Table 121"/>
          <p:cNvGraphicFramePr/>
          <p:nvPr/>
        </p:nvGraphicFramePr>
        <p:xfrm>
          <a:off x="4515536" y="3775406"/>
          <a:ext cx="7137612" cy="939516"/>
        </p:xfrm>
        <a:graphic>
          <a:graphicData uri="http://schemas.openxmlformats.org/drawingml/2006/table">
            <a:tbl>
              <a:tblPr/>
              <a:tblGrid>
                <a:gridCol w="793068">
                  <a:extLst>
                    <a:ext uri="{9D8B030D-6E8A-4147-A177-3AD203B41FA5}">
                      <a16:colId xmlns:a16="http://schemas.microsoft.com/office/drawing/2014/main" val="20000"/>
                    </a:ext>
                  </a:extLst>
                </a:gridCol>
                <a:gridCol w="793068">
                  <a:extLst>
                    <a:ext uri="{9D8B030D-6E8A-4147-A177-3AD203B41FA5}">
                      <a16:colId xmlns:a16="http://schemas.microsoft.com/office/drawing/2014/main" val="20001"/>
                    </a:ext>
                  </a:extLst>
                </a:gridCol>
                <a:gridCol w="793068">
                  <a:extLst>
                    <a:ext uri="{9D8B030D-6E8A-4147-A177-3AD203B41FA5}">
                      <a16:colId xmlns:a16="http://schemas.microsoft.com/office/drawing/2014/main" val="20002"/>
                    </a:ext>
                  </a:extLst>
                </a:gridCol>
                <a:gridCol w="793068">
                  <a:extLst>
                    <a:ext uri="{9D8B030D-6E8A-4147-A177-3AD203B41FA5}">
                      <a16:colId xmlns:a16="http://schemas.microsoft.com/office/drawing/2014/main" val="20003"/>
                    </a:ext>
                  </a:extLst>
                </a:gridCol>
                <a:gridCol w="793068">
                  <a:extLst>
                    <a:ext uri="{9D8B030D-6E8A-4147-A177-3AD203B41FA5}">
                      <a16:colId xmlns:a16="http://schemas.microsoft.com/office/drawing/2014/main" val="20004"/>
                    </a:ext>
                  </a:extLst>
                </a:gridCol>
                <a:gridCol w="793068">
                  <a:extLst>
                    <a:ext uri="{9D8B030D-6E8A-4147-A177-3AD203B41FA5}">
                      <a16:colId xmlns:a16="http://schemas.microsoft.com/office/drawing/2014/main" val="20005"/>
                    </a:ext>
                  </a:extLst>
                </a:gridCol>
                <a:gridCol w="793068">
                  <a:extLst>
                    <a:ext uri="{9D8B030D-6E8A-4147-A177-3AD203B41FA5}">
                      <a16:colId xmlns:a16="http://schemas.microsoft.com/office/drawing/2014/main" val="20006"/>
                    </a:ext>
                  </a:extLst>
                </a:gridCol>
                <a:gridCol w="793068">
                  <a:extLst>
                    <a:ext uri="{9D8B030D-6E8A-4147-A177-3AD203B41FA5}">
                      <a16:colId xmlns:a16="http://schemas.microsoft.com/office/drawing/2014/main" val="20007"/>
                    </a:ext>
                  </a:extLst>
                </a:gridCol>
                <a:gridCol w="793068">
                  <a:extLst>
                    <a:ext uri="{9D8B030D-6E8A-4147-A177-3AD203B41FA5}">
                      <a16:colId xmlns:a16="http://schemas.microsoft.com/office/drawing/2014/main" val="20008"/>
                    </a:ext>
                  </a:extLst>
                </a:gridCol>
              </a:tblGrid>
              <a:tr h="939516">
                <a:tc>
                  <a:txBody>
                    <a:bodyPr/>
                    <a:lstStyle/>
                    <a:p>
                      <a:pPr defTabSz="914400">
                        <a:defRPr sz="1800">
                          <a:solidFill>
                            <a:srgbClr val="000000"/>
                          </a:solidFill>
                        </a:defRPr>
                      </a:pPr>
                      <a:r>
                        <a:rPr sz="2500">
                          <a:solidFill>
                            <a:srgbClr val="FFFFFF"/>
                          </a:solidFill>
                        </a:rPr>
                        <a:t>obj1</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obj2</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obj3</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obj4</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obj5</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obj6</a:t>
                      </a:r>
                    </a:p>
                  </a:txBody>
                  <a:tcPr marL="25400" marR="25400" marT="25400" marB="25400" anchor="ctr" horzOverflow="overflow"/>
                </a:tc>
                <a:tc>
                  <a:txBody>
                    <a:bodyPr/>
                    <a:lstStyle/>
                    <a:p>
                      <a:pPr defTabSz="914400">
                        <a:defRPr sz="5000"/>
                      </a:pPr>
                      <a:endParaRPr sz="2500"/>
                    </a:p>
                  </a:txBody>
                  <a:tcPr marL="25400" marR="25400" marT="25400" marB="25400" anchor="ctr" horzOverflow="overflow"/>
                </a:tc>
                <a:tc>
                  <a:txBody>
                    <a:bodyPr/>
                    <a:lstStyle/>
                    <a:p>
                      <a:pPr defTabSz="914400">
                        <a:defRPr sz="5000"/>
                      </a:pPr>
                      <a:endParaRPr sz="2500"/>
                    </a:p>
                  </a:txBody>
                  <a:tcPr marL="25400" marR="25400" marT="25400" marB="25400" anchor="ctr" horzOverflow="overflow"/>
                </a:tc>
                <a:tc>
                  <a:txBody>
                    <a:bodyPr/>
                    <a:lstStyle/>
                    <a:p>
                      <a:pPr defTabSz="914400">
                        <a:defRPr sz="5000"/>
                      </a:pPr>
                      <a:endParaRPr sz="2500"/>
                    </a:p>
                  </a:txBody>
                  <a:tcPr marL="25400" marR="25400" marT="25400" marB="25400" anchor="ctr" horzOverflow="overflow"/>
                </a:tc>
                <a:extLst>
                  <a:ext uri="{0D108BD9-81ED-4DB2-BD59-A6C34878D82A}">
                    <a16:rowId xmlns:a16="http://schemas.microsoft.com/office/drawing/2014/main" val="10000"/>
                  </a:ext>
                </a:extLst>
              </a:tr>
            </a:tbl>
          </a:graphicData>
        </a:graphic>
      </p:graphicFrame>
      <p:sp>
        <p:nvSpPr>
          <p:cNvPr id="122" name="Shape 122"/>
          <p:cNvSpPr/>
          <p:nvPr/>
        </p:nvSpPr>
        <p:spPr>
          <a:xfrm>
            <a:off x="1663027" y="5220699"/>
            <a:ext cx="3470309" cy="74379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9000"/>
            </a:lvl1pPr>
          </a:lstStyle>
          <a:p>
            <a:r>
              <a:rPr sz="4500"/>
              <a:t>ArrayList(100);</a:t>
            </a:r>
          </a:p>
        </p:txBody>
      </p:sp>
      <p:sp>
        <p:nvSpPr>
          <p:cNvPr id="123" name="Shape 123"/>
          <p:cNvSpPr/>
          <p:nvPr/>
        </p:nvSpPr>
        <p:spPr>
          <a:xfrm>
            <a:off x="8717977" y="2425719"/>
            <a:ext cx="634789" cy="74379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9000"/>
            </a:lvl1pPr>
          </a:lstStyle>
          <a:p>
            <a:r>
              <a:rPr sz="4500"/>
              <a:t>10</a:t>
            </a:r>
          </a:p>
        </p:txBody>
      </p:sp>
      <p:sp>
        <p:nvSpPr>
          <p:cNvPr id="124" name="Shape 124"/>
          <p:cNvSpPr/>
          <p:nvPr/>
        </p:nvSpPr>
        <p:spPr>
          <a:xfrm>
            <a:off x="8658527" y="1589860"/>
            <a:ext cx="2097241" cy="58990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7000"/>
            </a:lvl1pPr>
          </a:lstStyle>
          <a:p>
            <a:r>
              <a:rPr sz="3500"/>
              <a:t>Fast Access</a:t>
            </a:r>
          </a:p>
        </p:txBody>
      </p:sp>
      <p:sp>
        <p:nvSpPr>
          <p:cNvPr id="125" name="Shape 125"/>
          <p:cNvSpPr/>
          <p:nvPr/>
        </p:nvSpPr>
        <p:spPr>
          <a:xfrm flipV="1">
            <a:off x="3554869" y="3204151"/>
            <a:ext cx="635001" cy="63500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26" name="Shape 126"/>
          <p:cNvSpPr/>
          <p:nvPr/>
        </p:nvSpPr>
        <p:spPr>
          <a:xfrm>
            <a:off x="1219531" y="3071590"/>
            <a:ext cx="109004"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0</a:t>
            </a:r>
          </a:p>
        </p:txBody>
      </p:sp>
      <p:sp>
        <p:nvSpPr>
          <p:cNvPr id="127" name="Shape 127"/>
          <p:cNvSpPr/>
          <p:nvPr/>
        </p:nvSpPr>
        <p:spPr>
          <a:xfrm>
            <a:off x="2286753" y="3071590"/>
            <a:ext cx="109004"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1</a:t>
            </a:r>
          </a:p>
        </p:txBody>
      </p:sp>
      <p:sp>
        <p:nvSpPr>
          <p:cNvPr id="128" name="Shape 128"/>
          <p:cNvSpPr/>
          <p:nvPr/>
        </p:nvSpPr>
        <p:spPr>
          <a:xfrm>
            <a:off x="3585603" y="3071590"/>
            <a:ext cx="109004"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2</a:t>
            </a:r>
          </a:p>
        </p:txBody>
      </p:sp>
      <p:sp>
        <p:nvSpPr>
          <p:cNvPr id="129" name="Shape 129"/>
          <p:cNvSpPr/>
          <p:nvPr/>
        </p:nvSpPr>
        <p:spPr>
          <a:xfrm>
            <a:off x="4884453" y="3071590"/>
            <a:ext cx="109004"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3</a:t>
            </a:r>
          </a:p>
        </p:txBody>
      </p:sp>
      <p:sp>
        <p:nvSpPr>
          <p:cNvPr id="130" name="Shape 130"/>
          <p:cNvSpPr/>
          <p:nvPr/>
        </p:nvSpPr>
        <p:spPr>
          <a:xfrm>
            <a:off x="5819778" y="3071590"/>
            <a:ext cx="456001" cy="18979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r>
              <a:rPr sz="900"/>
              <a:t>4</a:t>
            </a:r>
          </a:p>
        </p:txBody>
      </p:sp>
      <p:sp>
        <p:nvSpPr>
          <p:cNvPr id="131" name="Shape 131"/>
          <p:cNvSpPr/>
          <p:nvPr/>
        </p:nvSpPr>
        <p:spPr>
          <a:xfrm>
            <a:off x="6970362" y="3071590"/>
            <a:ext cx="456001" cy="18979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r>
              <a:rPr sz="900"/>
              <a:t>5</a:t>
            </a:r>
          </a:p>
        </p:txBody>
      </p:sp>
      <p:sp>
        <p:nvSpPr>
          <p:cNvPr id="132" name="Shape 132"/>
          <p:cNvSpPr/>
          <p:nvPr/>
        </p:nvSpPr>
        <p:spPr>
          <a:xfrm>
            <a:off x="6833313" y="5451765"/>
            <a:ext cx="264496"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read</a:t>
            </a:r>
          </a:p>
        </p:txBody>
      </p:sp>
      <p:sp>
        <p:nvSpPr>
          <p:cNvPr id="133" name="Shape 133"/>
          <p:cNvSpPr/>
          <p:nvPr/>
        </p:nvSpPr>
        <p:spPr>
          <a:xfrm>
            <a:off x="8547201" y="5451765"/>
            <a:ext cx="847989"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insert and delete</a:t>
            </a:r>
          </a:p>
        </p:txBody>
      </p:sp>
      <p:sp>
        <p:nvSpPr>
          <p:cNvPr id="134" name="Shape 134"/>
          <p:cNvSpPr/>
          <p:nvPr/>
        </p:nvSpPr>
        <p:spPr>
          <a:xfrm>
            <a:off x="7890669" y="5451765"/>
            <a:ext cx="149080" cy="189796"/>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r>
              <a:rPr sz="900"/>
              <a:t>vs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1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1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1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1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dvAuto="0"/>
      <p:bldP spid="120" grpId="0" animBg="1" advAuto="0"/>
      <p:bldP spid="121" grpId="0" animBg="1" advAuto="0"/>
      <p:bldP spid="122" grpId="0" animBg="1" advAuto="0"/>
      <p:bldP spid="123" grpId="0" animBg="1" advAuto="0"/>
      <p:bldP spid="124" grpId="0" animBg="1" advAuto="0"/>
      <p:bldP spid="125" grpId="0" animBg="1" advAuto="0"/>
      <p:bldP spid="126" grpId="0" animBg="1" advAuto="0"/>
      <p:bldP spid="127" grpId="0" animBg="1" advAuto="0"/>
      <p:bldP spid="128" grpId="0" animBg="1" advAuto="0"/>
      <p:bldP spid="129" grpId="0" animBg="1" advAuto="0"/>
      <p:bldP spid="130" grpId="0" animBg="1" advAuto="0"/>
      <p:bldP spid="131" grpId="0" animBg="1" advAuto="0"/>
      <p:bldP spid="132" grpId="0" animBg="1" advAuto="0"/>
      <p:bldP spid="133" grpId="0" animBg="1" advAuto="0"/>
      <p:bldP spid="13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91B8-BF66-4081-97BC-D833C5FEBEBD}"/>
              </a:ext>
            </a:extLst>
          </p:cNvPr>
          <p:cNvSpPr>
            <a:spLocks noGrp="1"/>
          </p:cNvSpPr>
          <p:nvPr>
            <p:ph type="title"/>
          </p:nvPr>
        </p:nvSpPr>
        <p:spPr/>
        <p:txBody>
          <a:bodyPr/>
          <a:lstStyle/>
          <a:p>
            <a:pPr algn="ctr"/>
            <a:r>
              <a:rPr lang="en-IN" b="0" i="0" dirty="0">
                <a:solidFill>
                  <a:srgbClr val="00B0F0"/>
                </a:solidFill>
                <a:effectLst/>
                <a:latin typeface="erdana"/>
              </a:rPr>
              <a:t>Java </a:t>
            </a:r>
            <a:r>
              <a:rPr lang="en-IN" b="0" i="0" dirty="0" err="1">
                <a:solidFill>
                  <a:srgbClr val="00B0F0"/>
                </a:solidFill>
                <a:effectLst/>
                <a:latin typeface="erdana"/>
              </a:rPr>
              <a:t>ArrayList</a:t>
            </a:r>
            <a:br>
              <a:rPr lang="en-IN" b="0" i="0" dirty="0">
                <a:solidFill>
                  <a:srgbClr val="00B0F0"/>
                </a:solidFill>
                <a:effectLst/>
                <a:latin typeface="erdana"/>
              </a:rPr>
            </a:br>
            <a:endParaRPr lang="en-IN" dirty="0">
              <a:solidFill>
                <a:srgbClr val="00B0F0"/>
              </a:solidFill>
            </a:endParaRPr>
          </a:p>
        </p:txBody>
      </p:sp>
      <p:sp>
        <p:nvSpPr>
          <p:cNvPr id="3" name="Content Placeholder 2">
            <a:extLst>
              <a:ext uri="{FF2B5EF4-FFF2-40B4-BE49-F238E27FC236}">
                <a16:creationId xmlns:a16="http://schemas.microsoft.com/office/drawing/2014/main" id="{7D6F5DE4-E1E6-4F34-AEAE-2DE601088A4C}"/>
              </a:ext>
            </a:extLst>
          </p:cNvPr>
          <p:cNvSpPr>
            <a:spLocks noGrp="1"/>
          </p:cNvSpPr>
          <p:nvPr>
            <p:ph idx="1"/>
          </p:nvPr>
        </p:nvSpPr>
        <p:spPr>
          <a:xfrm>
            <a:off x="338137" y="1435100"/>
            <a:ext cx="11515725" cy="5194300"/>
          </a:xfrm>
        </p:spPr>
        <p:txBody>
          <a:bodyPr/>
          <a:lstStyle/>
          <a:p>
            <a:r>
              <a:rPr lang="en-US" b="0" i="0" dirty="0">
                <a:effectLst/>
                <a:latin typeface="inter-regular"/>
              </a:rPr>
              <a:t>Java </a:t>
            </a:r>
            <a:r>
              <a:rPr lang="en-US" b="1" i="0" dirty="0" err="1">
                <a:effectLst/>
                <a:latin typeface="inter-bold"/>
              </a:rPr>
              <a:t>ArrayList</a:t>
            </a:r>
            <a:r>
              <a:rPr lang="en-US" b="0" i="0" dirty="0">
                <a:effectLst/>
                <a:latin typeface="inter-regular"/>
              </a:rPr>
              <a:t> class uses a </a:t>
            </a:r>
            <a:r>
              <a:rPr lang="en-US" b="0" i="1" dirty="0">
                <a:effectLst/>
                <a:latin typeface="inter-regular"/>
              </a:rPr>
              <a:t>dynamic </a:t>
            </a:r>
            <a:r>
              <a:rPr lang="en-US" b="0" i="1" u="none" strike="noStrike" dirty="0">
                <a:effectLst/>
                <a:latin typeface="inter-regular"/>
                <a:hlinkClick r:id="rId2">
                  <a:extLst>
                    <a:ext uri="{A12FA001-AC4F-418D-AE19-62706E023703}">
                      <ahyp:hlinkClr xmlns:ahyp="http://schemas.microsoft.com/office/drawing/2018/hyperlinkcolor" val="tx"/>
                    </a:ext>
                  </a:extLst>
                </a:hlinkClick>
              </a:rPr>
              <a:t>array</a:t>
            </a:r>
            <a:r>
              <a:rPr lang="en-US" b="0" i="0" dirty="0">
                <a:effectLst/>
                <a:latin typeface="inter-regular"/>
              </a:rPr>
              <a:t> for storing the elements. It is like an array, but there is </a:t>
            </a:r>
            <a:r>
              <a:rPr lang="en-US" b="0" i="1" dirty="0">
                <a:effectLst/>
                <a:latin typeface="inter-regular"/>
              </a:rPr>
              <a:t>no size limit</a:t>
            </a:r>
            <a:r>
              <a:rPr lang="en-US" b="0" i="0" dirty="0">
                <a:effectLst/>
                <a:latin typeface="inter-regular"/>
              </a:rPr>
              <a:t>. We can add or remove elements anytime. So, it is much more flexible than the traditional array. </a:t>
            </a:r>
          </a:p>
          <a:p>
            <a:endParaRPr lang="en-US" dirty="0">
              <a:latin typeface="inter-regular"/>
            </a:endParaRPr>
          </a:p>
          <a:p>
            <a:pPr algn="just"/>
            <a:r>
              <a:rPr lang="en-US" b="0" i="0" dirty="0">
                <a:effectLst/>
                <a:latin typeface="inter-regular"/>
              </a:rPr>
              <a:t>The </a:t>
            </a:r>
            <a:r>
              <a:rPr lang="en-US" b="0" i="0" dirty="0" err="1">
                <a:effectLst/>
                <a:latin typeface="inter-regular"/>
              </a:rPr>
              <a:t>ArrayList</a:t>
            </a:r>
            <a:r>
              <a:rPr lang="en-US" b="0" i="0" dirty="0">
                <a:effectLst/>
                <a:latin typeface="inter-regular"/>
              </a:rPr>
              <a:t> in Java can have the duplicate elements also. It implements the List interface so we can use all the methods of List interface here. The </a:t>
            </a:r>
            <a:r>
              <a:rPr lang="en-US" b="0" i="0" dirty="0" err="1">
                <a:effectLst/>
                <a:latin typeface="inter-regular"/>
              </a:rPr>
              <a:t>ArrayList</a:t>
            </a:r>
            <a:r>
              <a:rPr lang="en-US" b="0" i="0" dirty="0">
                <a:effectLst/>
                <a:latin typeface="inter-regular"/>
              </a:rPr>
              <a:t> maintains the insertion order internally.</a:t>
            </a:r>
          </a:p>
          <a:p>
            <a:pPr algn="just"/>
            <a:endParaRPr lang="en-US" b="0" i="0" dirty="0">
              <a:effectLst/>
              <a:latin typeface="inter-regular"/>
            </a:endParaRPr>
          </a:p>
          <a:p>
            <a:pPr algn="just"/>
            <a:r>
              <a:rPr lang="en-US" b="0" i="0" dirty="0">
                <a:effectLst/>
                <a:latin typeface="inter-regular"/>
              </a:rPr>
              <a:t>It inherits the </a:t>
            </a:r>
            <a:r>
              <a:rPr lang="en-US" b="0" i="0" dirty="0" err="1">
                <a:effectLst/>
                <a:latin typeface="inter-regular"/>
              </a:rPr>
              <a:t>AbstractList</a:t>
            </a:r>
            <a:r>
              <a:rPr lang="en-US" b="0" i="0" dirty="0">
                <a:effectLst/>
                <a:latin typeface="inter-regular"/>
              </a:rPr>
              <a:t> class and implements </a:t>
            </a:r>
            <a:r>
              <a:rPr lang="en-US" b="0" i="0" u="none" strike="noStrike" dirty="0">
                <a:effectLst/>
                <a:latin typeface="inter-regular"/>
                <a:hlinkClick r:id="rId3">
                  <a:extLst>
                    <a:ext uri="{A12FA001-AC4F-418D-AE19-62706E023703}">
                      <ahyp:hlinkClr xmlns:ahyp="http://schemas.microsoft.com/office/drawing/2018/hyperlinkcolor" val="tx"/>
                    </a:ext>
                  </a:extLst>
                </a:hlinkClick>
              </a:rPr>
              <a:t>List interface</a:t>
            </a:r>
            <a:r>
              <a:rPr lang="en-US" b="0" i="0" dirty="0">
                <a:effectLst/>
                <a:latin typeface="inter-regular"/>
              </a:rPr>
              <a:t>.</a:t>
            </a:r>
          </a:p>
          <a:p>
            <a:endParaRPr lang="en-IN" dirty="0"/>
          </a:p>
        </p:txBody>
      </p:sp>
    </p:spTree>
    <p:extLst>
      <p:ext uri="{BB962C8B-B14F-4D97-AF65-F5344CB8AC3E}">
        <p14:creationId xmlns:p14="http://schemas.microsoft.com/office/powerpoint/2010/main" val="103145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6B05-4CC7-4D95-B91A-AD55D12E1E63}"/>
              </a:ext>
            </a:extLst>
          </p:cNvPr>
          <p:cNvSpPr>
            <a:spLocks noGrp="1"/>
          </p:cNvSpPr>
          <p:nvPr>
            <p:ph type="title"/>
          </p:nvPr>
        </p:nvSpPr>
        <p:spPr/>
        <p:txBody>
          <a:bodyPr>
            <a:normAutofit fontScale="90000"/>
          </a:bodyPr>
          <a:lstStyle/>
          <a:p>
            <a:pPr algn="ctr"/>
            <a:r>
              <a:rPr lang="en-US" b="0" i="0" dirty="0">
                <a:solidFill>
                  <a:srgbClr val="00B0F0"/>
                </a:solidFill>
                <a:effectLst/>
                <a:latin typeface="inter-regular"/>
              </a:rPr>
              <a:t>The important points about Java </a:t>
            </a:r>
            <a:r>
              <a:rPr lang="en-US" b="0" i="0" dirty="0" err="1">
                <a:solidFill>
                  <a:srgbClr val="00B0F0"/>
                </a:solidFill>
                <a:effectLst/>
                <a:latin typeface="inter-regular"/>
              </a:rPr>
              <a:t>ArrayList</a:t>
            </a:r>
            <a:r>
              <a:rPr lang="en-US" b="0" i="0" dirty="0">
                <a:solidFill>
                  <a:srgbClr val="00B0F0"/>
                </a:solidFill>
                <a:effectLst/>
                <a:latin typeface="inter-regular"/>
              </a:rPr>
              <a:t> class are:</a:t>
            </a:r>
            <a:br>
              <a:rPr lang="en-US" b="0" i="0" dirty="0">
                <a:effectLst/>
                <a:latin typeface="inter-regular"/>
              </a:rPr>
            </a:br>
            <a:endParaRPr lang="en-IN" dirty="0"/>
          </a:p>
        </p:txBody>
      </p:sp>
      <p:sp>
        <p:nvSpPr>
          <p:cNvPr id="3" name="Content Placeholder 2">
            <a:extLst>
              <a:ext uri="{FF2B5EF4-FFF2-40B4-BE49-F238E27FC236}">
                <a16:creationId xmlns:a16="http://schemas.microsoft.com/office/drawing/2014/main" id="{05ECC4D0-D79C-4B44-9937-841BFF7D2AE3}"/>
              </a:ext>
            </a:extLst>
          </p:cNvPr>
          <p:cNvSpPr>
            <a:spLocks noGrp="1"/>
          </p:cNvSpPr>
          <p:nvPr>
            <p:ph idx="1"/>
          </p:nvPr>
        </p:nvSpPr>
        <p:spPr/>
        <p:txBody>
          <a:bodyPr/>
          <a:lstStyle/>
          <a:p>
            <a:pPr algn="just">
              <a:buFont typeface="Arial" panose="020B0604020202020204" pitchFamily="34" charset="0"/>
              <a:buChar char="•"/>
            </a:pPr>
            <a:r>
              <a:rPr lang="en-US" b="0" i="0" dirty="0">
                <a:effectLst/>
                <a:latin typeface="inter-regular"/>
              </a:rPr>
              <a:t>Java </a:t>
            </a:r>
            <a:r>
              <a:rPr lang="en-US" b="0" i="0" dirty="0" err="1">
                <a:effectLst/>
                <a:latin typeface="inter-regular"/>
              </a:rPr>
              <a:t>ArrayList</a:t>
            </a:r>
            <a:r>
              <a:rPr lang="en-US" b="0" i="0" dirty="0">
                <a:effectLst/>
                <a:latin typeface="inter-regular"/>
              </a:rPr>
              <a:t> class can contain duplicate elements.</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ArrayList</a:t>
            </a:r>
            <a:r>
              <a:rPr lang="en-US" b="0" i="0" dirty="0">
                <a:effectLst/>
                <a:latin typeface="inter-regular"/>
              </a:rPr>
              <a:t> class maintains insertion order.</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ArrayList</a:t>
            </a:r>
            <a:r>
              <a:rPr lang="en-US" b="0" i="0" dirty="0">
                <a:effectLst/>
                <a:latin typeface="inter-regular"/>
              </a:rPr>
              <a:t> class is non </a:t>
            </a:r>
            <a:r>
              <a:rPr lang="en-US" b="0" i="0" u="none" strike="noStrike" dirty="0">
                <a:effectLst/>
                <a:latin typeface="inter-regular"/>
                <a:hlinkClick r:id="rId2">
                  <a:extLst>
                    <a:ext uri="{A12FA001-AC4F-418D-AE19-62706E023703}">
                      <ahyp:hlinkClr xmlns:ahyp="http://schemas.microsoft.com/office/drawing/2018/hyperlinkcolor" val="tx"/>
                    </a:ext>
                  </a:extLst>
                </a:hlinkClick>
              </a:rPr>
              <a:t>synchronized</a:t>
            </a:r>
            <a:r>
              <a:rPr lang="en-US" b="0" i="0" dirty="0">
                <a:effectLst/>
                <a:latin typeface="inter-regular"/>
              </a:rPr>
              <a:t>.</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ArrayList</a:t>
            </a:r>
            <a:r>
              <a:rPr lang="en-US" b="0" i="0" dirty="0">
                <a:effectLst/>
                <a:latin typeface="inter-regular"/>
              </a:rPr>
              <a:t> allows random access because array works at the index basis.</a:t>
            </a:r>
          </a:p>
          <a:p>
            <a:pPr algn="just">
              <a:buFont typeface="Arial" panose="020B0604020202020204" pitchFamily="34" charset="0"/>
              <a:buChar char="•"/>
            </a:pPr>
            <a:r>
              <a:rPr lang="en-US" b="0" i="0" dirty="0">
                <a:effectLst/>
                <a:latin typeface="inter-regular"/>
              </a:rPr>
              <a:t>In </a:t>
            </a:r>
            <a:r>
              <a:rPr lang="en-US" b="0" i="0" dirty="0" err="1">
                <a:effectLst/>
                <a:latin typeface="inter-regular"/>
              </a:rPr>
              <a:t>ArrayList</a:t>
            </a:r>
            <a:r>
              <a:rPr lang="en-US" b="0" i="0" dirty="0">
                <a:effectLst/>
                <a:latin typeface="inter-regular"/>
              </a:rPr>
              <a:t>, manipulation is little bit slower than the LinkedList in Java because a lot of shifting needs to occur if any element is removed from the array list.</a:t>
            </a:r>
          </a:p>
          <a:p>
            <a:endParaRPr lang="en-IN" dirty="0"/>
          </a:p>
        </p:txBody>
      </p:sp>
    </p:spTree>
    <p:extLst>
      <p:ext uri="{BB962C8B-B14F-4D97-AF65-F5344CB8AC3E}">
        <p14:creationId xmlns:p14="http://schemas.microsoft.com/office/powerpoint/2010/main" val="1108223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4D82-DBCF-4D72-A639-923519719EAF}"/>
              </a:ext>
            </a:extLst>
          </p:cNvPr>
          <p:cNvSpPr>
            <a:spLocks noGrp="1"/>
          </p:cNvSpPr>
          <p:nvPr>
            <p:ph type="title"/>
          </p:nvPr>
        </p:nvSpPr>
        <p:spPr/>
        <p:txBody>
          <a:bodyPr/>
          <a:lstStyle/>
          <a:p>
            <a:pPr algn="ctr"/>
            <a:r>
              <a:rPr lang="en-US" b="1" i="0" dirty="0">
                <a:solidFill>
                  <a:srgbClr val="00B0F0"/>
                </a:solidFill>
                <a:effectLst/>
                <a:latin typeface="Arial" panose="020B0604020202020204" pitchFamily="34" charset="0"/>
              </a:rPr>
              <a:t>How to create an </a:t>
            </a:r>
            <a:r>
              <a:rPr lang="en-US" b="1" i="0" dirty="0" err="1">
                <a:solidFill>
                  <a:srgbClr val="00B0F0"/>
                </a:solidFill>
                <a:effectLst/>
                <a:latin typeface="Arial" panose="020B0604020202020204" pitchFamily="34" charset="0"/>
              </a:rPr>
              <a:t>ArrayList</a:t>
            </a:r>
            <a:r>
              <a:rPr lang="en-US" b="1" i="0" dirty="0">
                <a:solidFill>
                  <a:srgbClr val="00B0F0"/>
                </a:solidFill>
                <a:effectLst/>
                <a:latin typeface="Arial" panose="020B0604020202020204" pitchFamily="34" charset="0"/>
              </a:rPr>
              <a:t>?</a:t>
            </a:r>
            <a:br>
              <a:rPr lang="en-US" b="1" i="0" dirty="0">
                <a:solidFill>
                  <a:srgbClr val="00B0F0"/>
                </a:solidFill>
                <a:effectLst/>
                <a:latin typeface="Arial" panose="020B0604020202020204" pitchFamily="34" charset="0"/>
              </a:rPr>
            </a:br>
            <a:endParaRPr lang="en-IN" dirty="0">
              <a:solidFill>
                <a:srgbClr val="00B0F0"/>
              </a:solidFill>
            </a:endParaRPr>
          </a:p>
        </p:txBody>
      </p:sp>
      <p:sp>
        <p:nvSpPr>
          <p:cNvPr id="3" name="Content Placeholder 2">
            <a:extLst>
              <a:ext uri="{FF2B5EF4-FFF2-40B4-BE49-F238E27FC236}">
                <a16:creationId xmlns:a16="http://schemas.microsoft.com/office/drawing/2014/main" id="{E065B84C-F566-4D9A-A7E0-EBC77E9E89BC}"/>
              </a:ext>
            </a:extLst>
          </p:cNvPr>
          <p:cNvSpPr>
            <a:spLocks noGrp="1"/>
          </p:cNvSpPr>
          <p:nvPr>
            <p:ph idx="1"/>
          </p:nvPr>
        </p:nvSpPr>
        <p:spPr/>
        <p:txBody>
          <a:bodyPr/>
          <a:lstStyle/>
          <a:p>
            <a:r>
              <a:rPr lang="en-US" dirty="0" err="1"/>
              <a:t>ArrayList</a:t>
            </a:r>
            <a:r>
              <a:rPr lang="en-US" dirty="0"/>
              <a:t>&lt;String&gt; </a:t>
            </a:r>
            <a:r>
              <a:rPr lang="en-US" dirty="0" err="1"/>
              <a:t>alist</a:t>
            </a:r>
            <a:r>
              <a:rPr lang="en-US" dirty="0"/>
              <a:t>=new </a:t>
            </a:r>
            <a:r>
              <a:rPr lang="en-US" dirty="0" err="1"/>
              <a:t>ArrayList</a:t>
            </a:r>
            <a:r>
              <a:rPr lang="en-US" dirty="0"/>
              <a:t>&lt;String&gt;();</a:t>
            </a:r>
          </a:p>
          <a:p>
            <a:endParaRPr lang="en-US" dirty="0"/>
          </a:p>
          <a:p>
            <a:endParaRPr lang="en-US" dirty="0"/>
          </a:p>
          <a:p>
            <a:r>
              <a:rPr lang="en-US" dirty="0"/>
              <a:t>Similarly we can create </a:t>
            </a:r>
            <a:r>
              <a:rPr lang="en-US" dirty="0" err="1"/>
              <a:t>ArrayList</a:t>
            </a:r>
            <a:r>
              <a:rPr lang="en-US" dirty="0"/>
              <a:t> that accepts int elements.</a:t>
            </a:r>
          </a:p>
          <a:p>
            <a:endParaRPr lang="en-US" dirty="0"/>
          </a:p>
          <a:p>
            <a:endParaRPr lang="en-US" dirty="0"/>
          </a:p>
          <a:p>
            <a:r>
              <a:rPr lang="en-US" dirty="0" err="1"/>
              <a:t>ArrayList</a:t>
            </a:r>
            <a:r>
              <a:rPr lang="en-US" dirty="0"/>
              <a:t>&lt;Integer&gt; list=new </a:t>
            </a:r>
            <a:r>
              <a:rPr lang="en-US" dirty="0" err="1"/>
              <a:t>ArrayList</a:t>
            </a:r>
            <a:r>
              <a:rPr lang="en-US" dirty="0"/>
              <a:t>&lt;Integer&gt;();</a:t>
            </a:r>
            <a:endParaRPr lang="en-IN" dirty="0"/>
          </a:p>
        </p:txBody>
      </p:sp>
    </p:spTree>
    <p:extLst>
      <p:ext uri="{BB962C8B-B14F-4D97-AF65-F5344CB8AC3E}">
        <p14:creationId xmlns:p14="http://schemas.microsoft.com/office/powerpoint/2010/main" val="107569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ACB1-CBD7-4EDF-A5D4-F2F13CD1BE2D}"/>
              </a:ext>
            </a:extLst>
          </p:cNvPr>
          <p:cNvSpPr>
            <a:spLocks noGrp="1"/>
          </p:cNvSpPr>
          <p:nvPr>
            <p:ph type="title"/>
          </p:nvPr>
        </p:nvSpPr>
        <p:spPr/>
        <p:txBody>
          <a:bodyPr/>
          <a:lstStyle/>
          <a:p>
            <a:pPr algn="ctr"/>
            <a:r>
              <a:rPr lang="en-IN" b="1" i="0" dirty="0">
                <a:solidFill>
                  <a:srgbClr val="00B0F0"/>
                </a:solidFill>
                <a:effectLst/>
                <a:latin typeface="Arial" panose="020B0604020202020204" pitchFamily="34" charset="0"/>
              </a:rPr>
              <a:t>LinkedList representation</a:t>
            </a:r>
            <a:br>
              <a:rPr lang="en-IN" b="1" i="0" dirty="0">
                <a:solidFill>
                  <a:srgbClr val="00B0F0"/>
                </a:solidFill>
                <a:effectLst/>
                <a:latin typeface="Arial" panose="020B0604020202020204" pitchFamily="34" charset="0"/>
              </a:rPr>
            </a:br>
            <a:endParaRPr lang="en-IN" dirty="0">
              <a:solidFill>
                <a:srgbClr val="00B0F0"/>
              </a:solidFill>
            </a:endParaRPr>
          </a:p>
        </p:txBody>
      </p:sp>
      <p:sp>
        <p:nvSpPr>
          <p:cNvPr id="3" name="Content Placeholder 2">
            <a:extLst>
              <a:ext uri="{FF2B5EF4-FFF2-40B4-BE49-F238E27FC236}">
                <a16:creationId xmlns:a16="http://schemas.microsoft.com/office/drawing/2014/main" id="{E7D7DEBB-10B1-476F-B44F-F6E0697E6420}"/>
              </a:ext>
            </a:extLst>
          </p:cNvPr>
          <p:cNvSpPr>
            <a:spLocks noGrp="1"/>
          </p:cNvSpPr>
          <p:nvPr>
            <p:ph idx="1"/>
          </p:nvPr>
        </p:nvSpPr>
        <p:spPr>
          <a:xfrm>
            <a:off x="142875" y="1825625"/>
            <a:ext cx="11839575" cy="4351338"/>
          </a:xfrm>
        </p:spPr>
        <p:txBody>
          <a:bodyPr/>
          <a:lstStyle/>
          <a:p>
            <a:r>
              <a:rPr lang="en-US" b="0" i="0" dirty="0">
                <a:effectLst/>
                <a:latin typeface="Arial" panose="020B0604020202020204" pitchFamily="34" charset="0"/>
              </a:rPr>
              <a:t>Each element in the LinkedList is called the </a:t>
            </a:r>
            <a:r>
              <a:rPr lang="en-US" b="1" i="0" dirty="0">
                <a:effectLst/>
                <a:latin typeface="Arial" panose="020B0604020202020204" pitchFamily="34" charset="0"/>
              </a:rPr>
              <a:t>Node</a:t>
            </a:r>
            <a:r>
              <a:rPr lang="en-US" b="0" i="0" dirty="0">
                <a:effectLst/>
                <a:latin typeface="Arial" panose="020B0604020202020204" pitchFamily="34" charset="0"/>
              </a:rPr>
              <a:t>. Each Node of the LinkedList contains two items: 1) Content of the element 2) Pointer/Address/Reference to the Next Node in the LinkedList.</a:t>
            </a:r>
          </a:p>
          <a:p>
            <a:endParaRPr lang="en-US" dirty="0">
              <a:latin typeface="Arial" panose="020B0604020202020204" pitchFamily="34" charset="0"/>
            </a:endParaRPr>
          </a:p>
          <a:p>
            <a:endParaRPr lang="en-IN" dirty="0"/>
          </a:p>
        </p:txBody>
      </p:sp>
      <p:pic>
        <p:nvPicPr>
          <p:cNvPr id="9" name="Picture 8">
            <a:extLst>
              <a:ext uri="{FF2B5EF4-FFF2-40B4-BE49-F238E27FC236}">
                <a16:creationId xmlns:a16="http://schemas.microsoft.com/office/drawing/2014/main" id="{A2C46FD8-D66A-4006-88A4-BBCD4466D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3448050"/>
            <a:ext cx="10944225" cy="3324225"/>
          </a:xfrm>
          <a:prstGeom prst="rect">
            <a:avLst/>
          </a:prstGeom>
        </p:spPr>
      </p:pic>
      <p:pic>
        <p:nvPicPr>
          <p:cNvPr id="13" name="Picture 12">
            <a:extLst>
              <a:ext uri="{FF2B5EF4-FFF2-40B4-BE49-F238E27FC236}">
                <a16:creationId xmlns:a16="http://schemas.microsoft.com/office/drawing/2014/main" id="{13D5D9BB-D3B6-4D76-BC76-FEE72B453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3468687"/>
            <a:ext cx="10696575" cy="3303588"/>
          </a:xfrm>
          <a:prstGeom prst="rect">
            <a:avLst/>
          </a:prstGeom>
        </p:spPr>
      </p:pic>
      <p:pic>
        <p:nvPicPr>
          <p:cNvPr id="15" name="Picture 14">
            <a:extLst>
              <a:ext uri="{FF2B5EF4-FFF2-40B4-BE49-F238E27FC236}">
                <a16:creationId xmlns:a16="http://schemas.microsoft.com/office/drawing/2014/main" id="{82510E46-6DB2-450D-9215-BEDA16AF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5" y="3468687"/>
            <a:ext cx="3028950" cy="461963"/>
          </a:xfrm>
          <a:prstGeom prst="rect">
            <a:avLst/>
          </a:prstGeom>
        </p:spPr>
      </p:pic>
    </p:spTree>
    <p:extLst>
      <p:ext uri="{BB962C8B-B14F-4D97-AF65-F5344CB8AC3E}">
        <p14:creationId xmlns:p14="http://schemas.microsoft.com/office/powerpoint/2010/main" val="413894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BF39-C4DF-4C7C-BB0D-FF8E08B892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503E97-2FA9-44FF-99D6-F3FA960EBBED}"/>
              </a:ext>
            </a:extLst>
          </p:cNvPr>
          <p:cNvSpPr>
            <a:spLocks noGrp="1"/>
          </p:cNvSpPr>
          <p:nvPr>
            <p:ph idx="1"/>
          </p:nvPr>
        </p:nvSpPr>
        <p:spPr>
          <a:xfrm>
            <a:off x="152400" y="365125"/>
            <a:ext cx="11487150" cy="5811838"/>
          </a:xfrm>
        </p:spPr>
        <p:txBody>
          <a:bodyPr/>
          <a:lstStyle/>
          <a:p>
            <a:pPr marL="0" indent="0">
              <a:buNone/>
            </a:pPr>
            <a:r>
              <a:rPr lang="en-US" b="0" i="0" dirty="0">
                <a:effectLst/>
                <a:latin typeface="Arial" panose="020B0604020202020204" pitchFamily="34" charset="0"/>
              </a:rPr>
              <a:t>1. </a:t>
            </a:r>
            <a:r>
              <a:rPr lang="en-US" b="1" i="0" dirty="0">
                <a:effectLst/>
                <a:latin typeface="Arial" panose="020B0604020202020204" pitchFamily="34" charset="0"/>
              </a:rPr>
              <a:t>Head</a:t>
            </a:r>
            <a:r>
              <a:rPr lang="en-US" b="0" i="0" dirty="0">
                <a:effectLst/>
                <a:latin typeface="Arial" panose="020B0604020202020204" pitchFamily="34" charset="0"/>
              </a:rPr>
              <a:t> of the LinkedList only contains the Address of the </a:t>
            </a:r>
            <a:r>
              <a:rPr lang="en-US" b="1" i="0" dirty="0">
                <a:effectLst/>
                <a:latin typeface="Arial" panose="020B0604020202020204" pitchFamily="34" charset="0"/>
              </a:rPr>
              <a:t>First element</a:t>
            </a:r>
            <a:r>
              <a:rPr lang="en-US" b="0" i="0" dirty="0">
                <a:effectLst/>
                <a:latin typeface="Arial" panose="020B0604020202020204" pitchFamily="34" charset="0"/>
              </a:rPr>
              <a:t> of the List.</a:t>
            </a:r>
            <a:br>
              <a:rPr lang="en-US" dirty="0"/>
            </a:br>
            <a:endParaRPr lang="en-US" dirty="0"/>
          </a:p>
          <a:p>
            <a:pPr marL="0" indent="0">
              <a:buNone/>
            </a:pPr>
            <a:r>
              <a:rPr lang="en-US" b="0" i="0" dirty="0">
                <a:effectLst/>
                <a:latin typeface="Arial" panose="020B0604020202020204" pitchFamily="34" charset="0"/>
              </a:rPr>
              <a:t>2. The Last element of the LinkedList contains </a:t>
            </a:r>
            <a:r>
              <a:rPr lang="en-US" b="1" i="0" dirty="0">
                <a:effectLst/>
                <a:latin typeface="Arial" panose="020B0604020202020204" pitchFamily="34" charset="0"/>
              </a:rPr>
              <a:t>null</a:t>
            </a:r>
            <a:r>
              <a:rPr lang="en-US" b="0" i="0" dirty="0">
                <a:effectLst/>
                <a:latin typeface="Arial" panose="020B0604020202020204" pitchFamily="34" charset="0"/>
              </a:rPr>
              <a:t> in the pointer part of the node because it is the end of the List so it doesn’t point to anything as shown in the above diagram.</a:t>
            </a:r>
            <a:br>
              <a:rPr lang="en-US" dirty="0"/>
            </a:br>
            <a:endParaRPr lang="en-US" dirty="0"/>
          </a:p>
          <a:p>
            <a:pPr marL="0" indent="0">
              <a:buNone/>
            </a:pPr>
            <a:r>
              <a:rPr lang="en-US" b="0" i="0" dirty="0">
                <a:effectLst/>
                <a:latin typeface="Arial" panose="020B0604020202020204" pitchFamily="34" charset="0"/>
              </a:rPr>
              <a:t>3. The diagram which is shown above represents a </a:t>
            </a:r>
            <a:r>
              <a:rPr lang="en-US" b="1" i="0" dirty="0">
                <a:effectLst/>
                <a:latin typeface="Arial" panose="020B0604020202020204" pitchFamily="34" charset="0"/>
              </a:rPr>
              <a:t>singly linked list</a:t>
            </a:r>
            <a:r>
              <a:rPr lang="en-US" b="0" i="0" dirty="0">
                <a:effectLst/>
                <a:latin typeface="Arial" panose="020B0604020202020204" pitchFamily="34" charset="0"/>
              </a:rPr>
              <a:t>. </a:t>
            </a:r>
          </a:p>
          <a:p>
            <a:pPr marL="0" indent="0">
              <a:buNone/>
            </a:pPr>
            <a:endParaRPr lang="en-US" dirty="0">
              <a:latin typeface="Arial" panose="020B0604020202020204" pitchFamily="34" charset="0"/>
            </a:endParaRPr>
          </a:p>
          <a:p>
            <a:pPr marL="0" indent="0">
              <a:buNone/>
            </a:pPr>
            <a:r>
              <a:rPr lang="en-US" b="0" i="0" dirty="0">
                <a:effectLst/>
                <a:latin typeface="Arial" panose="020B0604020202020204" pitchFamily="34" charset="0"/>
              </a:rPr>
              <a:t>There is another complex type variation of LinkedList which is called </a:t>
            </a:r>
            <a:r>
              <a:rPr lang="en-US" b="1" i="0" dirty="0">
                <a:effectLst/>
                <a:latin typeface="Arial" panose="020B0604020202020204" pitchFamily="34" charset="0"/>
              </a:rPr>
              <a:t>doubly linked list</a:t>
            </a:r>
            <a:r>
              <a:rPr lang="en-US" b="0" i="0" dirty="0">
                <a:effectLst/>
                <a:latin typeface="Arial" panose="020B0604020202020204" pitchFamily="34" charset="0"/>
              </a:rPr>
              <a:t>, node of a doubly linked list contains three parts: 1) Pointer to the previous node of the linked list 2) content of the element 3) pointer to the next node of the linked list.</a:t>
            </a:r>
            <a:endParaRPr lang="en-IN" dirty="0"/>
          </a:p>
        </p:txBody>
      </p:sp>
    </p:spTree>
    <p:extLst>
      <p:ext uri="{BB962C8B-B14F-4D97-AF65-F5344CB8AC3E}">
        <p14:creationId xmlns:p14="http://schemas.microsoft.com/office/powerpoint/2010/main" val="1695983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5B43-2F29-4890-A365-BCF9D9B9D8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FB0D66-E5C4-45F2-A7FC-038B5DF34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353925" cy="7147719"/>
          </a:xfrm>
        </p:spPr>
      </p:pic>
      <p:pic>
        <p:nvPicPr>
          <p:cNvPr id="7" name="Picture 6">
            <a:extLst>
              <a:ext uri="{FF2B5EF4-FFF2-40B4-BE49-F238E27FC236}">
                <a16:creationId xmlns:a16="http://schemas.microsoft.com/office/drawing/2014/main" id="{7E197804-6BA5-4D65-BCF5-69ACA0462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5" y="1052512"/>
            <a:ext cx="7172325" cy="5805488"/>
          </a:xfrm>
          <a:prstGeom prst="rect">
            <a:avLst/>
          </a:prstGeom>
        </p:spPr>
      </p:pic>
      <p:pic>
        <p:nvPicPr>
          <p:cNvPr id="9" name="Picture 8">
            <a:extLst>
              <a:ext uri="{FF2B5EF4-FFF2-40B4-BE49-F238E27FC236}">
                <a16:creationId xmlns:a16="http://schemas.microsoft.com/office/drawing/2014/main" id="{ECDE492F-01D5-4A13-8849-7B51D1A15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481138"/>
            <a:ext cx="2952750" cy="896938"/>
          </a:xfrm>
          <a:prstGeom prst="rect">
            <a:avLst/>
          </a:prstGeom>
        </p:spPr>
      </p:pic>
    </p:spTree>
    <p:extLst>
      <p:ext uri="{BB962C8B-B14F-4D97-AF65-F5344CB8AC3E}">
        <p14:creationId xmlns:p14="http://schemas.microsoft.com/office/powerpoint/2010/main" val="151445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a:xfrm>
            <a:off x="2134893" y="0"/>
            <a:ext cx="8423340" cy="1325563"/>
          </a:xfrm>
        </p:spPr>
        <p:txBody>
          <a:bodyPr/>
          <a:lstStyle/>
          <a:p>
            <a:r>
              <a:rPr lang="en-US" dirty="0">
                <a:solidFill>
                  <a:srgbClr val="98CC00"/>
                </a:solidFill>
              </a:rPr>
              <a:t>Agenda</a:t>
            </a:r>
          </a:p>
        </p:txBody>
      </p:sp>
      <p:sp>
        <p:nvSpPr>
          <p:cNvPr id="1048587" name="Content Placeholder 1048586"/>
          <p:cNvSpPr>
            <a:spLocks noGrp="1"/>
          </p:cNvSpPr>
          <p:nvPr>
            <p:ph idx="1"/>
          </p:nvPr>
        </p:nvSpPr>
        <p:spPr>
          <a:xfrm>
            <a:off x="1500355" y="1046828"/>
            <a:ext cx="8982623" cy="6015746"/>
          </a:xfrm>
        </p:spPr>
        <p:txBody>
          <a:bodyPr>
            <a:normAutofit/>
          </a:bodyPr>
          <a:lstStyle/>
          <a:p>
            <a:pPr marL="0" indent="0">
              <a:buNone/>
            </a:pPr>
            <a:endParaRPr lang="en-US" dirty="0">
              <a:solidFill>
                <a:srgbClr val="3399FF"/>
              </a:solidFill>
            </a:endParaRPr>
          </a:p>
          <a:p>
            <a:r>
              <a:rPr lang="en-US" dirty="0">
                <a:solidFill>
                  <a:srgbClr val="3399FF"/>
                </a:solidFill>
              </a:rPr>
              <a:t>Collection and its types</a:t>
            </a:r>
          </a:p>
          <a:p>
            <a:r>
              <a:rPr lang="en-US" dirty="0">
                <a:solidFill>
                  <a:srgbClr val="3399FF"/>
                </a:solidFill>
              </a:rPr>
              <a:t>List - LinkedList,</a:t>
            </a:r>
          </a:p>
          <a:p>
            <a:r>
              <a:rPr lang="en-US" dirty="0">
                <a:solidFill>
                  <a:srgbClr val="3399FF"/>
                </a:solidFill>
              </a:rPr>
              <a:t> </a:t>
            </a:r>
            <a:r>
              <a:rPr lang="en-US" dirty="0" err="1">
                <a:solidFill>
                  <a:srgbClr val="3399FF"/>
                </a:solidFill>
              </a:rPr>
              <a:t>ArrayList</a:t>
            </a:r>
            <a:endParaRPr lang="en-US" dirty="0">
              <a:solidFill>
                <a:srgbClr val="3399FF"/>
              </a:solidFill>
            </a:endParaRPr>
          </a:p>
          <a:p>
            <a:r>
              <a:rPr lang="en-US" dirty="0">
                <a:solidFill>
                  <a:srgbClr val="3399FF"/>
                </a:solidFill>
              </a:rPr>
              <a:t>Set - </a:t>
            </a:r>
            <a:r>
              <a:rPr lang="en-US" dirty="0" err="1">
                <a:solidFill>
                  <a:srgbClr val="3399FF"/>
                </a:solidFill>
              </a:rPr>
              <a:t>Hashset</a:t>
            </a:r>
            <a:r>
              <a:rPr lang="en-US" dirty="0">
                <a:solidFill>
                  <a:srgbClr val="3399FF"/>
                </a:solidFill>
              </a:rPr>
              <a:t>, </a:t>
            </a:r>
          </a:p>
          <a:p>
            <a:r>
              <a:rPr lang="en-US" dirty="0" err="1">
                <a:solidFill>
                  <a:srgbClr val="3399FF"/>
                </a:solidFill>
              </a:rPr>
              <a:t>LinkedHashSet</a:t>
            </a:r>
            <a:r>
              <a:rPr lang="en-US" dirty="0">
                <a:solidFill>
                  <a:srgbClr val="3399FF"/>
                </a:solidFill>
              </a:rPr>
              <a:t>, </a:t>
            </a:r>
          </a:p>
          <a:p>
            <a:r>
              <a:rPr lang="en-US" dirty="0" err="1">
                <a:solidFill>
                  <a:srgbClr val="3399FF"/>
                </a:solidFill>
              </a:rPr>
              <a:t>Treeset</a:t>
            </a:r>
            <a:endParaRPr lang="en-US" dirty="0">
              <a:solidFill>
                <a:srgbClr val="3399FF"/>
              </a:solidFill>
            </a:endParaRPr>
          </a:p>
          <a:p>
            <a:r>
              <a:rPr lang="en-US" dirty="0">
                <a:solidFill>
                  <a:srgbClr val="3399FF"/>
                </a:solidFill>
              </a:rPr>
              <a:t>Map - HashMap, </a:t>
            </a:r>
            <a:r>
              <a:rPr lang="en-US" dirty="0" err="1">
                <a:solidFill>
                  <a:srgbClr val="3399FF"/>
                </a:solidFill>
              </a:rPr>
              <a:t>LinkedHashMap</a:t>
            </a:r>
            <a:r>
              <a:rPr lang="en-US" dirty="0">
                <a:solidFill>
                  <a:srgbClr val="3399FF"/>
                </a:solidFill>
              </a:rPr>
              <a:t>, </a:t>
            </a:r>
            <a:r>
              <a:rPr lang="en-US" dirty="0" err="1">
                <a:solidFill>
                  <a:srgbClr val="3399FF"/>
                </a:solidFill>
              </a:rPr>
              <a:t>TreeMap</a:t>
            </a:r>
            <a:endParaRPr lang="en-US" dirty="0">
              <a:solidFill>
                <a:srgbClr val="3399FF"/>
              </a:solidFill>
            </a:endParaRPr>
          </a:p>
          <a:p>
            <a:r>
              <a:rPr lang="en-US" dirty="0">
                <a:solidFill>
                  <a:srgbClr val="3399FF"/>
                </a:solidFill>
              </a:rPr>
              <a:t>Generic and Non-Generic Collections,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BBF9-883A-407A-8658-5B4A657B8DCC}"/>
              </a:ext>
            </a:extLst>
          </p:cNvPr>
          <p:cNvSpPr>
            <a:spLocks noGrp="1"/>
          </p:cNvSpPr>
          <p:nvPr>
            <p:ph type="title"/>
          </p:nvPr>
        </p:nvSpPr>
        <p:spPr/>
        <p:txBody>
          <a:bodyPr/>
          <a:lstStyle/>
          <a:p>
            <a:pPr algn="ctr"/>
            <a:r>
              <a:rPr lang="en-IN" b="1" i="0" dirty="0">
                <a:solidFill>
                  <a:schemeClr val="accent3">
                    <a:lumMod val="75000"/>
                  </a:schemeClr>
                </a:solidFill>
                <a:effectLst/>
                <a:latin typeface="Arial" panose="020B0604020202020204" pitchFamily="34" charset="0"/>
              </a:rPr>
              <a:t>HashSet Class in Java</a:t>
            </a:r>
            <a:br>
              <a:rPr lang="en-IN" b="1" i="0" dirty="0">
                <a:solidFill>
                  <a:schemeClr val="accent3">
                    <a:lumMod val="75000"/>
                  </a:schemeClr>
                </a:solidFill>
                <a:effectLst/>
                <a:latin typeface="Arial" panose="020B0604020202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D9E627E-95E8-4572-BA5C-EBFBDB9A7EC3}"/>
              </a:ext>
            </a:extLst>
          </p:cNvPr>
          <p:cNvSpPr>
            <a:spLocks noGrp="1"/>
          </p:cNvSpPr>
          <p:nvPr>
            <p:ph idx="1"/>
          </p:nvPr>
        </p:nvSpPr>
        <p:spPr/>
        <p:txBody>
          <a:bodyPr/>
          <a:lstStyle/>
          <a:p>
            <a:r>
              <a:rPr lang="en-US" b="0" i="0" dirty="0">
                <a:effectLst/>
                <a:latin typeface="Arial" panose="020B0604020202020204" pitchFamily="34" charset="0"/>
              </a:rPr>
              <a:t>This class implements the Set interface, backed by a hash table (actually a HashMap instance). </a:t>
            </a:r>
          </a:p>
          <a:p>
            <a:endParaRPr lang="en-US" dirty="0">
              <a:latin typeface="Arial" panose="020B0604020202020204" pitchFamily="34" charset="0"/>
            </a:endParaRPr>
          </a:p>
          <a:p>
            <a:r>
              <a:rPr lang="en-US" b="0" i="0" dirty="0">
                <a:effectLst/>
                <a:latin typeface="Arial" panose="020B0604020202020204" pitchFamily="34" charset="0"/>
              </a:rPr>
              <a:t>It makes no guarantees as to the iteration order of the set; in particular, it does not guarantee that the order will remain constant over time. This class permits the null element. </a:t>
            </a:r>
            <a:endParaRPr lang="en-IN" dirty="0"/>
          </a:p>
        </p:txBody>
      </p:sp>
    </p:spTree>
    <p:extLst>
      <p:ext uri="{BB962C8B-B14F-4D97-AF65-F5344CB8AC3E}">
        <p14:creationId xmlns:p14="http://schemas.microsoft.com/office/powerpoint/2010/main" val="338784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1237-0DE0-4706-909A-7B0B16552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9CC4FE-2717-4D79-BB5C-103F10319262}"/>
              </a:ext>
            </a:extLst>
          </p:cNvPr>
          <p:cNvSpPr>
            <a:spLocks noGrp="1"/>
          </p:cNvSpPr>
          <p:nvPr>
            <p:ph idx="1"/>
          </p:nvPr>
        </p:nvSpPr>
        <p:spPr>
          <a:xfrm>
            <a:off x="171449" y="142874"/>
            <a:ext cx="11801475" cy="6600825"/>
          </a:xfrm>
        </p:spPr>
        <p:txBody>
          <a:bodyPr>
            <a:normAutofit/>
          </a:bodyPr>
          <a:lstStyle/>
          <a:p>
            <a:r>
              <a:rPr lang="en-US" dirty="0"/>
              <a:t>HashSet doesn’t maintain any order, the elements would be returned in any random order.</a:t>
            </a:r>
          </a:p>
          <a:p>
            <a:endParaRPr lang="en-US" dirty="0"/>
          </a:p>
          <a:p>
            <a:r>
              <a:rPr lang="en-US" dirty="0"/>
              <a:t>HashSet doesn’t allow duplicates. If you try to add a duplicate element in HashSet, the old value would be overwritten.</a:t>
            </a:r>
          </a:p>
          <a:p>
            <a:endParaRPr lang="en-US" dirty="0"/>
          </a:p>
          <a:p>
            <a:r>
              <a:rPr lang="en-US" dirty="0"/>
              <a:t>HashSet allows null values however if you insert more than one nulls it would still return only one null value.</a:t>
            </a:r>
          </a:p>
          <a:p>
            <a:endParaRPr lang="en-US" dirty="0"/>
          </a:p>
          <a:p>
            <a:r>
              <a:rPr lang="en-US" dirty="0"/>
              <a:t>HashSet is non-synchronized.</a:t>
            </a:r>
          </a:p>
          <a:p>
            <a:endParaRPr lang="en-US" dirty="0"/>
          </a:p>
          <a:p>
            <a:r>
              <a:rPr lang="en-US" dirty="0"/>
              <a:t>The iterator returned by this class is fail-fast which means iterator would throw </a:t>
            </a:r>
            <a:r>
              <a:rPr lang="en-US" dirty="0" err="1"/>
              <a:t>ConcurrentModificationException</a:t>
            </a:r>
            <a:r>
              <a:rPr lang="en-US" dirty="0"/>
              <a:t> if HashSet has been modified after creation of iterator, by any means except iterator’s own remove method.</a:t>
            </a:r>
            <a:endParaRPr lang="en-IN" dirty="0"/>
          </a:p>
        </p:txBody>
      </p:sp>
    </p:spTree>
    <p:extLst>
      <p:ext uri="{BB962C8B-B14F-4D97-AF65-F5344CB8AC3E}">
        <p14:creationId xmlns:p14="http://schemas.microsoft.com/office/powerpoint/2010/main" val="2642086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6A1F-7D4C-434C-BCCC-42C957BBFB83}"/>
              </a:ext>
            </a:extLst>
          </p:cNvPr>
          <p:cNvSpPr>
            <a:spLocks noGrp="1"/>
          </p:cNvSpPr>
          <p:nvPr>
            <p:ph type="title"/>
          </p:nvPr>
        </p:nvSpPr>
        <p:spPr/>
        <p:txBody>
          <a:bodyPr/>
          <a:lstStyle/>
          <a:p>
            <a:pPr algn="ctr"/>
            <a:r>
              <a:rPr lang="en-IN" b="1" i="0" dirty="0">
                <a:solidFill>
                  <a:schemeClr val="accent3">
                    <a:lumMod val="60000"/>
                    <a:lumOff val="40000"/>
                  </a:schemeClr>
                </a:solidFill>
                <a:effectLst/>
                <a:latin typeface="Arial" panose="020B0604020202020204" pitchFamily="34" charset="0"/>
              </a:rPr>
              <a:t>HashSet Methods</a:t>
            </a:r>
            <a:br>
              <a:rPr lang="en-IN" b="1" i="0" dirty="0">
                <a:solidFill>
                  <a:schemeClr val="accent3">
                    <a:lumMod val="60000"/>
                    <a:lumOff val="40000"/>
                  </a:schemeClr>
                </a:solidFill>
                <a:effectLst/>
                <a:latin typeface="Arial" panose="020B0604020202020204" pitchFamily="34" charset="0"/>
              </a:rPr>
            </a:b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F4318243-40ED-4057-A7F4-D802DB7635F4}"/>
              </a:ext>
            </a:extLst>
          </p:cNvPr>
          <p:cNvSpPr>
            <a:spLocks noGrp="1"/>
          </p:cNvSpPr>
          <p:nvPr>
            <p:ph idx="1"/>
          </p:nvPr>
        </p:nvSpPr>
        <p:spPr>
          <a:xfrm>
            <a:off x="352425" y="1095375"/>
            <a:ext cx="11382375" cy="5676900"/>
          </a:xfrm>
        </p:spPr>
        <p:txBody>
          <a:bodyPr>
            <a:normAutofit/>
          </a:bodyPr>
          <a:lstStyle/>
          <a:p>
            <a:pPr algn="l">
              <a:buFont typeface="+mj-lt"/>
              <a:buAutoNum type="arabicPeriod"/>
            </a:pPr>
            <a:r>
              <a:rPr lang="en-US" b="1" i="0" dirty="0" err="1">
                <a:effectLst/>
                <a:latin typeface="Arial" panose="020B0604020202020204" pitchFamily="34" charset="0"/>
              </a:rPr>
              <a:t>boolean</a:t>
            </a:r>
            <a:r>
              <a:rPr lang="en-US" b="1" i="0" dirty="0">
                <a:effectLst/>
                <a:latin typeface="Arial" panose="020B0604020202020204" pitchFamily="34" charset="0"/>
              </a:rPr>
              <a:t> add(Element  e)</a:t>
            </a:r>
            <a:r>
              <a:rPr lang="en-US" b="0" i="0" dirty="0">
                <a:effectLst/>
                <a:latin typeface="Arial" panose="020B0604020202020204" pitchFamily="34" charset="0"/>
              </a:rPr>
              <a:t>: It adds the element e to the list.</a:t>
            </a:r>
          </a:p>
          <a:p>
            <a:pPr algn="l">
              <a:buFont typeface="+mj-lt"/>
              <a:buAutoNum type="arabicPeriod"/>
            </a:pPr>
            <a:r>
              <a:rPr lang="en-US" b="1" i="0" dirty="0">
                <a:effectLst/>
                <a:latin typeface="Arial" panose="020B0604020202020204" pitchFamily="34" charset="0"/>
              </a:rPr>
              <a:t>void clear()</a:t>
            </a:r>
            <a:r>
              <a:rPr lang="en-US" b="0" i="0" dirty="0">
                <a:effectLst/>
                <a:latin typeface="Arial" panose="020B0604020202020204" pitchFamily="34" charset="0"/>
              </a:rPr>
              <a:t>: It removes all the elements from the list.</a:t>
            </a:r>
          </a:p>
          <a:p>
            <a:pPr algn="l">
              <a:buFont typeface="+mj-lt"/>
              <a:buAutoNum type="arabicPeriod"/>
            </a:pPr>
            <a:r>
              <a:rPr lang="en-US" b="1" i="0" dirty="0">
                <a:effectLst/>
                <a:latin typeface="Arial" panose="020B0604020202020204" pitchFamily="34" charset="0"/>
              </a:rPr>
              <a:t>Object clone()</a:t>
            </a:r>
            <a:r>
              <a:rPr lang="en-US" b="0" i="0" dirty="0">
                <a:effectLst/>
                <a:latin typeface="Arial" panose="020B0604020202020204" pitchFamily="34" charset="0"/>
              </a:rPr>
              <a:t>: This method returns a shallow copy of the HashSet.</a:t>
            </a:r>
          </a:p>
          <a:p>
            <a:pPr algn="l">
              <a:buFont typeface="+mj-lt"/>
              <a:buAutoNum type="arabicPeriod"/>
            </a:pPr>
            <a:r>
              <a:rPr lang="en-US" b="1" i="0" dirty="0" err="1">
                <a:effectLst/>
                <a:latin typeface="Arial" panose="020B0604020202020204" pitchFamily="34" charset="0"/>
              </a:rPr>
              <a:t>boolean</a:t>
            </a:r>
            <a:r>
              <a:rPr lang="en-US" b="1" i="0" dirty="0">
                <a:effectLst/>
                <a:latin typeface="Arial" panose="020B0604020202020204" pitchFamily="34" charset="0"/>
              </a:rPr>
              <a:t> contains(Object o)</a:t>
            </a:r>
            <a:r>
              <a:rPr lang="en-US" b="0" i="0" dirty="0">
                <a:effectLst/>
                <a:latin typeface="Arial" panose="020B0604020202020204" pitchFamily="34" charset="0"/>
              </a:rPr>
              <a:t>: It checks whether the specified Object o is present in the list or not. If the object has been found it returns true else false.</a:t>
            </a:r>
          </a:p>
          <a:p>
            <a:pPr algn="l">
              <a:buFont typeface="+mj-lt"/>
              <a:buAutoNum type="arabicPeriod"/>
            </a:pPr>
            <a:r>
              <a:rPr lang="en-US" b="1" i="0" dirty="0" err="1">
                <a:effectLst/>
                <a:latin typeface="Arial" panose="020B0604020202020204" pitchFamily="34" charset="0"/>
              </a:rPr>
              <a:t>boolean</a:t>
            </a:r>
            <a:r>
              <a:rPr lang="en-US" b="1" i="0" dirty="0">
                <a:effectLst/>
                <a:latin typeface="Arial" panose="020B0604020202020204" pitchFamily="34" charset="0"/>
              </a:rPr>
              <a:t> </a:t>
            </a:r>
            <a:r>
              <a:rPr lang="en-US" b="1" i="0" dirty="0" err="1">
                <a:effectLst/>
                <a:latin typeface="Arial" panose="020B0604020202020204" pitchFamily="34" charset="0"/>
              </a:rPr>
              <a:t>isEmpty</a:t>
            </a:r>
            <a:r>
              <a:rPr lang="en-US" b="1" i="0" dirty="0">
                <a:effectLst/>
                <a:latin typeface="Arial" panose="020B0604020202020204" pitchFamily="34" charset="0"/>
              </a:rPr>
              <a:t>()</a:t>
            </a:r>
            <a:r>
              <a:rPr lang="en-US" b="0" i="0" dirty="0">
                <a:effectLst/>
                <a:latin typeface="Arial" panose="020B0604020202020204" pitchFamily="34" charset="0"/>
              </a:rPr>
              <a:t>: Returns true if there is no element present in the Set.</a:t>
            </a:r>
          </a:p>
          <a:p>
            <a:pPr algn="l">
              <a:buFont typeface="+mj-lt"/>
              <a:buAutoNum type="arabicPeriod"/>
            </a:pPr>
            <a:r>
              <a:rPr lang="en-US" b="1" i="0" dirty="0">
                <a:effectLst/>
                <a:latin typeface="Arial" panose="020B0604020202020204" pitchFamily="34" charset="0"/>
              </a:rPr>
              <a:t>int size()</a:t>
            </a:r>
            <a:r>
              <a:rPr lang="en-US" b="0" i="0" dirty="0">
                <a:effectLst/>
                <a:latin typeface="Arial" panose="020B0604020202020204" pitchFamily="34" charset="0"/>
              </a:rPr>
              <a:t>: It gives the number of elements of a Set.</a:t>
            </a:r>
          </a:p>
          <a:p>
            <a:pPr algn="l">
              <a:buFont typeface="+mj-lt"/>
              <a:buAutoNum type="arabicPeriod"/>
            </a:pPr>
            <a:r>
              <a:rPr lang="en-US" b="1" i="0" dirty="0" err="1">
                <a:effectLst/>
                <a:latin typeface="Arial" panose="020B0604020202020204" pitchFamily="34" charset="0"/>
              </a:rPr>
              <a:t>boolean</a:t>
            </a:r>
            <a:r>
              <a:rPr lang="en-US" b="1" i="0" dirty="0">
                <a:effectLst/>
                <a:latin typeface="Arial" panose="020B0604020202020204" pitchFamily="34" charset="0"/>
              </a:rPr>
              <a:t>(Object o)</a:t>
            </a:r>
            <a:r>
              <a:rPr lang="en-US" b="0" i="0" dirty="0">
                <a:effectLst/>
                <a:latin typeface="Arial" panose="020B0604020202020204" pitchFamily="34" charset="0"/>
              </a:rPr>
              <a:t>: It removes the specified Object o from the Set.</a:t>
            </a:r>
          </a:p>
          <a:p>
            <a:endParaRPr lang="en-IN" dirty="0"/>
          </a:p>
        </p:txBody>
      </p:sp>
    </p:spTree>
    <p:extLst>
      <p:ext uri="{BB962C8B-B14F-4D97-AF65-F5344CB8AC3E}">
        <p14:creationId xmlns:p14="http://schemas.microsoft.com/office/powerpoint/2010/main" val="216191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CCC3-B3BE-4DC1-8354-103E642945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2DC048-B9E9-45A5-84AD-FD2A70889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8532427"/>
          </a:xfrm>
        </p:spPr>
      </p:pic>
      <p:pic>
        <p:nvPicPr>
          <p:cNvPr id="3078" name="Picture 6" descr="Java HashSet class hierarchy">
            <a:extLst>
              <a:ext uri="{FF2B5EF4-FFF2-40B4-BE49-F238E27FC236}">
                <a16:creationId xmlns:a16="http://schemas.microsoft.com/office/drawing/2014/main" id="{F9987716-FC52-4185-A1F6-72A91B1ED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225" y="658813"/>
            <a:ext cx="5229225" cy="583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94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FD12-E779-49F5-8FA4-97B9AC2847E7}"/>
              </a:ext>
            </a:extLst>
          </p:cNvPr>
          <p:cNvSpPr>
            <a:spLocks noGrp="1"/>
          </p:cNvSpPr>
          <p:nvPr>
            <p:ph type="title"/>
          </p:nvPr>
        </p:nvSpPr>
        <p:spPr/>
        <p:txBody>
          <a:bodyPr/>
          <a:lstStyle/>
          <a:p>
            <a:pPr algn="ctr"/>
            <a:r>
              <a:rPr lang="en-IN" b="1" i="0" dirty="0" err="1">
                <a:solidFill>
                  <a:schemeClr val="accent3">
                    <a:lumMod val="75000"/>
                  </a:schemeClr>
                </a:solidFill>
                <a:effectLst/>
                <a:latin typeface="Arial" panose="020B0604020202020204" pitchFamily="34" charset="0"/>
              </a:rPr>
              <a:t>LinkedHashSet</a:t>
            </a:r>
            <a:r>
              <a:rPr lang="en-IN" b="1" i="0" dirty="0">
                <a:solidFill>
                  <a:schemeClr val="accent3">
                    <a:lumMod val="75000"/>
                  </a:schemeClr>
                </a:solidFill>
                <a:effectLst/>
                <a:latin typeface="Arial" panose="020B0604020202020204" pitchFamily="34" charset="0"/>
              </a:rPr>
              <a:t> Class</a:t>
            </a:r>
            <a:br>
              <a:rPr lang="en-IN" b="1" i="0" dirty="0">
                <a:solidFill>
                  <a:schemeClr val="accent3">
                    <a:lumMod val="75000"/>
                  </a:schemeClr>
                </a:solidFill>
                <a:effectLst/>
                <a:latin typeface="Arial" panose="020B0604020202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837E966B-4F91-4C59-98CB-1E02FC1EF4B3}"/>
              </a:ext>
            </a:extLst>
          </p:cNvPr>
          <p:cNvSpPr>
            <a:spLocks noGrp="1"/>
          </p:cNvSpPr>
          <p:nvPr>
            <p:ph idx="1"/>
          </p:nvPr>
        </p:nvSpPr>
        <p:spPr>
          <a:xfrm>
            <a:off x="838200" y="1143000"/>
            <a:ext cx="10515600" cy="5514975"/>
          </a:xfrm>
        </p:spPr>
        <p:txBody>
          <a:bodyPr/>
          <a:lstStyle/>
          <a:p>
            <a:r>
              <a:rPr lang="en-US" dirty="0"/>
              <a:t> </a:t>
            </a:r>
            <a:r>
              <a:rPr lang="en-US" dirty="0" err="1"/>
              <a:t>LinkedHashSet</a:t>
            </a:r>
            <a:r>
              <a:rPr lang="en-US" dirty="0"/>
              <a:t> is also an implementation of Set interface, it is similar to the HashSet and </a:t>
            </a:r>
            <a:r>
              <a:rPr lang="en-US" dirty="0" err="1"/>
              <a:t>TreeSet</a:t>
            </a:r>
            <a:r>
              <a:rPr lang="en-US" dirty="0"/>
              <a:t> except the below mentioned differences:</a:t>
            </a:r>
          </a:p>
          <a:p>
            <a:endParaRPr lang="en-US" dirty="0"/>
          </a:p>
          <a:p>
            <a:r>
              <a:rPr lang="en-US" dirty="0"/>
              <a:t>HashSet doesn’t maintain any kind of order of its elements.</a:t>
            </a:r>
          </a:p>
          <a:p>
            <a:endParaRPr lang="en-US" dirty="0"/>
          </a:p>
          <a:p>
            <a:r>
              <a:rPr lang="en-US" dirty="0" err="1"/>
              <a:t>TreeSet</a:t>
            </a:r>
            <a:r>
              <a:rPr lang="en-US" dirty="0"/>
              <a:t> sorts the elements in ascending order.</a:t>
            </a:r>
          </a:p>
          <a:p>
            <a:endParaRPr lang="en-US" dirty="0"/>
          </a:p>
          <a:p>
            <a:r>
              <a:rPr lang="en-US" dirty="0" err="1"/>
              <a:t>LinkedHashSet</a:t>
            </a:r>
            <a:r>
              <a:rPr lang="en-US" dirty="0"/>
              <a:t> maintains the insertion order. Elements gets sorted in the same sequence in which they have been added to the Set.</a:t>
            </a:r>
            <a:endParaRPr lang="en-IN" dirty="0"/>
          </a:p>
        </p:txBody>
      </p:sp>
    </p:spTree>
    <p:extLst>
      <p:ext uri="{BB962C8B-B14F-4D97-AF65-F5344CB8AC3E}">
        <p14:creationId xmlns:p14="http://schemas.microsoft.com/office/powerpoint/2010/main" val="60339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A874-2941-4ECF-B918-5780F427D9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A8FD0B2-449D-4F3B-B826-0A5F5CEBB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7586" y="-1"/>
            <a:ext cx="44133614" cy="8212572"/>
          </a:xfrm>
        </p:spPr>
      </p:pic>
      <p:pic>
        <p:nvPicPr>
          <p:cNvPr id="5124" name="Picture 4" descr="Java HashSet class hierarchy">
            <a:extLst>
              <a:ext uri="{FF2B5EF4-FFF2-40B4-BE49-F238E27FC236}">
                <a16:creationId xmlns:a16="http://schemas.microsoft.com/office/drawing/2014/main" id="{A7DAD003-1AEE-4F8D-B534-24775745C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1319212"/>
            <a:ext cx="5895975" cy="505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31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1545-AAE8-45CB-9A63-3C713A5F64A2}"/>
              </a:ext>
            </a:extLst>
          </p:cNvPr>
          <p:cNvSpPr>
            <a:spLocks noGrp="1"/>
          </p:cNvSpPr>
          <p:nvPr>
            <p:ph type="title"/>
          </p:nvPr>
        </p:nvSpPr>
        <p:spPr/>
        <p:txBody>
          <a:bodyPr/>
          <a:lstStyle/>
          <a:p>
            <a:pPr algn="ctr"/>
            <a:r>
              <a:rPr lang="en-IN" b="0" i="0" dirty="0">
                <a:solidFill>
                  <a:schemeClr val="accent3">
                    <a:lumMod val="75000"/>
                  </a:schemeClr>
                </a:solidFill>
                <a:effectLst/>
                <a:latin typeface="erdana"/>
              </a:rPr>
              <a:t>Java </a:t>
            </a:r>
            <a:r>
              <a:rPr lang="en-IN" b="0" i="0" dirty="0" err="1">
                <a:solidFill>
                  <a:schemeClr val="accent3">
                    <a:lumMod val="75000"/>
                  </a:schemeClr>
                </a:solidFill>
                <a:effectLst/>
                <a:latin typeface="erdana"/>
              </a:rPr>
              <a:t>TreeSet</a:t>
            </a:r>
            <a:r>
              <a:rPr lang="en-IN" b="0" i="0" dirty="0">
                <a:solidFill>
                  <a:schemeClr val="accent3">
                    <a:lumMod val="75000"/>
                  </a:schemeClr>
                </a:solidFill>
                <a:effectLst/>
                <a:latin typeface="erdana"/>
              </a:rPr>
              <a:t> class</a:t>
            </a:r>
            <a:br>
              <a:rPr lang="en-IN" b="0" i="0" dirty="0">
                <a:solidFill>
                  <a:schemeClr val="accent3">
                    <a:lumMod val="75000"/>
                  </a:schemeClr>
                </a:solidFill>
                <a:effectLst/>
                <a:latin typeface="erdana"/>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023DA31-675E-489D-9839-29DE8826567B}"/>
              </a:ext>
            </a:extLst>
          </p:cNvPr>
          <p:cNvSpPr>
            <a:spLocks noGrp="1"/>
          </p:cNvSpPr>
          <p:nvPr>
            <p:ph idx="1"/>
          </p:nvPr>
        </p:nvSpPr>
        <p:spPr>
          <a:xfrm>
            <a:off x="438149" y="1253330"/>
            <a:ext cx="11306175" cy="5604669"/>
          </a:xfrm>
        </p:spPr>
        <p:txBody>
          <a:bodyPr>
            <a:normAutofit/>
          </a:bodyPr>
          <a:lstStyle/>
          <a:p>
            <a:pPr algn="just"/>
            <a:r>
              <a:rPr lang="en-US" b="0" i="0" dirty="0">
                <a:effectLst/>
                <a:latin typeface="inter-regular"/>
              </a:rPr>
              <a:t>Java </a:t>
            </a:r>
            <a:r>
              <a:rPr lang="en-US" b="0" i="0" dirty="0" err="1">
                <a:effectLst/>
                <a:latin typeface="inter-regular"/>
              </a:rPr>
              <a:t>TreeSet</a:t>
            </a:r>
            <a:r>
              <a:rPr lang="en-US" b="0" i="0" dirty="0">
                <a:effectLst/>
                <a:latin typeface="inter-regular"/>
              </a:rPr>
              <a:t> class implements the Set interface that uses a tree for storage. It inherits </a:t>
            </a:r>
            <a:r>
              <a:rPr lang="en-US" b="0" i="0" dirty="0" err="1">
                <a:effectLst/>
                <a:latin typeface="inter-regular"/>
              </a:rPr>
              <a:t>AbstractSet</a:t>
            </a:r>
            <a:r>
              <a:rPr lang="en-US" b="0" i="0" dirty="0">
                <a:effectLst/>
                <a:latin typeface="inter-regular"/>
              </a:rPr>
              <a:t> class and implements the </a:t>
            </a:r>
            <a:r>
              <a:rPr lang="en-US" b="0" i="0" dirty="0" err="1">
                <a:effectLst/>
                <a:latin typeface="inter-regular"/>
              </a:rPr>
              <a:t>NavigableSet</a:t>
            </a:r>
            <a:r>
              <a:rPr lang="en-US" b="0" i="0" dirty="0">
                <a:effectLst/>
                <a:latin typeface="inter-regular"/>
              </a:rPr>
              <a:t> interface. The objects of the </a:t>
            </a:r>
            <a:r>
              <a:rPr lang="en-US" b="0" i="0" dirty="0" err="1">
                <a:effectLst/>
                <a:latin typeface="inter-regular"/>
              </a:rPr>
              <a:t>TreeSet</a:t>
            </a:r>
            <a:r>
              <a:rPr lang="en-US" b="0" i="0" dirty="0">
                <a:effectLst/>
                <a:latin typeface="inter-regular"/>
              </a:rPr>
              <a:t> class are stored in ascending order.</a:t>
            </a:r>
          </a:p>
          <a:p>
            <a:pPr algn="just"/>
            <a:r>
              <a:rPr lang="en-US" b="0" i="0" dirty="0">
                <a:effectLst/>
                <a:latin typeface="inter-regular"/>
              </a:rPr>
              <a:t>The important points about Java </a:t>
            </a:r>
            <a:r>
              <a:rPr lang="en-US" b="0" i="0" dirty="0" err="1">
                <a:effectLst/>
                <a:latin typeface="inter-regular"/>
              </a:rPr>
              <a:t>TreeSet</a:t>
            </a:r>
            <a:r>
              <a:rPr lang="en-US" b="0" i="0" dirty="0">
                <a:effectLst/>
                <a:latin typeface="inter-regular"/>
              </a:rPr>
              <a:t> class are:</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TreeSet</a:t>
            </a:r>
            <a:r>
              <a:rPr lang="en-US" b="0" i="0" dirty="0">
                <a:effectLst/>
                <a:latin typeface="inter-regular"/>
              </a:rPr>
              <a:t> class contains unique elements only like HashSet.</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TreeSet</a:t>
            </a:r>
            <a:r>
              <a:rPr lang="en-US" b="0" i="0" dirty="0">
                <a:effectLst/>
                <a:latin typeface="inter-regular"/>
              </a:rPr>
              <a:t> class access and retrieval times are quiet fast.</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TreeSet</a:t>
            </a:r>
            <a:r>
              <a:rPr lang="en-US" b="0" i="0" dirty="0">
                <a:effectLst/>
                <a:latin typeface="inter-regular"/>
              </a:rPr>
              <a:t> class doesn't allow null element.</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TreeSet</a:t>
            </a:r>
            <a:r>
              <a:rPr lang="en-US" b="0" i="0" dirty="0">
                <a:effectLst/>
                <a:latin typeface="inter-regular"/>
              </a:rPr>
              <a:t> class is non synchronized.</a:t>
            </a:r>
          </a:p>
          <a:p>
            <a:pPr algn="just">
              <a:buFont typeface="Arial" panose="020B0604020202020204" pitchFamily="34" charset="0"/>
              <a:buChar char="•"/>
            </a:pPr>
            <a:r>
              <a:rPr lang="en-US" b="0" i="0" dirty="0">
                <a:effectLst/>
                <a:latin typeface="inter-regular"/>
              </a:rPr>
              <a:t>Java </a:t>
            </a:r>
            <a:r>
              <a:rPr lang="en-US" b="0" i="0" dirty="0" err="1">
                <a:effectLst/>
                <a:latin typeface="inter-regular"/>
              </a:rPr>
              <a:t>TreeSet</a:t>
            </a:r>
            <a:r>
              <a:rPr lang="en-US" b="0" i="0" dirty="0">
                <a:effectLst/>
                <a:latin typeface="inter-regular"/>
              </a:rPr>
              <a:t> class maintains ascending order.</a:t>
            </a:r>
          </a:p>
          <a:p>
            <a:endParaRPr lang="en-IN" dirty="0"/>
          </a:p>
        </p:txBody>
      </p:sp>
    </p:spTree>
    <p:extLst>
      <p:ext uri="{BB962C8B-B14F-4D97-AF65-F5344CB8AC3E}">
        <p14:creationId xmlns:p14="http://schemas.microsoft.com/office/powerpoint/2010/main" val="798244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4C4-D385-411E-BDC8-EFCCBACF866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FB7EB3F-B15E-4031-A836-04686F3B8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9550"/>
            <a:ext cx="12192000" cy="6858000"/>
          </a:xfrm>
        </p:spPr>
      </p:pic>
      <p:pic>
        <p:nvPicPr>
          <p:cNvPr id="6146" name="Picture 2" descr="TreeSet class hierarchy">
            <a:extLst>
              <a:ext uri="{FF2B5EF4-FFF2-40B4-BE49-F238E27FC236}">
                <a16:creationId xmlns:a16="http://schemas.microsoft.com/office/drawing/2014/main" id="{993B8DB8-0EF5-4598-A790-A3B5DC041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238" y="1319213"/>
            <a:ext cx="3995737" cy="491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DBD9-5661-4857-BFDC-4551DDC3FD05}"/>
              </a:ext>
            </a:extLst>
          </p:cNvPr>
          <p:cNvSpPr>
            <a:spLocks noGrp="1"/>
          </p:cNvSpPr>
          <p:nvPr>
            <p:ph type="title"/>
          </p:nvPr>
        </p:nvSpPr>
        <p:spPr/>
        <p:txBody>
          <a:bodyPr/>
          <a:lstStyle/>
          <a:p>
            <a:pPr algn="ctr"/>
            <a:r>
              <a:rPr lang="en-IN" b="0" i="0" dirty="0">
                <a:solidFill>
                  <a:schemeClr val="accent3">
                    <a:lumMod val="75000"/>
                  </a:schemeClr>
                </a:solidFill>
                <a:effectLst/>
                <a:latin typeface="erdana"/>
              </a:rPr>
              <a:t>Java Map Interface</a:t>
            </a:r>
            <a:br>
              <a:rPr lang="en-IN" b="0" i="0" dirty="0">
                <a:solidFill>
                  <a:schemeClr val="accent3">
                    <a:lumMod val="75000"/>
                  </a:schemeClr>
                </a:solidFill>
                <a:effectLst/>
                <a:latin typeface="erdana"/>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B3F3C1EE-B6D0-4F22-A237-12A9556BBD2D}"/>
              </a:ext>
            </a:extLst>
          </p:cNvPr>
          <p:cNvSpPr>
            <a:spLocks noGrp="1"/>
          </p:cNvSpPr>
          <p:nvPr>
            <p:ph idx="1"/>
          </p:nvPr>
        </p:nvSpPr>
        <p:spPr>
          <a:xfrm>
            <a:off x="838200" y="1825624"/>
            <a:ext cx="10515600" cy="4956175"/>
          </a:xfrm>
        </p:spPr>
        <p:txBody>
          <a:bodyPr>
            <a:normAutofit fontScale="92500" lnSpcReduction="10000"/>
          </a:bodyPr>
          <a:lstStyle/>
          <a:p>
            <a:pPr algn="just"/>
            <a:r>
              <a:rPr lang="en-US" b="0" i="0" dirty="0">
                <a:effectLst/>
                <a:latin typeface="inter-regular"/>
              </a:rPr>
              <a:t>A map contains values on the basis of key, i.e. key and value pair. Each key and value pair is known as an entry. A Map contains unique keys.</a:t>
            </a:r>
          </a:p>
          <a:p>
            <a:pPr algn="just"/>
            <a:endParaRPr lang="en-US" b="0" i="0" dirty="0">
              <a:effectLst/>
              <a:latin typeface="inter-regular"/>
            </a:endParaRPr>
          </a:p>
          <a:p>
            <a:pPr algn="just"/>
            <a:r>
              <a:rPr lang="en-US" b="0" i="0" dirty="0">
                <a:effectLst/>
                <a:latin typeface="inter-regular"/>
              </a:rPr>
              <a:t>A Map is useful if you have to search, update or delete elements on the basis of a key.</a:t>
            </a:r>
          </a:p>
          <a:p>
            <a:pPr algn="just"/>
            <a:endParaRPr lang="en-US" b="0" i="0" dirty="0">
              <a:effectLst/>
              <a:latin typeface="inter-regular"/>
            </a:endParaRPr>
          </a:p>
          <a:p>
            <a:pPr algn="just"/>
            <a:r>
              <a:rPr lang="en-US" b="0" i="0" dirty="0">
                <a:effectLst/>
                <a:latin typeface="inter-regular"/>
              </a:rPr>
              <a:t>HashMap doesn’t maintain any order.</a:t>
            </a:r>
          </a:p>
          <a:p>
            <a:pPr algn="just"/>
            <a:endParaRPr lang="en-US" b="0" i="0" dirty="0">
              <a:effectLst/>
              <a:latin typeface="inter-regular"/>
            </a:endParaRPr>
          </a:p>
          <a:p>
            <a:pPr algn="just"/>
            <a:r>
              <a:rPr lang="en-US" b="0" i="0" dirty="0" err="1">
                <a:effectLst/>
                <a:latin typeface="inter-regular"/>
              </a:rPr>
              <a:t>TreeMap</a:t>
            </a:r>
            <a:r>
              <a:rPr lang="en-US" b="0" i="0" dirty="0">
                <a:effectLst/>
                <a:latin typeface="inter-regular"/>
              </a:rPr>
              <a:t> sort the entries in ascending order of keys.</a:t>
            </a:r>
          </a:p>
          <a:p>
            <a:pPr algn="just"/>
            <a:endParaRPr lang="en-US" b="0" i="0" dirty="0">
              <a:effectLst/>
              <a:latin typeface="inter-regular"/>
            </a:endParaRPr>
          </a:p>
          <a:p>
            <a:pPr algn="just"/>
            <a:r>
              <a:rPr lang="en-US" b="0" i="0" dirty="0" err="1">
                <a:effectLst/>
                <a:latin typeface="inter-regular"/>
              </a:rPr>
              <a:t>LinkedHashMap</a:t>
            </a:r>
            <a:r>
              <a:rPr lang="en-US" b="0" i="0" dirty="0">
                <a:effectLst/>
                <a:latin typeface="inter-regular"/>
              </a:rPr>
              <a:t> maintains the insertion order.</a:t>
            </a:r>
          </a:p>
          <a:p>
            <a:endParaRPr lang="en-IN" dirty="0"/>
          </a:p>
        </p:txBody>
      </p:sp>
      <p:sp>
        <p:nvSpPr>
          <p:cNvPr id="4" name="Rectangle 1">
            <a:extLst>
              <a:ext uri="{FF2B5EF4-FFF2-40B4-BE49-F238E27FC236}">
                <a16:creationId xmlns:a16="http://schemas.microsoft.com/office/drawing/2014/main" id="{F5538552-FF9D-4A1D-A008-BC4352448EAE}"/>
              </a:ext>
            </a:extLst>
          </p:cNvPr>
          <p:cNvSpPr>
            <a:spLocks noChangeArrowheads="1"/>
          </p:cNvSpPr>
          <p:nvPr/>
        </p:nvSpPr>
        <p:spPr bwMode="auto">
          <a:xfrm>
            <a:off x="0" y="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426"/>
                </a:solidFill>
                <a:effectLst/>
                <a:latin typeface="Courier New" panose="02070309020205020404" pitchFamily="49" charset="0"/>
                <a:cs typeface="Courier New" panose="02070309020205020404" pitchFamily="49" charset="0"/>
              </a:rPr>
              <a:t>HashMap</a:t>
            </a:r>
            <a:r>
              <a:rPr kumimoji="0" lang="en-US" altLang="en-US" sz="1200" b="0" i="0" u="none" strike="noStrike" cap="none" normalizeH="0" baseline="0">
                <a:ln>
                  <a:noFill/>
                </a:ln>
                <a:solidFill>
                  <a:srgbClr val="222426"/>
                </a:solidFill>
                <a:effectLst/>
                <a:latin typeface="Arial" panose="020B0604020202020204" pitchFamily="34" charset="0"/>
                <a:cs typeface="Arial" panose="020B0604020202020204" pitchFamily="34" charset="0"/>
              </a:rPr>
              <a:t> doesn’t maintain any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426"/>
                </a:solidFill>
                <a:effectLst/>
                <a:latin typeface="Courier New" panose="02070309020205020404" pitchFamily="49" charset="0"/>
                <a:cs typeface="Courier New" panose="02070309020205020404" pitchFamily="49" charset="0"/>
              </a:rPr>
              <a:t>TreeMap</a:t>
            </a:r>
            <a:r>
              <a:rPr kumimoji="0" lang="en-US" altLang="en-US" sz="1200" b="0" i="0" u="none" strike="noStrike" cap="none" normalizeH="0" baseline="0">
                <a:ln>
                  <a:noFill/>
                </a:ln>
                <a:solidFill>
                  <a:srgbClr val="222426"/>
                </a:solidFill>
                <a:effectLst/>
                <a:latin typeface="Arial" panose="020B0604020202020204" pitchFamily="34" charset="0"/>
                <a:cs typeface="Arial" panose="020B0604020202020204" pitchFamily="34" charset="0"/>
              </a:rPr>
              <a:t> sort the entries in ascending order of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222426"/>
                </a:solidFill>
                <a:effectLst/>
                <a:latin typeface="Courier New" panose="02070309020205020404" pitchFamily="49" charset="0"/>
                <a:cs typeface="Courier New" panose="02070309020205020404" pitchFamily="49" charset="0"/>
              </a:rPr>
              <a:t>LinkedHashMap</a:t>
            </a:r>
            <a:r>
              <a:rPr kumimoji="0" lang="en-US" altLang="en-US" sz="1200" b="0" i="0" u="none" strike="noStrike" cap="none" normalizeH="0" baseline="0">
                <a:ln>
                  <a:noFill/>
                </a:ln>
                <a:solidFill>
                  <a:srgbClr val="222426"/>
                </a:solidFill>
                <a:effectLst/>
                <a:latin typeface="Arial" panose="020B0604020202020204" pitchFamily="34" charset="0"/>
                <a:cs typeface="Arial" panose="020B0604020202020204" pitchFamily="34" charset="0"/>
              </a:rPr>
              <a:t> maintains the insertion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59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64F-B909-45AD-A825-37B18798FF48}"/>
              </a:ext>
            </a:extLst>
          </p:cNvPr>
          <p:cNvSpPr>
            <a:spLocks noGrp="1"/>
          </p:cNvSpPr>
          <p:nvPr>
            <p:ph type="title"/>
          </p:nvPr>
        </p:nvSpPr>
        <p:spPr/>
        <p:txBody>
          <a:bodyPr/>
          <a:lstStyle/>
          <a:p>
            <a:pPr algn="ctr"/>
            <a:r>
              <a:rPr lang="en-IN" b="0" i="0" dirty="0">
                <a:solidFill>
                  <a:schemeClr val="accent3">
                    <a:lumMod val="75000"/>
                  </a:schemeClr>
                </a:solidFill>
                <a:effectLst/>
                <a:latin typeface="erdana"/>
              </a:rPr>
              <a:t>Java Map Hierarchy</a:t>
            </a:r>
            <a:br>
              <a:rPr lang="en-IN" b="0" i="0" dirty="0">
                <a:solidFill>
                  <a:schemeClr val="accent3">
                    <a:lumMod val="75000"/>
                  </a:schemeClr>
                </a:solidFill>
                <a:effectLst/>
                <a:latin typeface="erdana"/>
              </a:rPr>
            </a:br>
            <a:endParaRPr lang="en-IN" dirty="0">
              <a:solidFill>
                <a:schemeClr val="accent3">
                  <a:lumMod val="75000"/>
                </a:schemeClr>
              </a:solidFill>
            </a:endParaRPr>
          </a:p>
        </p:txBody>
      </p:sp>
      <p:pic>
        <p:nvPicPr>
          <p:cNvPr id="5" name="Content Placeholder 4">
            <a:extLst>
              <a:ext uri="{FF2B5EF4-FFF2-40B4-BE49-F238E27FC236}">
                <a16:creationId xmlns:a16="http://schemas.microsoft.com/office/drawing/2014/main" id="{7B04C8E9-7FD7-4AD5-9832-D597BFA91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09675"/>
            <a:ext cx="12192000" cy="5648325"/>
          </a:xfrm>
        </p:spPr>
      </p:pic>
      <p:pic>
        <p:nvPicPr>
          <p:cNvPr id="7170" name="Picture 2" descr="Java Map Hierarchy">
            <a:extLst>
              <a:ext uri="{FF2B5EF4-FFF2-40B4-BE49-F238E27FC236}">
                <a16:creationId xmlns:a16="http://schemas.microsoft.com/office/drawing/2014/main" id="{01F91626-FE9E-479B-BC96-3928546A6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6" y="1209675"/>
            <a:ext cx="7905750" cy="587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32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1689743" y="4944878"/>
            <a:ext cx="2128275" cy="58990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7000"/>
            </a:lvl1pPr>
          </a:lstStyle>
          <a:p>
            <a:r>
              <a:rPr sz="3500"/>
              <a:t>passenger1</a:t>
            </a:r>
          </a:p>
        </p:txBody>
      </p:sp>
      <p:sp>
        <p:nvSpPr>
          <p:cNvPr id="120" name="Shape 120"/>
          <p:cNvSpPr/>
          <p:nvPr/>
        </p:nvSpPr>
        <p:spPr>
          <a:xfrm>
            <a:off x="4863447" y="4944878"/>
            <a:ext cx="2128275" cy="58990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7000"/>
            </a:lvl1pPr>
          </a:lstStyle>
          <a:p>
            <a:r>
              <a:rPr sz="3500"/>
              <a:t>passenger2</a:t>
            </a:r>
          </a:p>
        </p:txBody>
      </p:sp>
      <p:sp>
        <p:nvSpPr>
          <p:cNvPr id="121" name="Shape 121"/>
          <p:cNvSpPr/>
          <p:nvPr/>
        </p:nvSpPr>
        <p:spPr>
          <a:xfrm>
            <a:off x="8037151" y="4944878"/>
            <a:ext cx="2128275" cy="58990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7000"/>
            </a:lvl1pPr>
          </a:lstStyle>
          <a:p>
            <a:r>
              <a:rPr sz="3500"/>
              <a:t>passenger3</a:t>
            </a:r>
          </a:p>
        </p:txBody>
      </p:sp>
      <p:sp>
        <p:nvSpPr>
          <p:cNvPr id="122" name="Shape 122"/>
          <p:cNvSpPr/>
          <p:nvPr/>
        </p:nvSpPr>
        <p:spPr>
          <a:xfrm>
            <a:off x="7349323" y="5369940"/>
            <a:ext cx="630511" cy="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23" name="Shape 123"/>
          <p:cNvSpPr/>
          <p:nvPr/>
        </p:nvSpPr>
        <p:spPr>
          <a:xfrm>
            <a:off x="4239119" y="5369940"/>
            <a:ext cx="630511" cy="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24" name="Shape 124"/>
          <p:cNvSpPr/>
          <p:nvPr/>
        </p:nvSpPr>
        <p:spPr>
          <a:xfrm>
            <a:off x="7741384" y="1203908"/>
            <a:ext cx="1690320" cy="1943554"/>
          </a:xfrm>
          <a:prstGeom prst="roundRect">
            <a:avLst>
              <a:gd name="adj" fmla="val 5635"/>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r>
              <a:rPr sz="1600"/>
              <a:t>DB</a:t>
            </a:r>
          </a:p>
        </p:txBody>
      </p:sp>
      <p:sp>
        <p:nvSpPr>
          <p:cNvPr id="125" name="Shape 125"/>
          <p:cNvSpPr/>
          <p:nvPr/>
        </p:nvSpPr>
        <p:spPr>
          <a:xfrm>
            <a:off x="673465" y="3859550"/>
            <a:ext cx="4804072" cy="66684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8000"/>
            </a:lvl1pPr>
          </a:lstStyle>
          <a:p>
            <a:r>
              <a:rPr sz="4000"/>
              <a:t>Collections Framework</a:t>
            </a:r>
          </a:p>
        </p:txBody>
      </p:sp>
      <p:sp>
        <p:nvSpPr>
          <p:cNvPr id="126" name="Shape 126"/>
          <p:cNvSpPr/>
          <p:nvPr/>
        </p:nvSpPr>
        <p:spPr>
          <a:xfrm>
            <a:off x="6198955" y="1991655"/>
            <a:ext cx="1251281" cy="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27" name="Shape 127"/>
          <p:cNvSpPr/>
          <p:nvPr/>
        </p:nvSpPr>
        <p:spPr>
          <a:xfrm>
            <a:off x="4379178" y="1535663"/>
            <a:ext cx="1614013" cy="1497002"/>
          </a:xfrm>
          <a:prstGeom prst="rect">
            <a:avLst/>
          </a:prstGeom>
          <a:gradFill>
            <a:gsLst>
              <a:gs pos="0">
                <a:schemeClr val="accent2"/>
              </a:gs>
              <a:gs pos="100000">
                <a:schemeClr val="accent2">
                  <a:hueOff val="-1101185"/>
                  <a:satOff val="4910"/>
                  <a:lumOff val="-14610"/>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r>
              <a:rPr sz="1600"/>
              <a:t>Application</a:t>
            </a:r>
          </a:p>
        </p:txBody>
      </p:sp>
      <p:sp>
        <p:nvSpPr>
          <p:cNvPr id="128" name="Shape 128"/>
          <p:cNvSpPr/>
          <p:nvPr/>
        </p:nvSpPr>
        <p:spPr>
          <a:xfrm flipH="1" flipV="1">
            <a:off x="6073537" y="2635726"/>
            <a:ext cx="1502116" cy="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29" name="Shape 129"/>
          <p:cNvSpPr/>
          <p:nvPr/>
        </p:nvSpPr>
        <p:spPr>
          <a:xfrm>
            <a:off x="778270" y="2318226"/>
            <a:ext cx="1502115" cy="755035"/>
          </a:xfrm>
          <a:prstGeom prst="roundRect">
            <a:avLst>
              <a:gd name="adj" fmla="val 12615"/>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r>
              <a:rPr sz="1600"/>
              <a:t>CLIENT</a:t>
            </a:r>
          </a:p>
        </p:txBody>
      </p:sp>
      <p:sp>
        <p:nvSpPr>
          <p:cNvPr id="130" name="Shape 130"/>
          <p:cNvSpPr/>
          <p:nvPr/>
        </p:nvSpPr>
        <p:spPr>
          <a:xfrm flipV="1">
            <a:off x="2309040" y="2215235"/>
            <a:ext cx="1989792" cy="420492"/>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31" name="Shape 131"/>
          <p:cNvSpPr/>
          <p:nvPr/>
        </p:nvSpPr>
        <p:spPr>
          <a:xfrm>
            <a:off x="4658826" y="1646248"/>
            <a:ext cx="406811" cy="390720"/>
          </a:xfrm>
          <a:prstGeom prst="ellipse">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32" name="Shape 132"/>
          <p:cNvSpPr/>
          <p:nvPr/>
        </p:nvSpPr>
        <p:spPr>
          <a:xfrm>
            <a:off x="5150843" y="1646248"/>
            <a:ext cx="406811" cy="390720"/>
          </a:xfrm>
          <a:prstGeom prst="ellipse">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33" name="Shape 133"/>
          <p:cNvSpPr/>
          <p:nvPr/>
        </p:nvSpPr>
        <p:spPr>
          <a:xfrm>
            <a:off x="5366182" y="2500384"/>
            <a:ext cx="406811" cy="390720"/>
          </a:xfrm>
          <a:prstGeom prst="ellipse">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34" name="Shape 134"/>
          <p:cNvSpPr/>
          <p:nvPr/>
        </p:nvSpPr>
        <p:spPr>
          <a:xfrm>
            <a:off x="4658826" y="2500384"/>
            <a:ext cx="406811" cy="390720"/>
          </a:xfrm>
          <a:prstGeom prst="ellipse">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35" name="Shape 135"/>
          <p:cNvSpPr/>
          <p:nvPr/>
        </p:nvSpPr>
        <p:spPr>
          <a:xfrm>
            <a:off x="5500994" y="1796295"/>
            <a:ext cx="406811" cy="390720"/>
          </a:xfrm>
          <a:prstGeom prst="ellipse">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1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1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1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1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1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dvAuto="0"/>
      <p:bldP spid="120" grpId="0" animBg="1" advAuto="0"/>
      <p:bldP spid="121" grpId="0" animBg="1" advAuto="0"/>
      <p:bldP spid="122" grpId="0" animBg="1" advAuto="0"/>
      <p:bldP spid="123" grpId="0" animBg="1" advAuto="0"/>
      <p:bldP spid="124" grpId="0" animBg="1" advAuto="0"/>
      <p:bldP spid="125" grpId="0" animBg="1" advAuto="0"/>
      <p:bldP spid="126" grpId="0" animBg="1" advAuto="0"/>
      <p:bldP spid="127" grpId="0" animBg="1" advAuto="0"/>
      <p:bldP spid="128" grpId="0" animBg="1" advAuto="0"/>
      <p:bldP spid="129" grpId="0" animBg="1" advAuto="0"/>
      <p:bldP spid="130" grpId="0" animBg="1" advAuto="0"/>
      <p:bldP spid="131" grpId="0" animBg="1" advAuto="0"/>
      <p:bldP spid="132" grpId="0" animBg="1" advAuto="0"/>
      <p:bldP spid="133" grpId="0" animBg="1" advAuto="0"/>
      <p:bldP spid="134" grpId="0" animBg="1" advAuto="0"/>
      <p:bldP spid="135"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64F-B909-45AD-A825-37B18798FF48}"/>
              </a:ext>
            </a:extLst>
          </p:cNvPr>
          <p:cNvSpPr>
            <a:spLocks noGrp="1"/>
          </p:cNvSpPr>
          <p:nvPr>
            <p:ph type="title"/>
          </p:nvPr>
        </p:nvSpPr>
        <p:spPr>
          <a:xfrm>
            <a:off x="838200" y="0"/>
            <a:ext cx="10515600" cy="1325563"/>
          </a:xfrm>
        </p:spPr>
        <p:txBody>
          <a:bodyPr/>
          <a:lstStyle/>
          <a:p>
            <a:pPr algn="ctr"/>
            <a:r>
              <a:rPr lang="en-IN" b="1" i="0" dirty="0">
                <a:solidFill>
                  <a:schemeClr val="accent3">
                    <a:lumMod val="75000"/>
                  </a:schemeClr>
                </a:solidFill>
                <a:effectLst/>
                <a:latin typeface="Arial" panose="020B0604020202020204" pitchFamily="34" charset="0"/>
              </a:rPr>
              <a:t>HashMap in Java</a:t>
            </a:r>
            <a:br>
              <a:rPr lang="en-IN" b="1" i="0" dirty="0">
                <a:solidFill>
                  <a:schemeClr val="accent3">
                    <a:lumMod val="75000"/>
                  </a:schemeClr>
                </a:solidFill>
                <a:effectLst/>
                <a:latin typeface="Arial" panose="020B0604020202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365DAFBD-132A-483F-8388-BC934EAA5734}"/>
              </a:ext>
            </a:extLst>
          </p:cNvPr>
          <p:cNvSpPr>
            <a:spLocks noGrp="1"/>
          </p:cNvSpPr>
          <p:nvPr>
            <p:ph idx="1"/>
          </p:nvPr>
        </p:nvSpPr>
        <p:spPr>
          <a:xfrm>
            <a:off x="171451" y="996949"/>
            <a:ext cx="11744324" cy="5641975"/>
          </a:xfrm>
        </p:spPr>
        <p:txBody>
          <a:bodyPr>
            <a:normAutofit lnSpcReduction="10000"/>
          </a:bodyPr>
          <a:lstStyle/>
          <a:p>
            <a:r>
              <a:rPr lang="en-US" dirty="0"/>
              <a:t>HashMap is a Map based collection class that is used for storing Key &amp; value pairs, it is denoted as HashMap&lt;Key, Value&gt; or HashMap&lt;K, V&gt;.</a:t>
            </a:r>
          </a:p>
          <a:p>
            <a:endParaRPr lang="en-US" dirty="0"/>
          </a:p>
          <a:p>
            <a:r>
              <a:rPr lang="en-US" dirty="0"/>
              <a:t> This class makes no guarantees as to the order of the map. It is similar to the </a:t>
            </a:r>
            <a:r>
              <a:rPr lang="en-US" dirty="0" err="1"/>
              <a:t>Hashtable</a:t>
            </a:r>
            <a:r>
              <a:rPr lang="en-US" dirty="0"/>
              <a:t> class except that it is unsynchronized and permits nulls(null values and null key).</a:t>
            </a:r>
          </a:p>
          <a:p>
            <a:endParaRPr lang="en-US" dirty="0"/>
          </a:p>
          <a:p>
            <a:r>
              <a:rPr lang="en-US" dirty="0"/>
              <a:t>It is not an ordered collection which means it does not return the keys and values in the same order in which they have been inserted into the HashMap. It does not sort the stored keys and Values. </a:t>
            </a:r>
          </a:p>
          <a:p>
            <a:endParaRPr lang="en-US" dirty="0"/>
          </a:p>
          <a:p>
            <a:r>
              <a:rPr lang="en-US" dirty="0"/>
              <a:t>You must need to import </a:t>
            </a:r>
            <a:r>
              <a:rPr lang="en-US" dirty="0" err="1"/>
              <a:t>java.util.HashMap</a:t>
            </a:r>
            <a:r>
              <a:rPr lang="en-US" dirty="0"/>
              <a:t> or its super class in order to use the HashMap class and methods.</a:t>
            </a:r>
            <a:endParaRPr lang="en-IN" dirty="0"/>
          </a:p>
        </p:txBody>
      </p:sp>
    </p:spTree>
    <p:extLst>
      <p:ext uri="{BB962C8B-B14F-4D97-AF65-F5344CB8AC3E}">
        <p14:creationId xmlns:p14="http://schemas.microsoft.com/office/powerpoint/2010/main" val="77387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64F-B909-45AD-A825-37B18798FF48}"/>
              </a:ext>
            </a:extLst>
          </p:cNvPr>
          <p:cNvSpPr>
            <a:spLocks noGrp="1"/>
          </p:cNvSpPr>
          <p:nvPr>
            <p:ph type="title"/>
          </p:nvPr>
        </p:nvSpPr>
        <p:spPr>
          <a:xfrm>
            <a:off x="838200" y="212725"/>
            <a:ext cx="10515600" cy="1325563"/>
          </a:xfrm>
        </p:spPr>
        <p:txBody>
          <a:bodyPr/>
          <a:lstStyle/>
          <a:p>
            <a:pPr algn="ctr"/>
            <a:r>
              <a:rPr lang="en-IN" b="1" i="0" dirty="0" err="1">
                <a:solidFill>
                  <a:schemeClr val="accent3">
                    <a:lumMod val="75000"/>
                  </a:schemeClr>
                </a:solidFill>
                <a:effectLst/>
                <a:latin typeface="Arial" panose="020B0604020202020204" pitchFamily="34" charset="0"/>
              </a:rPr>
              <a:t>LinkedHashMap</a:t>
            </a:r>
            <a:br>
              <a:rPr lang="en-IN" b="1" i="0" dirty="0">
                <a:solidFill>
                  <a:schemeClr val="accent3">
                    <a:lumMod val="75000"/>
                  </a:schemeClr>
                </a:solidFill>
                <a:effectLst/>
                <a:latin typeface="Arial" panose="020B0604020202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365DAFBD-132A-483F-8388-BC934EAA5734}"/>
              </a:ext>
            </a:extLst>
          </p:cNvPr>
          <p:cNvSpPr>
            <a:spLocks noGrp="1"/>
          </p:cNvSpPr>
          <p:nvPr>
            <p:ph idx="1"/>
          </p:nvPr>
        </p:nvSpPr>
        <p:spPr>
          <a:xfrm>
            <a:off x="285749" y="1253330"/>
            <a:ext cx="11706225" cy="5509419"/>
          </a:xfrm>
        </p:spPr>
        <p:txBody>
          <a:bodyPr>
            <a:normAutofit fontScale="92500" lnSpcReduction="10000"/>
          </a:bodyPr>
          <a:lstStyle/>
          <a:p>
            <a:r>
              <a:rPr lang="en-US" dirty="0" err="1"/>
              <a:t>LinkedHashMap</a:t>
            </a:r>
            <a:r>
              <a:rPr lang="en-US" dirty="0"/>
              <a:t> is a Hash table and linked list implementation of the Map interface, with predictable iteration order. </a:t>
            </a:r>
          </a:p>
          <a:p>
            <a:endParaRPr lang="en-US" dirty="0"/>
          </a:p>
          <a:p>
            <a:r>
              <a:rPr lang="en-US" dirty="0"/>
              <a:t>This implementation differs from HashMap in that it maintains a doubly-linked list running through all of its entries. </a:t>
            </a:r>
          </a:p>
          <a:p>
            <a:endParaRPr lang="en-US" dirty="0"/>
          </a:p>
          <a:p>
            <a:r>
              <a:rPr lang="en-US" dirty="0"/>
              <a:t>This linked list defines the iteration ordering, which is normally the order in which keys were inserted into the map (insertion-order). </a:t>
            </a:r>
          </a:p>
          <a:p>
            <a:endParaRPr lang="en-US" dirty="0"/>
          </a:p>
          <a:p>
            <a:endParaRPr lang="en-US" dirty="0"/>
          </a:p>
          <a:p>
            <a:r>
              <a:rPr lang="en-US" dirty="0"/>
              <a:t>HashMap doesn’t maintain any order.</a:t>
            </a:r>
          </a:p>
          <a:p>
            <a:r>
              <a:rPr lang="en-US" dirty="0" err="1"/>
              <a:t>TreeMap</a:t>
            </a:r>
            <a:r>
              <a:rPr lang="en-US" dirty="0"/>
              <a:t> sort the entries in ascending order of keys.</a:t>
            </a:r>
          </a:p>
          <a:p>
            <a:r>
              <a:rPr lang="en-US" dirty="0" err="1"/>
              <a:t>LinkedHashMap</a:t>
            </a:r>
            <a:r>
              <a:rPr lang="en-US" dirty="0"/>
              <a:t> maintains the insertion order.</a:t>
            </a:r>
            <a:endParaRPr lang="en-IN" dirty="0"/>
          </a:p>
        </p:txBody>
      </p:sp>
    </p:spTree>
    <p:extLst>
      <p:ext uri="{BB962C8B-B14F-4D97-AF65-F5344CB8AC3E}">
        <p14:creationId xmlns:p14="http://schemas.microsoft.com/office/powerpoint/2010/main" val="360528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64F-B909-45AD-A825-37B18798FF48}"/>
              </a:ext>
            </a:extLst>
          </p:cNvPr>
          <p:cNvSpPr>
            <a:spLocks noGrp="1"/>
          </p:cNvSpPr>
          <p:nvPr>
            <p:ph type="title"/>
          </p:nvPr>
        </p:nvSpPr>
        <p:spPr/>
        <p:txBody>
          <a:bodyPr/>
          <a:lstStyle/>
          <a:p>
            <a:pPr algn="ctr"/>
            <a:r>
              <a:rPr lang="en-IN" b="1" i="0" dirty="0" err="1">
                <a:solidFill>
                  <a:schemeClr val="accent3">
                    <a:lumMod val="75000"/>
                  </a:schemeClr>
                </a:solidFill>
                <a:effectLst/>
                <a:latin typeface="Arial" panose="020B0604020202020204" pitchFamily="34" charset="0"/>
              </a:rPr>
              <a:t>TreeMap</a:t>
            </a:r>
            <a:r>
              <a:rPr lang="en-IN" b="1" i="0" dirty="0">
                <a:solidFill>
                  <a:schemeClr val="accent3">
                    <a:lumMod val="75000"/>
                  </a:schemeClr>
                </a:solidFill>
                <a:effectLst/>
                <a:latin typeface="Arial" panose="020B0604020202020204" pitchFamily="34" charset="0"/>
              </a:rPr>
              <a:t> in Java</a:t>
            </a:r>
            <a:br>
              <a:rPr lang="en-IN" b="1" i="0" dirty="0">
                <a:solidFill>
                  <a:schemeClr val="accent3">
                    <a:lumMod val="75000"/>
                  </a:schemeClr>
                </a:solidFill>
                <a:effectLst/>
                <a:latin typeface="Arial" panose="020B0604020202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365DAFBD-132A-483F-8388-BC934EAA5734}"/>
              </a:ext>
            </a:extLst>
          </p:cNvPr>
          <p:cNvSpPr>
            <a:spLocks noGrp="1"/>
          </p:cNvSpPr>
          <p:nvPr>
            <p:ph idx="1"/>
          </p:nvPr>
        </p:nvSpPr>
        <p:spPr>
          <a:xfrm>
            <a:off x="838200" y="1825624"/>
            <a:ext cx="10515600" cy="4803775"/>
          </a:xfrm>
        </p:spPr>
        <p:txBody>
          <a:bodyPr>
            <a:normAutofit/>
          </a:bodyPr>
          <a:lstStyle/>
          <a:p>
            <a:r>
              <a:rPr lang="en-US" dirty="0" err="1"/>
              <a:t>TreeMap</a:t>
            </a:r>
            <a:r>
              <a:rPr lang="en-US" dirty="0"/>
              <a:t> is Red-Black tree based </a:t>
            </a:r>
            <a:r>
              <a:rPr lang="en-US" dirty="0" err="1"/>
              <a:t>NavigableMap</a:t>
            </a:r>
            <a:r>
              <a:rPr lang="en-US" dirty="0"/>
              <a:t> implementation. It is sorted according to the natural ordering of its keys.</a:t>
            </a:r>
          </a:p>
          <a:p>
            <a:endParaRPr lang="en-US" dirty="0"/>
          </a:p>
          <a:p>
            <a:r>
              <a:rPr lang="en-US" dirty="0" err="1"/>
              <a:t>TreeMap</a:t>
            </a:r>
            <a:r>
              <a:rPr lang="en-US" dirty="0"/>
              <a:t> class implements Map interface similar to HashMap class. </a:t>
            </a:r>
          </a:p>
          <a:p>
            <a:endParaRPr lang="en-US" dirty="0"/>
          </a:p>
          <a:p>
            <a:r>
              <a:rPr lang="en-US" dirty="0"/>
              <a:t>The main difference between them is that HashMap is an unordered collection while </a:t>
            </a:r>
            <a:r>
              <a:rPr lang="en-US" dirty="0" err="1"/>
              <a:t>TreeMap</a:t>
            </a:r>
            <a:r>
              <a:rPr lang="en-US" dirty="0"/>
              <a:t> is sorted in the ascending order of its keys. </a:t>
            </a:r>
          </a:p>
          <a:p>
            <a:endParaRPr lang="en-US" dirty="0"/>
          </a:p>
          <a:p>
            <a:r>
              <a:rPr lang="en-US" dirty="0" err="1"/>
              <a:t>TreeMap</a:t>
            </a:r>
            <a:r>
              <a:rPr lang="en-US" dirty="0"/>
              <a:t> is unsynchronized collection class which means it is not suitable for thread-safe operations until unless synchronized explicitly.</a:t>
            </a:r>
            <a:endParaRPr lang="en-IN" dirty="0"/>
          </a:p>
        </p:txBody>
      </p:sp>
    </p:spTree>
    <p:extLst>
      <p:ext uri="{BB962C8B-B14F-4D97-AF65-F5344CB8AC3E}">
        <p14:creationId xmlns:p14="http://schemas.microsoft.com/office/powerpoint/2010/main" val="421434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048735"/>
          <p:cNvSpPr>
            <a:spLocks noGrp="1"/>
          </p:cNvSpPr>
          <p:nvPr>
            <p:ph type="title"/>
          </p:nvPr>
        </p:nvSpPr>
        <p:spPr>
          <a:xfrm>
            <a:off x="2152649" y="-203465"/>
            <a:ext cx="7886700" cy="1325563"/>
          </a:xfrm>
        </p:spPr>
        <p:txBody>
          <a:bodyPr/>
          <a:lstStyle/>
          <a:p>
            <a:pPr algn="ctr"/>
            <a:r>
              <a:rPr lang="en-US">
                <a:solidFill>
                  <a:srgbClr val="3399FF"/>
                </a:solidFill>
              </a:rPr>
              <a:t>Generic Collection</a:t>
            </a:r>
          </a:p>
        </p:txBody>
      </p:sp>
      <p:sp>
        <p:nvSpPr>
          <p:cNvPr id="1048737" name="Content Placeholder 1048736"/>
          <p:cNvSpPr>
            <a:spLocks noGrp="1"/>
          </p:cNvSpPr>
          <p:nvPr>
            <p:ph idx="1"/>
          </p:nvPr>
        </p:nvSpPr>
        <p:spPr>
          <a:xfrm>
            <a:off x="1524000" y="813255"/>
            <a:ext cx="9063434" cy="6055796"/>
          </a:xfrm>
        </p:spPr>
        <p:txBody>
          <a:bodyPr>
            <a:normAutofit fontScale="96429"/>
          </a:bodyPr>
          <a:lstStyle/>
          <a:p>
            <a:r>
              <a:rPr lang="en-US"/>
              <a:t>Errors appear at compile time than at run time.</a:t>
            </a:r>
          </a:p>
          <a:p>
            <a:endParaRPr lang="en-US"/>
          </a:p>
          <a:p>
            <a:r>
              <a:rPr lang="en-US"/>
              <a:t>Code reusability: Generics help in reusing the code already written, thereby making it usable for other types (for a method, or class, or an interface).</a:t>
            </a:r>
          </a:p>
          <a:p>
            <a:endParaRPr lang="en-US"/>
          </a:p>
          <a:p>
            <a:r>
              <a:rPr lang="en-US"/>
              <a:t>If a data structure is generic, say a list, it would only take specific type of objects and return the same specific type of object as output. This eliminates the need to typecast individually.</a:t>
            </a:r>
          </a:p>
          <a:p>
            <a:endParaRPr lang="en-US"/>
          </a:p>
          <a:p>
            <a:r>
              <a:rPr lang="en-US"/>
              <a:t>Algorithms can be implemented with ease, since they can be used to work with different types of objects, and maintaining type safety as well as code reusability.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048737"/>
          <p:cNvSpPr>
            <a:spLocks noGrp="1"/>
          </p:cNvSpPr>
          <p:nvPr>
            <p:ph type="title"/>
          </p:nvPr>
        </p:nvSpPr>
        <p:spPr>
          <a:xfrm>
            <a:off x="2152649" y="1"/>
            <a:ext cx="7886700" cy="1325563"/>
          </a:xfrm>
        </p:spPr>
        <p:txBody>
          <a:bodyPr/>
          <a:lstStyle/>
          <a:p>
            <a:pPr algn="ctr"/>
            <a:r>
              <a:rPr lang="en-US">
                <a:solidFill>
                  <a:srgbClr val="3399FF"/>
                </a:solidFill>
              </a:rPr>
              <a:t>Non - Generic Collection</a:t>
            </a:r>
          </a:p>
        </p:txBody>
      </p:sp>
      <p:sp>
        <p:nvSpPr>
          <p:cNvPr id="1048739" name="Content Placeholder 1048738"/>
          <p:cNvSpPr>
            <a:spLocks noGrp="1"/>
          </p:cNvSpPr>
          <p:nvPr>
            <p:ph idx="1"/>
          </p:nvPr>
        </p:nvSpPr>
        <p:spPr>
          <a:xfrm>
            <a:off x="1662716" y="1253330"/>
            <a:ext cx="8890998" cy="5811484"/>
          </a:xfrm>
        </p:spPr>
        <p:txBody>
          <a:bodyPr/>
          <a:lstStyle/>
          <a:p>
            <a:endParaRPr lang="en-US"/>
          </a:p>
          <a:p>
            <a:r>
              <a:rPr lang="en-US"/>
              <a:t>When the data structure is non-generic, it causes issues when the data is tried to be retrieved from the collection/data structure.</a:t>
            </a:r>
          </a:p>
          <a:p>
            <a:endParaRPr lang="en-US"/>
          </a:p>
          <a:p>
            <a:r>
              <a:rPr lang="en-US"/>
              <a:t>Every time an element from the collection is retrieved, it needs to be explicitly type-casted to its required type, which is a problem when there are too many elements.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A7EC-8112-4923-87A0-F38D6BAED7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01A5C-2DB5-4259-A872-39E7929F8CC2}"/>
              </a:ext>
            </a:extLst>
          </p:cNvPr>
          <p:cNvSpPr>
            <a:spLocks noGrp="1"/>
          </p:cNvSpPr>
          <p:nvPr>
            <p:ph idx="1"/>
          </p:nvPr>
        </p:nvSpPr>
        <p:spPr/>
        <p:txBody>
          <a:bodyPr/>
          <a:lstStyle/>
          <a:p>
            <a:endParaRPr lang="en-IN"/>
          </a:p>
        </p:txBody>
      </p:sp>
      <p:pic>
        <p:nvPicPr>
          <p:cNvPr id="4" name="Picture 2" descr="Java Collection Framework - An Exclusive Guide on Collection Framework -  TechVidvan">
            <a:extLst>
              <a:ext uri="{FF2B5EF4-FFF2-40B4-BE49-F238E27FC236}">
                <a16:creationId xmlns:a16="http://schemas.microsoft.com/office/drawing/2014/main" id="{DDEF0505-8DD7-4269-9A04-DF01D321D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106532"/>
            <a:ext cx="11940466" cy="66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9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CC9-A38E-44BA-BE2E-3FE6268C2C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8A4B5C-C4E5-4794-AE15-216AE56E43F5}"/>
              </a:ext>
            </a:extLst>
          </p:cNvPr>
          <p:cNvSpPr>
            <a:spLocks noGrp="1"/>
          </p:cNvSpPr>
          <p:nvPr>
            <p:ph idx="1"/>
          </p:nvPr>
        </p:nvSpPr>
        <p:spPr/>
        <p:txBody>
          <a:bodyPr/>
          <a:lstStyle/>
          <a:p>
            <a:endParaRPr lang="en-IN"/>
          </a:p>
        </p:txBody>
      </p:sp>
      <p:pic>
        <p:nvPicPr>
          <p:cNvPr id="4" name="Picture 2" descr="Java Collections Cheat Sheet. This Flow diagram will help you choose… | by  Tushar Soam | Medium">
            <a:extLst>
              <a:ext uri="{FF2B5EF4-FFF2-40B4-BE49-F238E27FC236}">
                <a16:creationId xmlns:a16="http://schemas.microsoft.com/office/drawing/2014/main" id="{A02CE66C-56C8-4B0B-8639-1CDEDDCA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6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37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048749"/>
          <p:cNvSpPr>
            <a:spLocks noGrp="1"/>
          </p:cNvSpPr>
          <p:nvPr>
            <p:ph type="title"/>
          </p:nvPr>
        </p:nvSpPr>
        <p:spPr/>
        <p:txBody>
          <a:bodyPr/>
          <a:lstStyle/>
          <a:p>
            <a:endParaRPr lang="en-US"/>
          </a:p>
        </p:txBody>
      </p:sp>
      <p:sp>
        <p:nvSpPr>
          <p:cNvPr id="1048751" name="Content Placeholder 1048750"/>
          <p:cNvSpPr>
            <a:spLocks noGrp="1"/>
          </p:cNvSpPr>
          <p:nvPr>
            <p:ph idx="1"/>
          </p:nvPr>
        </p:nvSpPr>
        <p:spPr/>
        <p:txBody>
          <a:bodyPr/>
          <a:lstStyle/>
          <a:p>
            <a:endParaRPr lang="en-US"/>
          </a:p>
        </p:txBody>
      </p:sp>
      <p:pic>
        <p:nvPicPr>
          <p:cNvPr id="2097186" name="Picture 2097185"/>
          <p:cNvPicPr>
            <a:picLocks/>
          </p:cNvPicPr>
          <p:nvPr/>
        </p:nvPicPr>
        <p:blipFill>
          <a:blip r:embed="rId2"/>
          <a:stretch>
            <a:fillRect/>
          </a:stretch>
        </p:blipFill>
        <p:spPr>
          <a:xfrm>
            <a:off x="409575" y="2"/>
            <a:ext cx="11582400" cy="68579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3619421" y="289481"/>
            <a:ext cx="3885807" cy="666849"/>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8000"/>
            </a:lvl1pPr>
          </a:lstStyle>
          <a:p>
            <a:r>
              <a:rPr sz="4000"/>
              <a:t>java.util.Collection</a:t>
            </a:r>
          </a:p>
        </p:txBody>
      </p:sp>
      <p:sp>
        <p:nvSpPr>
          <p:cNvPr id="138" name="Shape 138"/>
          <p:cNvSpPr/>
          <p:nvPr/>
        </p:nvSpPr>
        <p:spPr>
          <a:xfrm>
            <a:off x="2386658" y="1698655"/>
            <a:ext cx="488532"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List</a:t>
            </a:r>
          </a:p>
        </p:txBody>
      </p:sp>
      <p:sp>
        <p:nvSpPr>
          <p:cNvPr id="139" name="Shape 139"/>
          <p:cNvSpPr/>
          <p:nvPr/>
        </p:nvSpPr>
        <p:spPr>
          <a:xfrm>
            <a:off x="6670011" y="1698655"/>
            <a:ext cx="464743"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Set</a:t>
            </a:r>
          </a:p>
        </p:txBody>
      </p:sp>
      <p:sp>
        <p:nvSpPr>
          <p:cNvPr id="140" name="Shape 140"/>
          <p:cNvSpPr/>
          <p:nvPr/>
        </p:nvSpPr>
        <p:spPr>
          <a:xfrm>
            <a:off x="882115" y="3650309"/>
            <a:ext cx="1186094"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ArrayList</a:t>
            </a:r>
          </a:p>
        </p:txBody>
      </p:sp>
      <p:sp>
        <p:nvSpPr>
          <p:cNvPr id="141" name="Shape 141"/>
          <p:cNvSpPr/>
          <p:nvPr/>
        </p:nvSpPr>
        <p:spPr>
          <a:xfrm>
            <a:off x="2908107" y="3650309"/>
            <a:ext cx="1329403"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LinkedList</a:t>
            </a:r>
          </a:p>
        </p:txBody>
      </p:sp>
      <p:sp>
        <p:nvSpPr>
          <p:cNvPr id="142" name="Shape 142"/>
          <p:cNvSpPr/>
          <p:nvPr/>
        </p:nvSpPr>
        <p:spPr>
          <a:xfrm>
            <a:off x="5398393" y="3650309"/>
            <a:ext cx="1112356"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HashSet</a:t>
            </a:r>
          </a:p>
        </p:txBody>
      </p:sp>
      <p:sp>
        <p:nvSpPr>
          <p:cNvPr id="143" name="Shape 143"/>
          <p:cNvSpPr/>
          <p:nvPr/>
        </p:nvSpPr>
        <p:spPr>
          <a:xfrm>
            <a:off x="4534937" y="5557900"/>
            <a:ext cx="1953227"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LinkedHashSet</a:t>
            </a:r>
          </a:p>
        </p:txBody>
      </p:sp>
      <p:sp>
        <p:nvSpPr>
          <p:cNvPr id="144" name="Shape 144"/>
          <p:cNvSpPr/>
          <p:nvPr/>
        </p:nvSpPr>
        <p:spPr>
          <a:xfrm>
            <a:off x="9964091" y="1698655"/>
            <a:ext cx="924933"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Queue</a:t>
            </a:r>
          </a:p>
        </p:txBody>
      </p:sp>
      <p:sp>
        <p:nvSpPr>
          <p:cNvPr id="145" name="Shape 145"/>
          <p:cNvSpPr/>
          <p:nvPr/>
        </p:nvSpPr>
        <p:spPr>
          <a:xfrm>
            <a:off x="7975890" y="5557900"/>
            <a:ext cx="1028936"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TreeSet</a:t>
            </a:r>
          </a:p>
        </p:txBody>
      </p:sp>
      <p:sp>
        <p:nvSpPr>
          <p:cNvPr id="146" name="Shape 146"/>
          <p:cNvSpPr/>
          <p:nvPr/>
        </p:nvSpPr>
        <p:spPr>
          <a:xfrm>
            <a:off x="7641664" y="3650309"/>
            <a:ext cx="1325299"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SortedSet</a:t>
            </a:r>
          </a:p>
        </p:txBody>
      </p:sp>
      <p:sp>
        <p:nvSpPr>
          <p:cNvPr id="147" name="Shape 147"/>
          <p:cNvSpPr/>
          <p:nvPr/>
        </p:nvSpPr>
        <p:spPr>
          <a:xfrm flipV="1">
            <a:off x="5324582" y="4111923"/>
            <a:ext cx="633657" cy="141776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48" name="Shape 148"/>
          <p:cNvSpPr/>
          <p:nvPr/>
        </p:nvSpPr>
        <p:spPr>
          <a:xfrm flipV="1">
            <a:off x="6093061" y="2263333"/>
            <a:ext cx="664375" cy="1267733"/>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49" name="Shape 149"/>
          <p:cNvSpPr/>
          <p:nvPr/>
        </p:nvSpPr>
        <p:spPr>
          <a:xfrm flipV="1">
            <a:off x="2589542" y="2078467"/>
            <a:ext cx="101577" cy="2815094"/>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50" name="Shape 150"/>
          <p:cNvSpPr/>
          <p:nvPr/>
        </p:nvSpPr>
        <p:spPr>
          <a:xfrm flipH="1" flipV="1">
            <a:off x="2859970" y="2111254"/>
            <a:ext cx="638882" cy="1559984"/>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51" name="Shape 151"/>
          <p:cNvSpPr/>
          <p:nvPr/>
        </p:nvSpPr>
        <p:spPr>
          <a:xfrm flipH="1" flipV="1">
            <a:off x="7182841" y="2251915"/>
            <a:ext cx="799805" cy="1290268"/>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52" name="Shape 152"/>
          <p:cNvSpPr/>
          <p:nvPr/>
        </p:nvSpPr>
        <p:spPr>
          <a:xfrm flipV="1">
            <a:off x="8370009" y="4191105"/>
            <a:ext cx="1" cy="1501871"/>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53" name="Shape 153"/>
          <p:cNvSpPr/>
          <p:nvPr/>
        </p:nvSpPr>
        <p:spPr>
          <a:xfrm flipV="1">
            <a:off x="10428138" y="2147740"/>
            <a:ext cx="1" cy="1677409"/>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54" name="Shape 154"/>
          <p:cNvSpPr/>
          <p:nvPr/>
        </p:nvSpPr>
        <p:spPr>
          <a:xfrm>
            <a:off x="9846519" y="3838217"/>
            <a:ext cx="1883529"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PriorityQueue</a:t>
            </a:r>
          </a:p>
        </p:txBody>
      </p:sp>
      <p:sp>
        <p:nvSpPr>
          <p:cNvPr id="155" name="Shape 155"/>
          <p:cNvSpPr/>
          <p:nvPr/>
        </p:nvSpPr>
        <p:spPr>
          <a:xfrm>
            <a:off x="2183617" y="4837971"/>
            <a:ext cx="897810" cy="4360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5000"/>
            </a:lvl1pPr>
          </a:lstStyle>
          <a:p>
            <a:r>
              <a:rPr sz="2500"/>
              <a:t>Vector</a:t>
            </a:r>
          </a:p>
        </p:txBody>
      </p:sp>
      <p:sp>
        <p:nvSpPr>
          <p:cNvPr id="156" name="Shape 156"/>
          <p:cNvSpPr/>
          <p:nvPr/>
        </p:nvSpPr>
        <p:spPr>
          <a:xfrm flipV="1">
            <a:off x="1757389" y="2124249"/>
            <a:ext cx="749042" cy="1533042"/>
          </a:xfrm>
          <a:prstGeom prst="line">
            <a:avLst/>
          </a:prstGeom>
          <a:ln w="63500">
            <a:solidFill>
              <a:srgbClr val="FFFFFF"/>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1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1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1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1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1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1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1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1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p:tmAbs val="0"/>
                                  </p:iterate>
                                  <p:childTnLst>
                                    <p:set>
                                      <p:cBhvr>
                                        <p:cTn id="82" fill="hold"/>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advAuto="0"/>
      <p:bldP spid="138" grpId="0" animBg="1" advAuto="0"/>
      <p:bldP spid="139" grpId="0" animBg="1" advAuto="0"/>
      <p:bldP spid="140" grpId="0" animBg="1" advAuto="0"/>
      <p:bldP spid="141" grpId="0" animBg="1" advAuto="0"/>
      <p:bldP spid="142" grpId="0" animBg="1" advAuto="0"/>
      <p:bldP spid="143"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3" grpId="0" animBg="1" advAuto="0"/>
      <p:bldP spid="154" grpId="0" animBg="1" advAuto="0"/>
      <p:bldP spid="155" grpId="0" animBg="1" advAuto="0"/>
      <p:bldP spid="156"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 name="Table 158"/>
          <p:cNvGraphicFramePr/>
          <p:nvPr/>
        </p:nvGraphicFramePr>
        <p:xfrm>
          <a:off x="1262916" y="1904438"/>
          <a:ext cx="4033298" cy="3443073"/>
        </p:xfrm>
        <a:graphic>
          <a:graphicData uri="http://schemas.openxmlformats.org/drawingml/2006/table">
            <a:tbl>
              <a:tblPr/>
              <a:tblGrid>
                <a:gridCol w="2016649">
                  <a:extLst>
                    <a:ext uri="{9D8B030D-6E8A-4147-A177-3AD203B41FA5}">
                      <a16:colId xmlns:a16="http://schemas.microsoft.com/office/drawing/2014/main" val="20000"/>
                    </a:ext>
                  </a:extLst>
                </a:gridCol>
                <a:gridCol w="2016649">
                  <a:extLst>
                    <a:ext uri="{9D8B030D-6E8A-4147-A177-3AD203B41FA5}">
                      <a16:colId xmlns:a16="http://schemas.microsoft.com/office/drawing/2014/main" val="20001"/>
                    </a:ext>
                  </a:extLst>
                </a:gridCol>
              </a:tblGrid>
              <a:tr h="1147691">
                <a:tc>
                  <a:txBody>
                    <a:bodyPr/>
                    <a:lstStyle/>
                    <a:p>
                      <a:pPr defTabSz="914400">
                        <a:defRPr sz="1800">
                          <a:solidFill>
                            <a:srgbClr val="000000"/>
                          </a:solidFill>
                        </a:defRPr>
                      </a:pPr>
                      <a:r>
                        <a:rPr sz="2500">
                          <a:solidFill>
                            <a:srgbClr val="FFFFFF"/>
                          </a:solidFill>
                        </a:rPr>
                        <a:t>123</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order5</a:t>
                      </a:r>
                    </a:p>
                  </a:txBody>
                  <a:tcPr marL="25400" marR="25400" marT="25400" marB="25400" anchor="ctr" horzOverflow="overflow"/>
                </a:tc>
                <a:extLst>
                  <a:ext uri="{0D108BD9-81ED-4DB2-BD59-A6C34878D82A}">
                    <a16:rowId xmlns:a16="http://schemas.microsoft.com/office/drawing/2014/main" val="10000"/>
                  </a:ext>
                </a:extLst>
              </a:tr>
              <a:tr h="1147691">
                <a:tc>
                  <a:txBody>
                    <a:bodyPr/>
                    <a:lstStyle/>
                    <a:p>
                      <a:pPr defTabSz="914400">
                        <a:defRPr sz="1800">
                          <a:solidFill>
                            <a:srgbClr val="000000"/>
                          </a:solidFill>
                        </a:defRPr>
                      </a:pPr>
                      <a:r>
                        <a:rPr sz="2500">
                          <a:solidFill>
                            <a:srgbClr val="FFFFFF"/>
                          </a:solidFill>
                        </a:rPr>
                        <a:t>478</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order7</a:t>
                      </a:r>
                    </a:p>
                  </a:txBody>
                  <a:tcPr marL="25400" marR="25400" marT="25400" marB="25400" anchor="ctr" horzOverflow="overflow"/>
                </a:tc>
                <a:extLst>
                  <a:ext uri="{0D108BD9-81ED-4DB2-BD59-A6C34878D82A}">
                    <a16:rowId xmlns:a16="http://schemas.microsoft.com/office/drawing/2014/main" val="10001"/>
                  </a:ext>
                </a:extLst>
              </a:tr>
              <a:tr h="1147691">
                <a:tc>
                  <a:txBody>
                    <a:bodyPr/>
                    <a:lstStyle/>
                    <a:p>
                      <a:pPr defTabSz="914400">
                        <a:defRPr sz="1800">
                          <a:solidFill>
                            <a:srgbClr val="000000"/>
                          </a:solidFill>
                        </a:defRPr>
                      </a:pPr>
                      <a:r>
                        <a:rPr sz="2500">
                          <a:solidFill>
                            <a:srgbClr val="FFFFFF"/>
                          </a:solidFill>
                        </a:rPr>
                        <a:t>989</a:t>
                      </a:r>
                    </a:p>
                  </a:txBody>
                  <a:tcPr marL="25400" marR="25400" marT="25400" marB="25400" anchor="ctr" horzOverflow="overflow"/>
                </a:tc>
                <a:tc>
                  <a:txBody>
                    <a:bodyPr/>
                    <a:lstStyle/>
                    <a:p>
                      <a:pPr defTabSz="914400">
                        <a:defRPr sz="1800">
                          <a:solidFill>
                            <a:srgbClr val="000000"/>
                          </a:solidFill>
                        </a:defRPr>
                      </a:pPr>
                      <a:r>
                        <a:rPr sz="2500">
                          <a:solidFill>
                            <a:srgbClr val="FFFFFF"/>
                          </a:solidFill>
                        </a:rPr>
                        <a:t>order1</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159" name="Shape 159"/>
          <p:cNvSpPr/>
          <p:nvPr/>
        </p:nvSpPr>
        <p:spPr>
          <a:xfrm>
            <a:off x="8211565" y="859762"/>
            <a:ext cx="266098"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Map</a:t>
            </a:r>
          </a:p>
        </p:txBody>
      </p:sp>
      <p:sp>
        <p:nvSpPr>
          <p:cNvPr id="160" name="Shape 160"/>
          <p:cNvSpPr/>
          <p:nvPr/>
        </p:nvSpPr>
        <p:spPr>
          <a:xfrm>
            <a:off x="6548878" y="2429983"/>
            <a:ext cx="498534"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HashMap</a:t>
            </a:r>
          </a:p>
        </p:txBody>
      </p:sp>
      <p:sp>
        <p:nvSpPr>
          <p:cNvPr id="161" name="Shape 161"/>
          <p:cNvSpPr/>
          <p:nvPr/>
        </p:nvSpPr>
        <p:spPr>
          <a:xfrm>
            <a:off x="5832243" y="3880667"/>
            <a:ext cx="806311"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LinkedHashMap</a:t>
            </a:r>
          </a:p>
        </p:txBody>
      </p:sp>
      <p:sp>
        <p:nvSpPr>
          <p:cNvPr id="162" name="Shape 162"/>
          <p:cNvSpPr/>
          <p:nvPr/>
        </p:nvSpPr>
        <p:spPr>
          <a:xfrm flipV="1">
            <a:off x="6483479" y="2825330"/>
            <a:ext cx="712706" cy="845695"/>
          </a:xfrm>
          <a:prstGeom prst="line">
            <a:avLst/>
          </a:prstGeom>
          <a:ln w="63500">
            <a:solidFill>
              <a:schemeClr val="accent3">
                <a:lumOff val="5363"/>
              </a:schemeClr>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63" name="Shape 163"/>
          <p:cNvSpPr/>
          <p:nvPr/>
        </p:nvSpPr>
        <p:spPr>
          <a:xfrm flipH="1" flipV="1">
            <a:off x="8567452" y="1393675"/>
            <a:ext cx="50558" cy="3718734"/>
          </a:xfrm>
          <a:prstGeom prst="line">
            <a:avLst/>
          </a:prstGeom>
          <a:ln w="63500">
            <a:solidFill>
              <a:schemeClr val="accent3">
                <a:lumOff val="5363"/>
              </a:schemeClr>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64" name="Shape 164"/>
          <p:cNvSpPr/>
          <p:nvPr/>
        </p:nvSpPr>
        <p:spPr>
          <a:xfrm flipV="1">
            <a:off x="7597538" y="1374645"/>
            <a:ext cx="712706" cy="845696"/>
          </a:xfrm>
          <a:prstGeom prst="line">
            <a:avLst/>
          </a:prstGeom>
          <a:ln w="63500">
            <a:solidFill>
              <a:schemeClr val="accent3">
                <a:lumOff val="5363"/>
              </a:schemeClr>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65" name="Shape 165"/>
          <p:cNvSpPr/>
          <p:nvPr/>
        </p:nvSpPr>
        <p:spPr>
          <a:xfrm>
            <a:off x="8054636" y="5331351"/>
            <a:ext cx="522579"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Hashtable</a:t>
            </a:r>
          </a:p>
        </p:txBody>
      </p:sp>
      <p:sp>
        <p:nvSpPr>
          <p:cNvPr id="166" name="Shape 166"/>
          <p:cNvSpPr/>
          <p:nvPr/>
        </p:nvSpPr>
        <p:spPr>
          <a:xfrm flipH="1" flipV="1">
            <a:off x="8977715" y="1301588"/>
            <a:ext cx="523170" cy="993031"/>
          </a:xfrm>
          <a:prstGeom prst="line">
            <a:avLst/>
          </a:prstGeom>
          <a:ln w="63500">
            <a:solidFill>
              <a:schemeClr val="accent3">
                <a:lumOff val="5363"/>
              </a:schemeClr>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
        <p:nvSpPr>
          <p:cNvPr id="167" name="Shape 167"/>
          <p:cNvSpPr/>
          <p:nvPr/>
        </p:nvSpPr>
        <p:spPr>
          <a:xfrm>
            <a:off x="9034279" y="2695808"/>
            <a:ext cx="577081"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SortedMap</a:t>
            </a:r>
          </a:p>
        </p:txBody>
      </p:sp>
      <p:sp>
        <p:nvSpPr>
          <p:cNvPr id="168" name="Shape 168"/>
          <p:cNvSpPr/>
          <p:nvPr/>
        </p:nvSpPr>
        <p:spPr>
          <a:xfrm>
            <a:off x="9211267" y="4013580"/>
            <a:ext cx="477695"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TreeMap</a:t>
            </a:r>
          </a:p>
        </p:txBody>
      </p:sp>
      <p:sp>
        <p:nvSpPr>
          <p:cNvPr id="169" name="Shape 169"/>
          <p:cNvSpPr/>
          <p:nvPr/>
        </p:nvSpPr>
        <p:spPr>
          <a:xfrm flipH="1" flipV="1">
            <a:off x="9613639" y="2928785"/>
            <a:ext cx="523170" cy="993031"/>
          </a:xfrm>
          <a:prstGeom prst="line">
            <a:avLst/>
          </a:prstGeom>
          <a:ln w="63500">
            <a:solidFill>
              <a:schemeClr val="accent3">
                <a:lumOff val="5363"/>
              </a:schemeClr>
            </a:solidFill>
            <a:miter lim="400000"/>
            <a:tailEnd type="triangle"/>
          </a:ln>
        </p:spPr>
        <p:txBody>
          <a:bodyPr lIns="25400" tIns="25400" rIns="25400" bIns="25400" anchor="ctr"/>
          <a:lstStyle/>
          <a:p>
            <a:pPr>
              <a:defRPr sz="3200">
                <a:effectLst>
                  <a:outerShdw blurRad="25400" dist="23998" dir="2700000" rotWithShape="0">
                    <a:srgbClr val="000000">
                      <a:alpha val="31034"/>
                    </a:srgbClr>
                  </a:outerShdw>
                </a:effectLst>
              </a:defRPr>
            </a:pPr>
            <a:endParaRPr sz="160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1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advAuto="0"/>
      <p:bldP spid="159" grpId="0" animBg="1" advAuto="0"/>
      <p:bldP spid="160" grpId="0" animBg="1" advAuto="0"/>
      <p:bldP spid="161" grpId="0" animBg="1" advAuto="0"/>
      <p:bldP spid="162" grpId="0" animBg="1" advAuto="0"/>
      <p:bldP spid="163" grpId="0" animBg="1" advAuto="0"/>
      <p:bldP spid="164" grpId="0" animBg="1" advAuto="0"/>
      <p:bldP spid="165" grpId="0" animBg="1" advAuto="0"/>
      <p:bldP spid="166" grpId="0" animBg="1" advAuto="0"/>
      <p:bldP spid="167" grpId="0" animBg="1" advAuto="0"/>
      <p:bldP spid="168" grpId="0" animBg="1" advAuto="0"/>
      <p:bldP spid="169"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048720"/>
          <p:cNvSpPr>
            <a:spLocks noGrp="1"/>
          </p:cNvSpPr>
          <p:nvPr>
            <p:ph type="title"/>
          </p:nvPr>
        </p:nvSpPr>
        <p:spPr>
          <a:xfrm>
            <a:off x="2152649" y="-178064"/>
            <a:ext cx="7886700" cy="1325563"/>
          </a:xfrm>
        </p:spPr>
        <p:txBody>
          <a:bodyPr/>
          <a:lstStyle/>
          <a:p>
            <a:pPr algn="ctr"/>
            <a:r>
              <a:rPr lang="en-US">
                <a:solidFill>
                  <a:srgbClr val="3399FF"/>
                </a:solidFill>
              </a:rPr>
              <a:t>Collections in Java</a:t>
            </a:r>
          </a:p>
        </p:txBody>
      </p:sp>
      <p:sp>
        <p:nvSpPr>
          <p:cNvPr id="1048722" name="Content Placeholder 1048721"/>
          <p:cNvSpPr>
            <a:spLocks noGrp="1"/>
          </p:cNvSpPr>
          <p:nvPr>
            <p:ph idx="1"/>
          </p:nvPr>
        </p:nvSpPr>
        <p:spPr>
          <a:xfrm>
            <a:off x="228599" y="813255"/>
            <a:ext cx="11668125" cy="5840578"/>
          </a:xfrm>
        </p:spPr>
        <p:txBody>
          <a:bodyPr>
            <a:normAutofit/>
          </a:bodyPr>
          <a:lstStyle/>
          <a:p>
            <a:endParaRPr lang="en-US" dirty="0"/>
          </a:p>
          <a:p>
            <a:r>
              <a:rPr lang="en-US" dirty="0"/>
              <a:t>The Collection in Java is a framework that provides an architecture to store and manipulate the group of objects.</a:t>
            </a:r>
          </a:p>
          <a:p>
            <a:endParaRPr lang="en-US" dirty="0"/>
          </a:p>
          <a:p>
            <a:r>
              <a:rPr lang="en-US" dirty="0"/>
              <a:t>Java Collections can achieve all the operations that you perform on a data such as searching, sorting, insertion, manipulation, and deletion.</a:t>
            </a:r>
          </a:p>
          <a:p>
            <a:endParaRPr lang="en-US" dirty="0"/>
          </a:p>
          <a:p>
            <a:r>
              <a:rPr lang="en-US" dirty="0"/>
              <a:t>Java Collection means a single unit of objects. Java Collection framework provides many interfaces (Set, List, Queue, Deque) and classes (</a:t>
            </a:r>
            <a:r>
              <a:rPr lang="en-US" dirty="0" err="1"/>
              <a:t>ArrayList</a:t>
            </a:r>
            <a:r>
              <a:rPr lang="en-US" dirty="0"/>
              <a:t>, Vector, LinkedList, </a:t>
            </a:r>
            <a:r>
              <a:rPr lang="en-US" dirty="0" err="1"/>
              <a:t>PriorityQueue</a:t>
            </a:r>
            <a:r>
              <a:rPr lang="en-US" dirty="0"/>
              <a:t>, HashSet, </a:t>
            </a:r>
            <a:r>
              <a:rPr lang="en-US" dirty="0" err="1"/>
              <a:t>LinkedHashSet</a:t>
            </a:r>
            <a:r>
              <a:rPr lang="en-US" dirty="0"/>
              <a:t>, </a:t>
            </a:r>
            <a:r>
              <a:rPr lang="en-US" dirty="0" err="1"/>
              <a:t>TreeSet</a:t>
            </a:r>
            <a:r>
              <a:rPr lang="en-US" dirty="0"/>
              <a:t>).</a:t>
            </a:r>
          </a:p>
          <a:p>
            <a:endParaRPr lang="en-US" dirty="0"/>
          </a:p>
          <a:p>
            <a:r>
              <a:rPr lang="en-US" dirty="0"/>
              <a:t>A Collection represents a single unit of objects, i.e., a group.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Content Placeholder 1048723"/>
          <p:cNvSpPr>
            <a:spLocks noGrp="1"/>
          </p:cNvSpPr>
          <p:nvPr>
            <p:ph idx="1"/>
          </p:nvPr>
        </p:nvSpPr>
        <p:spPr>
          <a:xfrm>
            <a:off x="1730518" y="740002"/>
            <a:ext cx="8847859" cy="6019150"/>
          </a:xfrm>
        </p:spPr>
        <p:txBody>
          <a:bodyPr/>
          <a:lstStyle/>
          <a:p>
            <a:r>
              <a:rPr lang="en-US" dirty="0"/>
              <a:t>It provides readymade architecture.</a:t>
            </a:r>
          </a:p>
          <a:p>
            <a:r>
              <a:rPr lang="en-US" dirty="0"/>
              <a:t>It represents a set of classes and interfaces.</a:t>
            </a:r>
          </a:p>
          <a:p>
            <a:r>
              <a:rPr lang="en-US" dirty="0"/>
              <a:t>It is optional. </a:t>
            </a:r>
          </a:p>
          <a:p>
            <a:endParaRPr lang="en-US" dirty="0"/>
          </a:p>
          <a:p>
            <a:r>
              <a:rPr lang="en-US" dirty="0">
                <a:solidFill>
                  <a:srgbClr val="3399FF"/>
                </a:solidFill>
              </a:rPr>
              <a:t>Collection framework </a:t>
            </a:r>
          </a:p>
          <a:p>
            <a:r>
              <a:rPr lang="en-US" dirty="0"/>
              <a:t>The Collection framework represents a unified architecture for storing and manipulating a group of objects. It has:</a:t>
            </a:r>
          </a:p>
          <a:p>
            <a:endParaRPr lang="en-US" dirty="0"/>
          </a:p>
          <a:p>
            <a:pPr marL="514350" indent="-514350">
              <a:buFont typeface="+mj-lt"/>
              <a:buAutoNum type="arabicPeriod"/>
            </a:pPr>
            <a:r>
              <a:rPr lang="en-US" dirty="0"/>
              <a:t>Interfaces and its implementations, i.e., classes</a:t>
            </a:r>
          </a:p>
          <a:p>
            <a:pPr marL="514350" indent="-514350">
              <a:buFont typeface="+mj-lt"/>
              <a:buAutoNum type="arabicPeriod"/>
            </a:pPr>
            <a:r>
              <a:rPr lang="en-US" dirty="0"/>
              <a:t>Algorithm</a:t>
            </a:r>
          </a:p>
        </p:txBody>
      </p:sp>
      <p:sp>
        <p:nvSpPr>
          <p:cNvPr id="1048725" name="TextBox 1048724"/>
          <p:cNvSpPr txBox="1"/>
          <p:nvPr/>
        </p:nvSpPr>
        <p:spPr>
          <a:xfrm>
            <a:off x="2226054" y="0"/>
            <a:ext cx="7739890" cy="523220"/>
          </a:xfrm>
          <a:prstGeom prst="rect">
            <a:avLst/>
          </a:prstGeom>
        </p:spPr>
        <p:txBody>
          <a:bodyPr wrap="square" rtlCol="0">
            <a:spAutoFit/>
          </a:bodyPr>
          <a:lstStyle/>
          <a:p>
            <a:pPr algn="l"/>
            <a:r>
              <a:rPr lang="en-US" sz="2800">
                <a:solidFill>
                  <a:srgbClr val="3399FF"/>
                </a:solidFill>
              </a:rPr>
              <a:t>What is a framework in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1048739"/>
          <p:cNvSpPr>
            <a:spLocks noGrp="1"/>
          </p:cNvSpPr>
          <p:nvPr>
            <p:ph type="title"/>
          </p:nvPr>
        </p:nvSpPr>
        <p:spPr>
          <a:xfrm>
            <a:off x="2152649" y="-322766"/>
            <a:ext cx="7886700" cy="1325563"/>
          </a:xfrm>
        </p:spPr>
        <p:txBody>
          <a:bodyPr/>
          <a:lstStyle/>
          <a:p>
            <a:pPr algn="ctr"/>
            <a:r>
              <a:rPr lang="en-US" sz="3500">
                <a:solidFill>
                  <a:srgbClr val="3399FF"/>
                </a:solidFill>
              </a:rPr>
              <a:t>Hierarchy of Collection Framework</a:t>
            </a:r>
          </a:p>
        </p:txBody>
      </p:sp>
      <p:pic>
        <p:nvPicPr>
          <p:cNvPr id="5" name="Content Placeholder 4">
            <a:extLst>
              <a:ext uri="{FF2B5EF4-FFF2-40B4-BE49-F238E27FC236}">
                <a16:creationId xmlns:a16="http://schemas.microsoft.com/office/drawing/2014/main" id="{6E94046E-EA03-4EDB-A87C-475CA88D1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50" y="707150"/>
            <a:ext cx="11306175" cy="60841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A7EC-8112-4923-87A0-F38D6BAED7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01A5C-2DB5-4259-A872-39E7929F8CC2}"/>
              </a:ext>
            </a:extLst>
          </p:cNvPr>
          <p:cNvSpPr>
            <a:spLocks noGrp="1"/>
          </p:cNvSpPr>
          <p:nvPr>
            <p:ph idx="1"/>
          </p:nvPr>
        </p:nvSpPr>
        <p:spPr/>
        <p:txBody>
          <a:bodyPr/>
          <a:lstStyle/>
          <a:p>
            <a:endParaRPr lang="en-IN"/>
          </a:p>
        </p:txBody>
      </p:sp>
      <p:pic>
        <p:nvPicPr>
          <p:cNvPr id="4" name="Picture 2" descr="Java Collection Framework - An Exclusive Guide on Collection Framework -  TechVidvan">
            <a:extLst>
              <a:ext uri="{FF2B5EF4-FFF2-40B4-BE49-F238E27FC236}">
                <a16:creationId xmlns:a16="http://schemas.microsoft.com/office/drawing/2014/main" id="{DDEF0505-8DD7-4269-9A04-DF01D321D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106532"/>
            <a:ext cx="11940466" cy="66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2546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1138</TotalTime>
  <Words>2011</Words>
  <Application>Microsoft Office PowerPoint</Application>
  <PresentationFormat>Widescreen</PresentationFormat>
  <Paragraphs>226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Courier New</vt:lpstr>
      <vt:lpstr>erdana</vt:lpstr>
      <vt:lpstr>inter-bold</vt:lpstr>
      <vt:lpstr>inter-regular</vt:lpstr>
      <vt:lpstr>urw-din</vt:lpstr>
      <vt:lpstr>1_Office Theme</vt:lpstr>
      <vt:lpstr>Collection and Map </vt:lpstr>
      <vt:lpstr>Agenda</vt:lpstr>
      <vt:lpstr>PowerPoint Presentation</vt:lpstr>
      <vt:lpstr>PowerPoint Presentation</vt:lpstr>
      <vt:lpstr>PowerPoint Presentation</vt:lpstr>
      <vt:lpstr>Collections in Java</vt:lpstr>
      <vt:lpstr>PowerPoint Presentation</vt:lpstr>
      <vt:lpstr>Hierarchy of Collection Framework</vt:lpstr>
      <vt:lpstr>PowerPoint Presentation</vt:lpstr>
      <vt:lpstr>Collection Interface </vt:lpstr>
      <vt:lpstr>Advantages of the Collection Framework</vt:lpstr>
      <vt:lpstr>Generic Collection</vt:lpstr>
      <vt:lpstr>PowerPoint Presentation</vt:lpstr>
      <vt:lpstr>Java ArrayList </vt:lpstr>
      <vt:lpstr>The important points about Java ArrayList class are: </vt:lpstr>
      <vt:lpstr>How to create an ArrayList? </vt:lpstr>
      <vt:lpstr>LinkedList representation </vt:lpstr>
      <vt:lpstr>PowerPoint Presentation</vt:lpstr>
      <vt:lpstr>PowerPoint Presentation</vt:lpstr>
      <vt:lpstr>HashSet Class in Java </vt:lpstr>
      <vt:lpstr>PowerPoint Presentation</vt:lpstr>
      <vt:lpstr>HashSet Methods </vt:lpstr>
      <vt:lpstr>PowerPoint Presentation</vt:lpstr>
      <vt:lpstr>LinkedHashSet Class </vt:lpstr>
      <vt:lpstr>PowerPoint Presentation</vt:lpstr>
      <vt:lpstr>Java TreeSet class </vt:lpstr>
      <vt:lpstr>PowerPoint Presentation</vt:lpstr>
      <vt:lpstr>Java Map Interface </vt:lpstr>
      <vt:lpstr>Java Map Hierarchy </vt:lpstr>
      <vt:lpstr>HashMap in Java </vt:lpstr>
      <vt:lpstr>LinkedHashMap </vt:lpstr>
      <vt:lpstr>TreeMap in Java </vt:lpstr>
      <vt:lpstr>Generic Collection</vt:lpstr>
      <vt:lpstr>Non - Generic Collection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Geethanjali Anbalagan</dc:creator>
  <cp:lastModifiedBy>Geethanjali Anbalagan External Trainer</cp:lastModifiedBy>
  <cp:revision>41</cp:revision>
  <dcterms:created xsi:type="dcterms:W3CDTF">2021-07-13T22:18:40Z</dcterms:created>
  <dcterms:modified xsi:type="dcterms:W3CDTF">2022-09-06T09:05:41Z</dcterms:modified>
</cp:coreProperties>
</file>