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72" r:id="rId1"/>
  </p:sldMasterIdLst>
  <p:notesMasterIdLst>
    <p:notesMasterId r:id="rId2"/>
  </p:notesMasterIdLst>
  <p:sldIdLst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4" r:id="rId22"/>
    <p:sldId id="325" r:id="rId23"/>
    <p:sldId id="326" r:id="rId24"/>
    <p:sldId id="328" r:id="rId25"/>
    <p:sldId id="329" r:id="rId26"/>
    <p:sldId id="321" r:id="rId27"/>
    <p:sldId id="330" r:id="rId28"/>
    <p:sldId id="331" r:id="rId29"/>
    <p:sldId id="332" r:id="rId30"/>
    <p:sldId id="322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23" r:id="rId39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tableStyles" Target="tableStyles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7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6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6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6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6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6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6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7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7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7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7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7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7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4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606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altLang="zh-CN" lang="en-US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398725" y="1122362"/>
            <a:ext cx="5889347" cy="5327912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"/>
          <p:cNvSpPr>
            <a:spLocks noGrp="1"/>
          </p:cNvSpPr>
          <p:nvPr>
            <p:ph type="subTitle" idx="1"/>
          </p:nvPr>
        </p:nvSpPr>
        <p:spPr>
          <a:xfrm>
            <a:off x="611822" y="227477"/>
            <a:ext cx="6858000" cy="6529406"/>
          </a:xfrm>
        </p:spPr>
        <p:txBody>
          <a:bodyPr>
            <a:normAutofit fontScale="91667" lnSpcReduction="20000"/>
          </a:bodyPr>
          <a:p>
            <a:pPr algn="l"/>
            <a:r>
              <a:rPr lang="en-US"/>
              <a:t>&lt;!DOCTYPE html&gt;</a:t>
            </a:r>
            <a:endParaRPr lang="en-US"/>
          </a:p>
          <a:p>
            <a:pPr algn="l"/>
            <a:r>
              <a:rPr lang="en-US"/>
              <a:t>&lt;html&gt;</a:t>
            </a:r>
            <a:endParaRPr lang="en-US"/>
          </a:p>
          <a:p>
            <a:pPr algn="l"/>
            <a:r>
              <a:rPr lang="en-US"/>
              <a:t>&lt;head&gt;</a:t>
            </a:r>
            <a:endParaRPr lang="en-US"/>
          </a:p>
          <a:p>
            <a:pPr algn="l"/>
            <a:r>
              <a:rPr lang="en-US"/>
              <a:t>&lt;style&gt;</a:t>
            </a:r>
            <a:endParaRPr lang="en-US"/>
          </a:p>
          <a:p>
            <a:pPr algn="l"/>
            <a:r>
              <a:rPr lang="en-US"/>
              <a:t>/* This is a single-line comment */</a:t>
            </a:r>
            <a:endParaRPr lang="en-US"/>
          </a:p>
          <a:p>
            <a:pPr algn="l"/>
            <a:r>
              <a:rPr lang="en-US"/>
              <a:t>p {</a:t>
            </a:r>
            <a:endParaRPr lang="en-US"/>
          </a:p>
          <a:p>
            <a:pPr algn="l"/>
            <a:r>
              <a:rPr lang="en-US"/>
              <a:t>  color: red;</a:t>
            </a:r>
            <a:endParaRPr lang="en-US"/>
          </a:p>
          <a:p>
            <a:pPr algn="l"/>
            <a:r>
              <a:rPr lang="en-US"/>
              <a:t>} </a:t>
            </a:r>
            <a:endParaRPr lang="en-US"/>
          </a:p>
          <a:p>
            <a:pPr algn="l"/>
            <a:r>
              <a:rPr lang="en-US"/>
              <a:t>&lt;/style&gt;</a:t>
            </a:r>
            <a:endParaRPr lang="en-US"/>
          </a:p>
          <a:p>
            <a:pPr algn="l"/>
            <a:r>
              <a:rPr lang="en-US"/>
              <a:t>&lt;/head&gt;</a:t>
            </a:r>
            <a:endParaRPr lang="en-US"/>
          </a:p>
          <a:p>
            <a:pPr algn="l"/>
            <a:r>
              <a:rPr lang="en-US"/>
              <a:t>&lt;body&gt;</a:t>
            </a:r>
            <a:endParaRPr lang="en-US"/>
          </a:p>
          <a:p>
            <a:pPr algn="l"/>
            <a:r>
              <a:rPr lang="en-US"/>
              <a:t>&lt;p&gt;Hello World!&lt;/p&gt;</a:t>
            </a:r>
            <a:endParaRPr lang="en-US"/>
          </a:p>
          <a:p>
            <a:pPr algn="l"/>
            <a:r>
              <a:rPr lang="en-US"/>
              <a:t>&lt;p&gt;This paragraph is styled with CSS.&lt;/p&gt;</a:t>
            </a:r>
            <a:endParaRPr lang="en-US"/>
          </a:p>
          <a:p>
            <a:pPr algn="l"/>
            <a:r>
              <a:rPr lang="en-US"/>
              <a:t>&lt;p&gt;CSS comments are not shown in the output.&lt;/p&gt;</a:t>
            </a:r>
            <a:endParaRPr lang="en-US"/>
          </a:p>
          <a:p>
            <a:pPr algn="l"/>
            <a:r>
              <a:rPr lang="en-US"/>
              <a:t>&lt;/body&gt;</a:t>
            </a:r>
            <a:endParaRPr lang="en-US"/>
          </a:p>
          <a:p>
            <a:pPr algn="l"/>
            <a:r>
              <a:rPr lang="en-US"/>
              <a:t>&lt;/html&gt;</a:t>
            </a:r>
            <a:endParaRPr lang="en-US"/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Embedded CSS - The &lt;style&gt; Element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624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You can put your CSS rules into an HTML document using the &lt;style&gt; element. </a:t>
            </a:r>
            <a:endParaRPr lang="en-US"/>
          </a:p>
          <a:p>
            <a:endParaRPr lang="en-US"/>
          </a:p>
          <a:p>
            <a:r>
              <a:rPr lang="en-US"/>
              <a:t>This tag is placed inside the &lt;head&gt;...&lt;/head&gt; tags. Rules defined using this syntax will be applied to all the elements available in the document.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Inline CSS - The style Attribute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626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You can use style attribute of any HTML element to define style rules.</a:t>
            </a:r>
            <a:endParaRPr lang="en-US"/>
          </a:p>
          <a:p>
            <a:endParaRPr lang="en-US"/>
          </a:p>
          <a:p>
            <a:r>
              <a:rPr lang="en-US"/>
              <a:t> These rules will be applied to that element only</a:t>
            </a:r>
            <a:endParaRPr lang="en-US"/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4452873"/>
            <a:ext cx="9144000" cy="1365880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External CSS - The &lt;link&gt; Element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628" name=""/>
          <p:cNvSpPr>
            <a:spLocks noGrp="1"/>
          </p:cNvSpPr>
          <p:nvPr>
            <p:ph idx="1"/>
          </p:nvPr>
        </p:nvSpPr>
        <p:spPr>
          <a:xfrm>
            <a:off x="393016" y="1825625"/>
            <a:ext cx="8338045" cy="4909438"/>
          </a:xfrm>
        </p:spPr>
        <p:txBody>
          <a:bodyPr/>
          <a:p>
            <a:r>
              <a:rPr lang="en-US"/>
              <a:t>The &lt;link&gt; element can be used to include an external stylesheet file in your HTML document.</a:t>
            </a:r>
            <a:endParaRPr lang="en-US"/>
          </a:p>
          <a:p>
            <a:endParaRPr lang="en-US"/>
          </a:p>
          <a:p>
            <a:r>
              <a:rPr lang="en-US"/>
              <a:t>An external style sheet is a separate text file with .css extension. You define all the Style rules within this text file and then you can include this file in any HTML document using &lt;link&gt; element.</a:t>
            </a:r>
            <a:endParaRPr lang="en-US"/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5060439"/>
            <a:ext cx="9144000" cy="1674624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lang="en-US">
                <a:solidFill>
                  <a:srgbClr val="98CC00"/>
                </a:solidFill>
              </a:rPr>
              <a:t>CSS3 - Selectors</a:t>
            </a:r>
            <a:endParaRPr b="1" lang="en-US">
              <a:solidFill>
                <a:srgbClr val="98CC00"/>
              </a:solidFill>
            </a:endParaRPr>
          </a:p>
        </p:txBody>
      </p:sp>
      <p:sp>
        <p:nvSpPr>
          <p:cNvPr id="1048630" name=""/>
          <p:cNvSpPr>
            <a:spLocks noGrp="1"/>
          </p:cNvSpPr>
          <p:nvPr>
            <p:ph idx="1"/>
          </p:nvPr>
        </p:nvSpPr>
        <p:spPr/>
        <p:txBody>
          <a:bodyPr>
            <a:normAutofit fontScale="92857" lnSpcReduction="20000"/>
          </a:bodyPr>
          <a:p>
            <a:r>
              <a:rPr lang="en-US">
                <a:solidFill>
                  <a:srgbClr val="3399FF"/>
                </a:solidFill>
              </a:rPr>
              <a:t>CSS3 Selectors - Universal Selector</a:t>
            </a:r>
            <a:endParaRPr lang="en-US">
              <a:solidFill>
                <a:srgbClr val="3399FF"/>
              </a:solidFill>
            </a:endParaRPr>
          </a:p>
          <a:p>
            <a:endParaRPr lang="en-US">
              <a:solidFill>
                <a:srgbClr val="3399FF"/>
              </a:solidFill>
            </a:endParaRPr>
          </a:p>
          <a:p>
            <a:r>
              <a:rPr lang="en-US">
                <a:solidFill>
                  <a:srgbClr val="3399FF"/>
                </a:solidFill>
              </a:rPr>
              <a:t> Element Type Selector</a:t>
            </a:r>
            <a:endParaRPr lang="en-US">
              <a:solidFill>
                <a:srgbClr val="3399FF"/>
              </a:solidFill>
            </a:endParaRPr>
          </a:p>
          <a:p>
            <a:endParaRPr lang="en-US">
              <a:solidFill>
                <a:srgbClr val="3399FF"/>
              </a:solidFill>
            </a:endParaRPr>
          </a:p>
          <a:p>
            <a:r>
              <a:rPr lang="en-US">
                <a:solidFill>
                  <a:srgbClr val="3399FF"/>
                </a:solidFill>
              </a:rPr>
              <a:t> Id Selectors</a:t>
            </a:r>
            <a:endParaRPr lang="en-US">
              <a:solidFill>
                <a:srgbClr val="3399FF"/>
              </a:solidFill>
            </a:endParaRPr>
          </a:p>
          <a:p>
            <a:endParaRPr lang="en-US">
              <a:solidFill>
                <a:srgbClr val="3399FF"/>
              </a:solidFill>
            </a:endParaRPr>
          </a:p>
          <a:p>
            <a:r>
              <a:rPr lang="en-US">
                <a:solidFill>
                  <a:srgbClr val="3399FF"/>
                </a:solidFill>
              </a:rPr>
              <a:t>Class</a:t>
            </a:r>
            <a:r>
              <a:rPr lang="en-US">
                <a:solidFill>
                  <a:srgbClr val="3399FF"/>
                </a:solidFill>
              </a:rPr>
              <a:t> Selectors</a:t>
            </a:r>
            <a:endParaRPr lang="en-US">
              <a:solidFill>
                <a:srgbClr val="3399FF"/>
              </a:solidFill>
            </a:endParaRPr>
          </a:p>
          <a:p>
            <a:endParaRPr lang="en-US">
              <a:solidFill>
                <a:srgbClr val="3399FF"/>
              </a:solidFill>
            </a:endParaRPr>
          </a:p>
          <a:p>
            <a:r>
              <a:rPr lang="en-US">
                <a:solidFill>
                  <a:srgbClr val="3399FF"/>
                </a:solidFill>
              </a:rPr>
              <a:t>Grouping</a:t>
            </a:r>
            <a:r>
              <a:rPr lang="en-US">
                <a:solidFill>
                  <a:srgbClr val="3399FF"/>
                </a:solidFill>
              </a:rPr>
              <a:t> Selectors</a:t>
            </a:r>
            <a:endParaRPr lang="en-US">
              <a:solidFill>
                <a:srgbClr val="3399FF"/>
              </a:solidFill>
            </a:endParaRPr>
          </a:p>
        </p:txBody>
      </p:sp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494314" y="123781"/>
            <a:ext cx="2454853" cy="1808250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CSS Selectors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632" name=""/>
          <p:cNvSpPr>
            <a:spLocks noGrp="1"/>
          </p:cNvSpPr>
          <p:nvPr>
            <p:ph idx="1"/>
          </p:nvPr>
        </p:nvSpPr>
        <p:spPr>
          <a:xfrm>
            <a:off x="232495" y="1053368"/>
            <a:ext cx="8704984" cy="5708088"/>
          </a:xfrm>
        </p:spPr>
        <p:txBody>
          <a:bodyPr>
            <a:normAutofit fontScale="92857" lnSpcReduction="20000"/>
          </a:bodyPr>
          <a:p>
            <a:r>
              <a:rPr lang="en-US"/>
              <a:t>CSS selectors are used to "find" (or select) the HTML elements you want to style.</a:t>
            </a:r>
            <a:endParaRPr lang="en-US"/>
          </a:p>
          <a:p>
            <a:r>
              <a:rPr lang="en-US"/>
              <a:t>We can divide CSS selectors into five categories:</a:t>
            </a:r>
            <a:endParaRPr lang="en-US"/>
          </a:p>
          <a:p>
            <a:r>
              <a:rPr lang="en-US"/>
              <a:t>Simple selectors (select elements based on name, id, class)</a:t>
            </a:r>
            <a:endParaRPr lang="en-US"/>
          </a:p>
          <a:p>
            <a:r>
              <a:rPr lang="en-US"/>
              <a:t>Combinator selectors (select elements based on a specific relationship between them)</a:t>
            </a:r>
            <a:endParaRPr lang="en-US"/>
          </a:p>
          <a:p>
            <a:r>
              <a:rPr lang="en-US"/>
              <a:t>Pseudo-class selectors (select elements based on a certain state)</a:t>
            </a:r>
            <a:endParaRPr lang="en-US"/>
          </a:p>
          <a:p>
            <a:r>
              <a:rPr lang="en-US"/>
              <a:t>Pseudo-elements selectors (select and style a part of an element)</a:t>
            </a:r>
            <a:endParaRPr lang="en-US"/>
          </a:p>
          <a:p>
            <a:r>
              <a:rPr lang="en-US"/>
              <a:t>Attribute selectors (select elements based on an attribute or attribute value)</a:t>
            </a:r>
            <a:endParaRPr lang="en-US"/>
          </a:p>
          <a:p>
            <a:r>
              <a:rPr lang="en-US"/>
              <a:t>This page will explain the most basic CSS selectors.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04" name="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5246894"/>
          </a:xfrm>
        </p:spPr>
        <p:txBody>
          <a:bodyPr/>
          <a:p>
            <a:r>
              <a:rPr lang="en-US"/>
              <a:t>C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ment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r</a:t>
            </a:r>
            <a:endParaRPr lang="en-US"/>
          </a:p>
          <a:p>
            <a:endParaRPr lang="en-US"/>
          </a:p>
          <a:p>
            <a:r>
              <a:rPr lang="en-US"/>
              <a:t>C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I'd 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or</a:t>
            </a:r>
            <a:endParaRPr lang="en-US"/>
          </a:p>
          <a:p>
            <a:endParaRPr lang="en-US"/>
          </a:p>
          <a:p>
            <a:r>
              <a:rPr lang="en-US"/>
              <a:t>C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ctor</a:t>
            </a:r>
            <a:endParaRPr lang="en-US"/>
          </a:p>
          <a:p>
            <a:endParaRPr lang="en-US"/>
          </a:p>
          <a:p>
            <a:r>
              <a:rPr lang="en-US"/>
              <a:t>C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u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s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ctor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lang="en-US">
                <a:solidFill>
                  <a:srgbClr val="98CC00"/>
                </a:solidFill>
              </a:rPr>
              <a:t>CSS3 - Styling</a:t>
            </a:r>
            <a:endParaRPr b="1" lang="en-US">
              <a:solidFill>
                <a:srgbClr val="98CC00"/>
              </a:solidFill>
            </a:endParaRPr>
          </a:p>
        </p:txBody>
      </p:sp>
      <p:sp>
        <p:nvSpPr>
          <p:cNvPr id="1048595" name="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052208"/>
          </a:xfrm>
        </p:spPr>
        <p:txBody>
          <a:bodyPr>
            <a:normAutofit fontScale="78571" lnSpcReduction="20000"/>
          </a:bodyPr>
          <a:p>
            <a:r>
              <a:rPr lang="en-US">
                <a:solidFill>
                  <a:srgbClr val="3399FF"/>
                </a:solidFill>
              </a:rPr>
              <a:t>CSS Color</a:t>
            </a:r>
            <a:endParaRPr lang="en-US">
              <a:solidFill>
                <a:srgbClr val="3399FF"/>
              </a:solidFill>
            </a:endParaRPr>
          </a:p>
          <a:p>
            <a:endParaRPr lang="en-US">
              <a:solidFill>
                <a:srgbClr val="3399FF"/>
              </a:solidFill>
            </a:endParaRPr>
          </a:p>
          <a:p>
            <a:r>
              <a:rPr lang="en-US">
                <a:solidFill>
                  <a:srgbClr val="3399FF"/>
                </a:solidFill>
              </a:rPr>
              <a:t>CSS</a:t>
            </a:r>
            <a:r>
              <a:rPr lang="en-US">
                <a:solidFill>
                  <a:srgbClr val="3399FF"/>
                </a:solidFill>
              </a:rPr>
              <a:t> Background</a:t>
            </a:r>
            <a:endParaRPr lang="en-US">
              <a:solidFill>
                <a:srgbClr val="3399FF"/>
              </a:solidFill>
            </a:endParaRPr>
          </a:p>
          <a:p>
            <a:endParaRPr lang="en-US">
              <a:solidFill>
                <a:srgbClr val="3399FF"/>
              </a:solidFill>
            </a:endParaRPr>
          </a:p>
          <a:p>
            <a:r>
              <a:rPr lang="en-US">
                <a:solidFill>
                  <a:srgbClr val="3399FF"/>
                </a:solidFill>
              </a:rPr>
              <a:t>CSS</a:t>
            </a:r>
            <a:r>
              <a:rPr lang="en-US">
                <a:solidFill>
                  <a:srgbClr val="3399FF"/>
                </a:solidFill>
              </a:rPr>
              <a:t> Fonts</a:t>
            </a:r>
            <a:endParaRPr lang="en-US">
              <a:solidFill>
                <a:srgbClr val="3399FF"/>
              </a:solidFill>
            </a:endParaRPr>
          </a:p>
          <a:p>
            <a:endParaRPr lang="en-US">
              <a:solidFill>
                <a:srgbClr val="3399FF"/>
              </a:solidFill>
            </a:endParaRPr>
          </a:p>
          <a:p>
            <a:r>
              <a:rPr lang="en-US">
                <a:solidFill>
                  <a:srgbClr val="3399FF"/>
                </a:solidFill>
              </a:rPr>
              <a:t> CSS Text</a:t>
            </a:r>
            <a:endParaRPr lang="en-US">
              <a:solidFill>
                <a:srgbClr val="3399FF"/>
              </a:solidFill>
            </a:endParaRPr>
          </a:p>
          <a:p>
            <a:endParaRPr lang="en-US">
              <a:solidFill>
                <a:srgbClr val="3399FF"/>
              </a:solidFill>
            </a:endParaRPr>
          </a:p>
          <a:p>
            <a:r>
              <a:rPr lang="en-US">
                <a:solidFill>
                  <a:srgbClr val="3399FF"/>
                </a:solidFill>
              </a:rPr>
              <a:t>CSS</a:t>
            </a:r>
            <a:r>
              <a:rPr lang="en-US">
                <a:solidFill>
                  <a:srgbClr val="3399FF"/>
                </a:solidFill>
              </a:rPr>
              <a:t> Links</a:t>
            </a:r>
            <a:endParaRPr lang="en-US">
              <a:solidFill>
                <a:srgbClr val="3399FF"/>
              </a:solidFill>
            </a:endParaRPr>
          </a:p>
          <a:p>
            <a:endParaRPr lang="en-US">
              <a:solidFill>
                <a:srgbClr val="3399FF"/>
              </a:solidFill>
            </a:endParaRPr>
          </a:p>
          <a:p>
            <a:r>
              <a:rPr lang="en-US">
                <a:solidFill>
                  <a:srgbClr val="3399FF"/>
                </a:solidFill>
              </a:rPr>
              <a:t>CSS</a:t>
            </a:r>
            <a:r>
              <a:rPr lang="en-US">
                <a:solidFill>
                  <a:srgbClr val="3399FF"/>
                </a:solidFill>
              </a:rPr>
              <a:t> Lists</a:t>
            </a:r>
            <a:endParaRPr lang="en-US">
              <a:solidFill>
                <a:srgbClr val="3399FF"/>
              </a:solidFill>
            </a:endParaRPr>
          </a:p>
          <a:p>
            <a:endParaRPr lang="en-US">
              <a:solidFill>
                <a:srgbClr val="3399FF"/>
              </a:solidFill>
            </a:endParaRPr>
          </a:p>
          <a:p>
            <a:r>
              <a:rPr lang="en-US">
                <a:solidFill>
                  <a:srgbClr val="3399FF"/>
                </a:solidFill>
              </a:rPr>
              <a:t> </a:t>
            </a:r>
            <a:r>
              <a:rPr lang="en-US">
                <a:solidFill>
                  <a:srgbClr val="3399FF"/>
                </a:solidFill>
              </a:rPr>
              <a:t>CSS</a:t>
            </a:r>
            <a:r>
              <a:rPr lang="en-US">
                <a:solidFill>
                  <a:srgbClr val="3399FF"/>
                </a:solidFill>
              </a:rPr>
              <a:t> Tables</a:t>
            </a:r>
            <a:endParaRPr lang="en-US">
              <a:solidFill>
                <a:srgbClr val="3399FF"/>
              </a:solidFill>
            </a:endParaRP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786733" y="365125"/>
            <a:ext cx="2134679" cy="1820040"/>
          </a:xfrm>
          <a:prstGeom prst="rect"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CSS</a:t>
            </a:r>
            <a:r>
              <a:rPr lang="en-US">
                <a:solidFill>
                  <a:srgbClr val="3399FF"/>
                </a:solidFill>
              </a:rPr>
              <a:t> </a:t>
            </a:r>
            <a:r>
              <a:rPr lang="en-US">
                <a:solidFill>
                  <a:srgbClr val="3399FF"/>
                </a:solidFill>
              </a:rPr>
              <a:t>c</a:t>
            </a:r>
            <a:r>
              <a:rPr lang="en-US">
                <a:solidFill>
                  <a:srgbClr val="3399FF"/>
                </a:solidFill>
              </a:rPr>
              <a:t>o</a:t>
            </a:r>
            <a:r>
              <a:rPr lang="en-US">
                <a:solidFill>
                  <a:srgbClr val="3399FF"/>
                </a:solidFill>
              </a:rPr>
              <a:t>l</a:t>
            </a:r>
            <a:r>
              <a:rPr lang="en-US">
                <a:solidFill>
                  <a:srgbClr val="3399FF"/>
                </a:solidFill>
              </a:rPr>
              <a:t>o</a:t>
            </a:r>
            <a:r>
              <a:rPr lang="en-US">
                <a:solidFill>
                  <a:srgbClr val="3399FF"/>
                </a:solidFill>
              </a:rPr>
              <a:t>r</a:t>
            </a:r>
            <a:r>
              <a:rPr lang="en-US">
                <a:solidFill>
                  <a:srgbClr val="3399FF"/>
                </a:solidFill>
              </a:rPr>
              <a:t>s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591" name=""/>
          <p:cNvSpPr>
            <a:spLocks noGrp="1"/>
          </p:cNvSpPr>
          <p:nvPr>
            <p:ph idx="1"/>
          </p:nvPr>
        </p:nvSpPr>
        <p:spPr/>
        <p:txBody>
          <a:bodyPr>
            <a:normAutofit fontScale="78571" lnSpcReduction="20000"/>
          </a:bodyPr>
          <a:p>
            <a:r>
              <a:rPr lang="en-US"/>
              <a:t>CSS Color Names</a:t>
            </a:r>
            <a:endParaRPr lang="en-US"/>
          </a:p>
          <a:p>
            <a:endParaRPr lang="en-US"/>
          </a:p>
          <a:p>
            <a:r>
              <a:rPr lang="en-US"/>
              <a:t>CSS Background Color</a:t>
            </a:r>
            <a:endParaRPr lang="en-US"/>
          </a:p>
          <a:p>
            <a:endParaRPr lang="en-US"/>
          </a:p>
          <a:p>
            <a:r>
              <a:rPr lang="en-US"/>
              <a:t>CSS Text Color</a:t>
            </a:r>
            <a:endParaRPr lang="en-US"/>
          </a:p>
          <a:p>
            <a:endParaRPr lang="en-US"/>
          </a:p>
          <a:p>
            <a:r>
              <a:rPr lang="en-US"/>
              <a:t>CSS Border Color</a:t>
            </a:r>
            <a:endParaRPr lang="en-US"/>
          </a:p>
          <a:p>
            <a:endParaRPr lang="en-US"/>
          </a:p>
          <a:p>
            <a:r>
              <a:rPr lang="en-US"/>
              <a:t>H</a:t>
            </a:r>
            <a:r>
              <a:rPr lang="en-US"/>
              <a:t>e</a:t>
            </a:r>
            <a:r>
              <a:rPr lang="en-US"/>
              <a:t>x</a:t>
            </a:r>
            <a:endParaRPr lang="en-US"/>
          </a:p>
          <a:p>
            <a:endParaRPr lang="en-US"/>
          </a:p>
          <a:p>
            <a:r>
              <a:rPr lang="en-US"/>
              <a:t>H</a:t>
            </a:r>
            <a:r>
              <a:rPr lang="en-US"/>
              <a:t>s</a:t>
            </a:r>
            <a:r>
              <a:rPr lang="en-US"/>
              <a:t>l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>
            <a:spLocks noGrp="1"/>
          </p:cNvSpPr>
          <p:nvPr>
            <p:ph type="title"/>
          </p:nvPr>
        </p:nvSpPr>
        <p:spPr>
          <a:xfrm>
            <a:off x="446808" y="0"/>
            <a:ext cx="7886700" cy="1325563"/>
          </a:xfrm>
        </p:spPr>
        <p:txBody>
          <a:bodyPr/>
          <a:p>
            <a:pPr algn="ctr"/>
            <a:r>
              <a:rPr lang="en-US">
                <a:solidFill>
                  <a:srgbClr val="02A5E3"/>
                </a:solidFill>
              </a:rPr>
              <a:t>Font Selection</a:t>
            </a:r>
            <a:endParaRPr lang="en-US">
              <a:solidFill>
                <a:srgbClr val="02A5E3"/>
              </a:solidFill>
            </a:endParaRPr>
          </a:p>
        </p:txBody>
      </p:sp>
      <p:sp>
        <p:nvSpPr>
          <p:cNvPr id="1048587" name=""/>
          <p:cNvSpPr>
            <a:spLocks noGrp="1"/>
          </p:cNvSpPr>
          <p:nvPr>
            <p:ph idx="1"/>
          </p:nvPr>
        </p:nvSpPr>
        <p:spPr>
          <a:xfrm>
            <a:off x="446808" y="1085816"/>
            <a:ext cx="8566140" cy="5441581"/>
          </a:xfrm>
        </p:spPr>
        <p:txBody>
          <a:bodyPr>
            <a:normAutofit fontScale="92857" lnSpcReduction="20000"/>
          </a:bodyPr>
          <a:p>
            <a:r>
              <a:rPr lang="en-US"/>
              <a:t>Generic Font Families</a:t>
            </a:r>
            <a:endParaRPr lang="en-US"/>
          </a:p>
          <a:p>
            <a:r>
              <a:rPr lang="en-US"/>
              <a:t>In CSS there are five generic font families:</a:t>
            </a:r>
            <a:endParaRPr lang="en-US"/>
          </a:p>
          <a:p>
            <a:r>
              <a:rPr lang="en-US"/>
              <a:t>Serif fonts have a small stroke at the edges of each letter. They create a sense of formality and elegance.</a:t>
            </a:r>
            <a:endParaRPr lang="en-US"/>
          </a:p>
          <a:p>
            <a:r>
              <a:rPr lang="en-US"/>
              <a:t>Sans-serif fonts have clean lines (no small strokes attached). They create a modern and minimalistic look.</a:t>
            </a:r>
            <a:endParaRPr lang="en-US"/>
          </a:p>
          <a:p>
            <a:r>
              <a:rPr lang="en-US"/>
              <a:t>Monospace fonts - here all the letters have the same fixed width. They create a mechanical look. </a:t>
            </a:r>
            <a:endParaRPr lang="en-US"/>
          </a:p>
          <a:p>
            <a:r>
              <a:rPr lang="en-US"/>
              <a:t>Cursive fonts imitate human handwriting.</a:t>
            </a:r>
            <a:endParaRPr lang="en-US"/>
          </a:p>
          <a:p>
            <a:r>
              <a:rPr lang="en-US"/>
              <a:t>Fantasy fonts are decorative/playful fonts.</a:t>
            </a:r>
            <a:endParaRPr lang="en-US"/>
          </a:p>
          <a:p>
            <a:r>
              <a:rPr lang="en-US"/>
              <a:t>All the different font names belong to one of the generic font families.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5000" lang="en-US">
                <a:solidFill>
                  <a:srgbClr val="3399FF"/>
                </a:solidFill>
              </a:rPr>
              <a:t>A</a:t>
            </a:r>
            <a:r>
              <a:rPr sz="5000" lang="en-US">
                <a:solidFill>
                  <a:srgbClr val="3399FF"/>
                </a:solidFill>
              </a:rPr>
              <a:t>g</a:t>
            </a:r>
            <a:r>
              <a:rPr sz="5000" lang="en-US">
                <a:solidFill>
                  <a:srgbClr val="3399FF"/>
                </a:solidFill>
              </a:rPr>
              <a:t>e</a:t>
            </a:r>
            <a:r>
              <a:rPr sz="5000" lang="en-US">
                <a:solidFill>
                  <a:srgbClr val="3399FF"/>
                </a:solidFill>
              </a:rPr>
              <a:t>nda</a:t>
            </a:r>
            <a:endParaRPr sz="5000" lang="en-US">
              <a:solidFill>
                <a:srgbClr val="3399FF"/>
              </a:solidFill>
            </a:endParaRPr>
          </a:p>
        </p:txBody>
      </p:sp>
      <p:sp>
        <p:nvSpPr>
          <p:cNvPr id="1048608" name=""/>
          <p:cNvSpPr>
            <a:spLocks noGrp="1"/>
          </p:cNvSpPr>
          <p:nvPr>
            <p:ph idx="1"/>
          </p:nvPr>
        </p:nvSpPr>
        <p:spPr>
          <a:xfrm>
            <a:off x="628650" y="1825624"/>
            <a:ext cx="8198428" cy="4775661"/>
          </a:xfrm>
        </p:spPr>
        <p:txBody>
          <a:bodyPr>
            <a:normAutofit fontScale="85714" lnSpcReduction="20000"/>
          </a:bodyPr>
          <a:p>
            <a:r>
              <a:rPr sz="4500" lang="en-US">
                <a:solidFill>
                  <a:srgbClr val="FFFFFF"/>
                </a:solidFill>
              </a:rPr>
              <a:t>CSS3 - Introduction</a:t>
            </a:r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  <a:p>
            <a:r>
              <a:rPr sz="4500" lang="en-US">
                <a:solidFill>
                  <a:srgbClr val="FFFFFF"/>
                </a:solidFill>
              </a:rPr>
              <a:t>CSS3</a:t>
            </a:r>
            <a:r>
              <a:rPr sz="4500" lang="en-US">
                <a:solidFill>
                  <a:srgbClr val="FFFFFF"/>
                </a:solidFill>
              </a:rPr>
              <a:t> - Selectors</a:t>
            </a:r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  <a:p>
            <a:r>
              <a:rPr sz="4500" lang="en-US">
                <a:solidFill>
                  <a:srgbClr val="FFFFFF"/>
                </a:solidFill>
              </a:rPr>
              <a:t>CSS3</a:t>
            </a:r>
            <a:r>
              <a:rPr sz="4500" lang="en-US">
                <a:solidFill>
                  <a:srgbClr val="FFFFFF"/>
                </a:solidFill>
              </a:rPr>
              <a:t> - Styling</a:t>
            </a:r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  <a:p>
            <a:r>
              <a:rPr sz="4500" lang="en-US">
                <a:solidFill>
                  <a:srgbClr val="FFFFFF"/>
                </a:solidFill>
              </a:rPr>
              <a:t>CSS3</a:t>
            </a:r>
            <a:r>
              <a:rPr sz="4500" lang="en-US">
                <a:solidFill>
                  <a:srgbClr val="FFFFFF"/>
                </a:solidFill>
              </a:rPr>
              <a:t> - Box Model</a:t>
            </a:r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  <a:p>
            <a:r>
              <a:rPr sz="4500" lang="en-US">
                <a:solidFill>
                  <a:srgbClr val="FFFFFF"/>
                </a:solidFill>
              </a:rPr>
              <a:t>CSS3</a:t>
            </a:r>
            <a:r>
              <a:rPr sz="4500" lang="en-US">
                <a:solidFill>
                  <a:srgbClr val="FFFFFF"/>
                </a:solidFill>
              </a:rPr>
              <a:t> - Advanced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335221" y="0"/>
            <a:ext cx="2990619" cy="2350804"/>
          </a:xfrm>
          <a:prstGeom prst="rect"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88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240046" y="0"/>
            <a:ext cx="4800287" cy="6858000"/>
          </a:xfrm>
          <a:prstGeom prst="rect"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C</a:t>
            </a:r>
            <a:r>
              <a:rPr lang="en-US">
                <a:solidFill>
                  <a:srgbClr val="3399FF"/>
                </a:solidFill>
              </a:rPr>
              <a:t>S</a:t>
            </a:r>
            <a:r>
              <a:rPr lang="en-US">
                <a:solidFill>
                  <a:srgbClr val="3399FF"/>
                </a:solidFill>
              </a:rPr>
              <a:t>S</a:t>
            </a:r>
            <a:r>
              <a:rPr lang="en-US">
                <a:solidFill>
                  <a:srgbClr val="3399FF"/>
                </a:solidFill>
              </a:rPr>
              <a:t> </a:t>
            </a:r>
            <a:r>
              <a:rPr lang="en-US">
                <a:solidFill>
                  <a:srgbClr val="3399FF"/>
                </a:solidFill>
              </a:rPr>
              <a:t>T</a:t>
            </a:r>
            <a:r>
              <a:rPr lang="en-US">
                <a:solidFill>
                  <a:srgbClr val="3399FF"/>
                </a:solidFill>
              </a:rPr>
              <a:t>e</a:t>
            </a:r>
            <a:r>
              <a:rPr lang="en-US">
                <a:solidFill>
                  <a:srgbClr val="3399FF"/>
                </a:solidFill>
              </a:rPr>
              <a:t>x</a:t>
            </a:r>
            <a:r>
              <a:rPr lang="en-US">
                <a:solidFill>
                  <a:srgbClr val="3399FF"/>
                </a:solidFill>
              </a:rPr>
              <a:t>t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690" name=""/>
          <p:cNvSpPr>
            <a:spLocks noGrp="1"/>
          </p:cNvSpPr>
          <p:nvPr>
            <p:ph idx="1"/>
          </p:nvPr>
        </p:nvSpPr>
        <p:spPr>
          <a:xfrm>
            <a:off x="628650" y="1325562"/>
            <a:ext cx="7886700" cy="4202256"/>
          </a:xfrm>
        </p:spPr>
        <p:txBody>
          <a:bodyPr/>
          <a:p>
            <a:r>
              <a:rPr lang="en-US"/>
              <a:t>The color property is used to set the color of the text. The color is specified by:</a:t>
            </a:r>
            <a:endParaRPr lang="en-US"/>
          </a:p>
          <a:p>
            <a:r>
              <a:rPr lang="en-US"/>
              <a:t>a color name - like "red"</a:t>
            </a:r>
            <a:endParaRPr lang="en-US"/>
          </a:p>
          <a:p>
            <a:r>
              <a:rPr lang="en-US"/>
              <a:t>a HEX value - like "#ff0000"</a:t>
            </a:r>
            <a:endParaRPr lang="en-US"/>
          </a:p>
          <a:p>
            <a:r>
              <a:rPr lang="en-US"/>
              <a:t>an RGB value - like "rgb(255,0,0)"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C</a:t>
            </a:r>
            <a:r>
              <a:rPr lang="en-US">
                <a:solidFill>
                  <a:srgbClr val="3399FF"/>
                </a:solidFill>
              </a:rPr>
              <a:t>S</a:t>
            </a:r>
            <a:r>
              <a:rPr lang="en-US">
                <a:solidFill>
                  <a:srgbClr val="3399FF"/>
                </a:solidFill>
              </a:rPr>
              <a:t>S</a:t>
            </a:r>
            <a:r>
              <a:rPr lang="en-US">
                <a:solidFill>
                  <a:srgbClr val="3399FF"/>
                </a:solidFill>
              </a:rPr>
              <a:t> </a:t>
            </a:r>
            <a:r>
              <a:rPr lang="en-US">
                <a:solidFill>
                  <a:srgbClr val="3399FF"/>
                </a:solidFill>
              </a:rPr>
              <a:t>L</a:t>
            </a:r>
            <a:r>
              <a:rPr lang="en-US">
                <a:solidFill>
                  <a:srgbClr val="3399FF"/>
                </a:solidFill>
              </a:rPr>
              <a:t>i</a:t>
            </a:r>
            <a:r>
              <a:rPr lang="en-US">
                <a:solidFill>
                  <a:srgbClr val="3399FF"/>
                </a:solidFill>
              </a:rPr>
              <a:t>n</a:t>
            </a:r>
            <a:r>
              <a:rPr lang="en-US">
                <a:solidFill>
                  <a:srgbClr val="3399FF"/>
                </a:solidFill>
              </a:rPr>
              <a:t>k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692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Styling Links</a:t>
            </a:r>
            <a:endParaRPr lang="en-US"/>
          </a:p>
          <a:p>
            <a:endParaRPr lang="en-US"/>
          </a:p>
          <a:p>
            <a:r>
              <a:rPr lang="en-US"/>
              <a:t>Links can be styled with any CSS property (e.g. color, font-family, background, etc.).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C</a:t>
            </a:r>
            <a:r>
              <a:rPr lang="en-US">
                <a:solidFill>
                  <a:srgbClr val="3399FF"/>
                </a:solidFill>
              </a:rPr>
              <a:t>S</a:t>
            </a:r>
            <a:r>
              <a:rPr lang="en-US">
                <a:solidFill>
                  <a:srgbClr val="3399FF"/>
                </a:solidFill>
              </a:rPr>
              <a:t>S</a:t>
            </a:r>
            <a:r>
              <a:rPr lang="en-US">
                <a:solidFill>
                  <a:srgbClr val="3399FF"/>
                </a:solidFill>
              </a:rPr>
              <a:t> </a:t>
            </a:r>
            <a:r>
              <a:rPr lang="en-US">
                <a:solidFill>
                  <a:srgbClr val="3399FF"/>
                </a:solidFill>
              </a:rPr>
              <a:t>l</a:t>
            </a:r>
            <a:r>
              <a:rPr lang="en-US">
                <a:solidFill>
                  <a:srgbClr val="3399FF"/>
                </a:solidFill>
              </a:rPr>
              <a:t>i</a:t>
            </a:r>
            <a:r>
              <a:rPr lang="en-US">
                <a:solidFill>
                  <a:srgbClr val="3399FF"/>
                </a:solidFill>
              </a:rPr>
              <a:t>s</a:t>
            </a:r>
            <a:r>
              <a:rPr lang="en-US">
                <a:solidFill>
                  <a:srgbClr val="3399FF"/>
                </a:solidFill>
              </a:rPr>
              <a:t>t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696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CSS list properties allow you to:</a:t>
            </a:r>
            <a:endParaRPr lang="en-US"/>
          </a:p>
          <a:p>
            <a:r>
              <a:rPr lang="en-US"/>
              <a:t>Set different list item markers for ordered lists</a:t>
            </a:r>
            <a:endParaRPr lang="en-US"/>
          </a:p>
          <a:p>
            <a:r>
              <a:rPr lang="en-US"/>
              <a:t>Set different list item markers for unordered lists</a:t>
            </a:r>
            <a:endParaRPr lang="en-US"/>
          </a:p>
          <a:p>
            <a:r>
              <a:rPr lang="en-US"/>
              <a:t>Set an image as the list item marker</a:t>
            </a:r>
            <a:endParaRPr lang="en-US"/>
          </a:p>
          <a:p>
            <a:r>
              <a:rPr lang="en-US"/>
              <a:t>Add background colors to lists and list items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C</a:t>
            </a:r>
            <a:r>
              <a:rPr lang="en-US">
                <a:solidFill>
                  <a:srgbClr val="3399FF"/>
                </a:solidFill>
              </a:rPr>
              <a:t>S</a:t>
            </a:r>
            <a:r>
              <a:rPr lang="en-US">
                <a:solidFill>
                  <a:srgbClr val="3399FF"/>
                </a:solidFill>
              </a:rPr>
              <a:t>S</a:t>
            </a:r>
            <a:r>
              <a:rPr lang="en-US">
                <a:solidFill>
                  <a:srgbClr val="3399FF"/>
                </a:solidFill>
              </a:rPr>
              <a:t> </a:t>
            </a:r>
            <a:r>
              <a:rPr lang="en-US">
                <a:solidFill>
                  <a:srgbClr val="3399FF"/>
                </a:solidFill>
              </a:rPr>
              <a:t>t</a:t>
            </a:r>
            <a:r>
              <a:rPr lang="en-US">
                <a:solidFill>
                  <a:srgbClr val="3399FF"/>
                </a:solidFill>
              </a:rPr>
              <a:t>a</a:t>
            </a:r>
            <a:r>
              <a:rPr lang="en-US">
                <a:solidFill>
                  <a:srgbClr val="3399FF"/>
                </a:solidFill>
              </a:rPr>
              <a:t>b</a:t>
            </a:r>
            <a:r>
              <a:rPr lang="en-US">
                <a:solidFill>
                  <a:srgbClr val="3399FF"/>
                </a:solidFill>
              </a:rPr>
              <a:t>l</a:t>
            </a:r>
            <a:r>
              <a:rPr lang="en-US">
                <a:solidFill>
                  <a:srgbClr val="3399FF"/>
                </a:solidFill>
              </a:rPr>
              <a:t>e</a:t>
            </a:r>
            <a:r>
              <a:rPr lang="en-US">
                <a:solidFill>
                  <a:srgbClr val="3399FF"/>
                </a:solidFill>
              </a:rPr>
              <a:t> 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698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Table Borders</a:t>
            </a:r>
            <a:endParaRPr lang="en-US"/>
          </a:p>
          <a:p>
            <a:endParaRPr lang="en-US"/>
          </a:p>
          <a:p>
            <a:r>
              <a:rPr lang="en-US"/>
              <a:t>Full-Width Table</a:t>
            </a:r>
            <a:endParaRPr lang="en-US"/>
          </a:p>
          <a:p>
            <a:endParaRPr lang="en-US"/>
          </a:p>
          <a:p>
            <a:r>
              <a:rPr lang="en-US"/>
              <a:t>Collapse Table Borders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lang="en-US">
                <a:solidFill>
                  <a:srgbClr val="98CC00"/>
                </a:solidFill>
              </a:rPr>
              <a:t>CSS3 - Box Model</a:t>
            </a:r>
            <a:endParaRPr b="1" lang="en-US">
              <a:solidFill>
                <a:srgbClr val="98CC00"/>
              </a:solidFill>
            </a:endParaRPr>
          </a:p>
        </p:txBody>
      </p:sp>
      <p:sp>
        <p:nvSpPr>
          <p:cNvPr id="1048589" name="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052208"/>
          </a:xfrm>
        </p:spPr>
        <p:txBody>
          <a:bodyPr>
            <a:normAutofit fontScale="78571" lnSpcReduction="20000"/>
          </a:bodyPr>
          <a:p>
            <a:r>
              <a:rPr lang="en-US">
                <a:solidFill>
                  <a:srgbClr val="3399FF"/>
                </a:solidFill>
              </a:rPr>
              <a:t>CSS Box Model</a:t>
            </a:r>
            <a:endParaRPr lang="en-US">
              <a:solidFill>
                <a:srgbClr val="3399FF"/>
              </a:solidFill>
            </a:endParaRPr>
          </a:p>
          <a:p>
            <a:endParaRPr lang="en-US">
              <a:solidFill>
                <a:srgbClr val="3399FF"/>
              </a:solidFill>
            </a:endParaRPr>
          </a:p>
          <a:p>
            <a:r>
              <a:rPr lang="en-US">
                <a:solidFill>
                  <a:srgbClr val="3399FF"/>
                </a:solidFill>
              </a:rPr>
              <a:t>Margin</a:t>
            </a:r>
            <a:endParaRPr lang="en-US">
              <a:solidFill>
                <a:srgbClr val="3399FF"/>
              </a:solidFill>
            </a:endParaRPr>
          </a:p>
          <a:p>
            <a:endParaRPr lang="en-US">
              <a:solidFill>
                <a:srgbClr val="3399FF"/>
              </a:solidFill>
            </a:endParaRPr>
          </a:p>
          <a:p>
            <a:r>
              <a:rPr lang="en-US">
                <a:solidFill>
                  <a:srgbClr val="3399FF"/>
                </a:solidFill>
              </a:rPr>
              <a:t>padding</a:t>
            </a:r>
            <a:endParaRPr lang="en-US">
              <a:solidFill>
                <a:srgbClr val="3399FF"/>
              </a:solidFill>
            </a:endParaRPr>
          </a:p>
          <a:p>
            <a:endParaRPr lang="en-US">
              <a:solidFill>
                <a:srgbClr val="3399FF"/>
              </a:solidFill>
            </a:endParaRPr>
          </a:p>
          <a:p>
            <a:r>
              <a:rPr lang="en-US">
                <a:solidFill>
                  <a:srgbClr val="3399FF"/>
                </a:solidFill>
              </a:rPr>
              <a:t>border</a:t>
            </a:r>
            <a:endParaRPr lang="en-US">
              <a:solidFill>
                <a:srgbClr val="3399FF"/>
              </a:solidFill>
            </a:endParaRPr>
          </a:p>
          <a:p>
            <a:endParaRPr lang="en-US">
              <a:solidFill>
                <a:srgbClr val="3399FF"/>
              </a:solidFill>
            </a:endParaRPr>
          </a:p>
          <a:p>
            <a:r>
              <a:rPr lang="en-US">
                <a:solidFill>
                  <a:srgbClr val="3399FF"/>
                </a:solidFill>
              </a:rPr>
              <a:t> Outline</a:t>
            </a:r>
            <a:endParaRPr lang="en-US">
              <a:solidFill>
                <a:srgbClr val="3399FF"/>
              </a:solidFill>
            </a:endParaRPr>
          </a:p>
          <a:p>
            <a:endParaRPr lang="en-US">
              <a:solidFill>
                <a:srgbClr val="3399FF"/>
              </a:solidFill>
            </a:endParaRPr>
          </a:p>
          <a:p>
            <a:r>
              <a:rPr lang="en-US">
                <a:solidFill>
                  <a:srgbClr val="3399FF"/>
                </a:solidFill>
              </a:rPr>
              <a:t>Visibility</a:t>
            </a:r>
            <a:r>
              <a:rPr lang="en-US">
                <a:solidFill>
                  <a:srgbClr val="3399FF"/>
                </a:solidFill>
              </a:rPr>
              <a:t> vs. Display</a:t>
            </a:r>
            <a:endParaRPr lang="en-US">
              <a:solidFill>
                <a:srgbClr val="3399FF"/>
              </a:solidFill>
            </a:endParaRPr>
          </a:p>
          <a:p>
            <a:endParaRPr lang="en-US">
              <a:solidFill>
                <a:srgbClr val="3399FF"/>
              </a:solidFill>
            </a:endParaRPr>
          </a:p>
          <a:p>
            <a:r>
              <a:rPr lang="en-US">
                <a:solidFill>
                  <a:srgbClr val="3399FF"/>
                </a:solidFill>
              </a:rPr>
              <a:t> Multiple Columns</a:t>
            </a:r>
            <a:endParaRPr lang="en-US">
              <a:solidFill>
                <a:srgbClr val="3399FF"/>
              </a:solidFill>
            </a:endParaRP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7096566" y="0"/>
            <a:ext cx="2047431" cy="1970196"/>
          </a:xfrm>
          <a:prstGeom prst="rect"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CSS Box Model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700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04815" y="1690688"/>
            <a:ext cx="6134367" cy="5027949"/>
          </a:xfrm>
          <a:prstGeom prst="rect"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702" name=""/>
          <p:cNvSpPr>
            <a:spLocks noGrp="1"/>
          </p:cNvSpPr>
          <p:nvPr>
            <p:ph idx="1"/>
          </p:nvPr>
        </p:nvSpPr>
        <p:spPr>
          <a:xfrm>
            <a:off x="628650" y="1690689"/>
            <a:ext cx="8302337" cy="5294556"/>
          </a:xfrm>
        </p:spPr>
        <p:txBody>
          <a:bodyPr/>
          <a:p>
            <a:r>
              <a:rPr lang="en-US"/>
              <a:t>Explanation of the different parts:</a:t>
            </a:r>
            <a:endParaRPr lang="en-US"/>
          </a:p>
          <a:p>
            <a:r>
              <a:rPr lang="en-US"/>
              <a:t>Content - The content of the box, where text and images appear</a:t>
            </a:r>
            <a:endParaRPr lang="en-US"/>
          </a:p>
          <a:p>
            <a:r>
              <a:rPr lang="en-US"/>
              <a:t>Padding - Clears an area around the content. The padding is transparent</a:t>
            </a:r>
            <a:endParaRPr lang="en-US"/>
          </a:p>
          <a:p>
            <a:r>
              <a:rPr lang="en-US"/>
              <a:t>Border - A border that goes around the padding and content</a:t>
            </a:r>
            <a:endParaRPr lang="en-US"/>
          </a:p>
          <a:p>
            <a:r>
              <a:rPr lang="en-US"/>
              <a:t>Margin - Clears an area outside the border. The margin is transparent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704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28649" y="0"/>
            <a:ext cx="7481454" cy="4049473"/>
          </a:xfrm>
          <a:prstGeom prst="rect"/>
        </p:spPr>
      </p:pic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681875" y="4001293"/>
            <a:ext cx="7877636" cy="2856985"/>
          </a:xfrm>
          <a:prstGeom prst="rect"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lang="en-US">
                <a:solidFill>
                  <a:srgbClr val="98CC00"/>
                </a:solidFill>
              </a:rPr>
              <a:t>CSS3 - Advanced</a:t>
            </a:r>
            <a:endParaRPr b="1" lang="en-US">
              <a:solidFill>
                <a:srgbClr val="98CC00"/>
              </a:solidFill>
            </a:endParaRPr>
          </a:p>
        </p:txBody>
      </p:sp>
      <p:sp>
        <p:nvSpPr>
          <p:cNvPr id="1048593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olidFill>
                  <a:srgbClr val="3399FF"/>
                </a:solidFill>
              </a:rPr>
              <a:t>Media Queries</a:t>
            </a:r>
            <a:endParaRPr lang="en-US">
              <a:solidFill>
                <a:srgbClr val="3399FF"/>
              </a:solidFill>
            </a:endParaRPr>
          </a:p>
          <a:p>
            <a:endParaRPr lang="en-US">
              <a:solidFill>
                <a:srgbClr val="3399FF"/>
              </a:solidFill>
            </a:endParaRPr>
          </a:p>
          <a:p>
            <a:r>
              <a:rPr lang="en-US">
                <a:solidFill>
                  <a:srgbClr val="3399FF"/>
                </a:solidFill>
              </a:rPr>
              <a:t> RWD</a:t>
            </a:r>
            <a:endParaRPr lang="en-US">
              <a:solidFill>
                <a:srgbClr val="3399FF"/>
              </a:solidFill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481203" y="1665060"/>
            <a:ext cx="3344575" cy="3140937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lang="en-US">
                <a:solidFill>
                  <a:srgbClr val="98CC00"/>
                </a:solidFill>
              </a:rPr>
              <a:t>CSS3 - Introduction</a:t>
            </a:r>
            <a:endParaRPr b="1" lang="en-US">
              <a:solidFill>
                <a:srgbClr val="98CC00"/>
              </a:solidFill>
            </a:endParaRPr>
          </a:p>
        </p:txBody>
      </p:sp>
      <p:sp>
        <p:nvSpPr>
          <p:cNvPr id="1048610" name=""/>
          <p:cNvSpPr>
            <a:spLocks noGrp="1"/>
          </p:cNvSpPr>
          <p:nvPr>
            <p:ph idx="1"/>
          </p:nvPr>
        </p:nvSpPr>
        <p:spPr>
          <a:xfrm>
            <a:off x="226001" y="1462210"/>
            <a:ext cx="8832862" cy="5194978"/>
          </a:xfrm>
        </p:spPr>
        <p:txBody>
          <a:bodyPr>
            <a:normAutofit/>
          </a:bodyPr>
          <a:p>
            <a:r>
              <a:rPr lang="en-US">
                <a:solidFill>
                  <a:srgbClr val="3399FF"/>
                </a:solidFill>
              </a:rPr>
              <a:t>Need and Benefits of CSS </a:t>
            </a:r>
            <a:endParaRPr lang="en-US">
              <a:solidFill>
                <a:srgbClr val="3399FF"/>
              </a:solidFill>
            </a:endParaRPr>
          </a:p>
          <a:p>
            <a:endParaRPr lang="en-US">
              <a:solidFill>
                <a:srgbClr val="3399FF"/>
              </a:solidFill>
            </a:endParaRPr>
          </a:p>
          <a:p>
            <a:r>
              <a:rPr lang="en-US">
                <a:solidFill>
                  <a:srgbClr val="3399FF"/>
                </a:solidFill>
              </a:rPr>
              <a:t>Setup</a:t>
            </a:r>
            <a:endParaRPr lang="en-US">
              <a:solidFill>
                <a:srgbClr val="3399FF"/>
              </a:solidFill>
            </a:endParaRPr>
          </a:p>
          <a:p>
            <a:endParaRPr lang="en-US">
              <a:solidFill>
                <a:srgbClr val="3399FF"/>
              </a:solidFill>
            </a:endParaRPr>
          </a:p>
          <a:p>
            <a:r>
              <a:rPr lang="en-US">
                <a:solidFill>
                  <a:srgbClr val="3399FF"/>
                </a:solidFill>
              </a:rPr>
              <a:t>CSS</a:t>
            </a:r>
            <a:r>
              <a:rPr lang="en-US">
                <a:solidFill>
                  <a:srgbClr val="3399FF"/>
                </a:solidFill>
              </a:rPr>
              <a:t> Syntax</a:t>
            </a:r>
            <a:endParaRPr lang="en-US">
              <a:solidFill>
                <a:srgbClr val="3399FF"/>
              </a:solidFill>
            </a:endParaRPr>
          </a:p>
          <a:p>
            <a:endParaRPr lang="en-US">
              <a:solidFill>
                <a:srgbClr val="3399FF"/>
              </a:solidFill>
            </a:endParaRPr>
          </a:p>
          <a:p>
            <a:r>
              <a:rPr lang="en-US">
                <a:solidFill>
                  <a:srgbClr val="3399FF"/>
                </a:solidFill>
              </a:rPr>
              <a:t> CSS Comments</a:t>
            </a:r>
            <a:endParaRPr lang="en-US">
              <a:solidFill>
                <a:srgbClr val="3399FF"/>
              </a:solidFill>
            </a:endParaRPr>
          </a:p>
          <a:p>
            <a:endParaRPr lang="en-US">
              <a:solidFill>
                <a:srgbClr val="3399FF"/>
              </a:solidFill>
            </a:endParaRPr>
          </a:p>
          <a:p>
            <a:r>
              <a:rPr lang="en-US">
                <a:solidFill>
                  <a:srgbClr val="3399FF"/>
                </a:solidFill>
              </a:rPr>
              <a:t>Including</a:t>
            </a:r>
            <a:r>
              <a:rPr lang="en-US">
                <a:solidFill>
                  <a:srgbClr val="3399FF"/>
                </a:solidFill>
              </a:rPr>
              <a:t> CSS in HTML Documents(Inline styles, Embedded styles, External style sheets)</a:t>
            </a:r>
            <a:endParaRPr lang="en-US">
              <a:solidFill>
                <a:srgbClr val="3399FF"/>
              </a:solidFill>
            </a:endParaRPr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030406" y="1933024"/>
            <a:ext cx="2665484" cy="1951328"/>
          </a:xfrm>
          <a:prstGeom prst="rect"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CSS Media Queries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710" name=""/>
          <p:cNvSpPr>
            <a:spLocks noGrp="1"/>
          </p:cNvSpPr>
          <p:nvPr>
            <p:ph idx="1"/>
          </p:nvPr>
        </p:nvSpPr>
        <p:spPr>
          <a:xfrm>
            <a:off x="628649" y="949749"/>
            <a:ext cx="8594581" cy="4351338"/>
          </a:xfrm>
        </p:spPr>
        <p:txBody>
          <a:bodyPr/>
          <a:p>
            <a:r>
              <a:rPr lang="en-US"/>
              <a:t>Media queries can be used to check many things, such as:</a:t>
            </a:r>
            <a:endParaRPr lang="en-US"/>
          </a:p>
          <a:p>
            <a:r>
              <a:rPr lang="en-US"/>
              <a:t>width and height of the viewport</a:t>
            </a:r>
            <a:endParaRPr lang="en-US"/>
          </a:p>
          <a:p>
            <a:r>
              <a:rPr lang="en-US"/>
              <a:t>width and height of the device</a:t>
            </a:r>
            <a:endParaRPr lang="en-US"/>
          </a:p>
          <a:p>
            <a:r>
              <a:rPr lang="en-US"/>
              <a:t>orientation (is the tablet/phone in landscape or portrait mode?)</a:t>
            </a:r>
            <a:endParaRPr lang="en-US"/>
          </a:p>
          <a:p>
            <a:r>
              <a:rPr lang="en-US"/>
              <a:t>resolution</a:t>
            </a:r>
            <a:endParaRPr lang="en-US"/>
          </a:p>
          <a:p>
            <a:r>
              <a:rPr lang="en-US"/>
              <a:t>S</a:t>
            </a:r>
            <a:r>
              <a:rPr lang="en-US"/>
              <a:t>y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ax</a:t>
            </a:r>
            <a:endParaRPr lang="en-US"/>
          </a:p>
          <a:p>
            <a:endParaRPr lang="en-US"/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394064" y="4937096"/>
            <a:ext cx="6355873" cy="1920904"/>
          </a:xfrm>
          <a:prstGeom prst="rect"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Responsive Web Design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712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lang="en-US"/>
          </a:p>
          <a:p>
            <a:r>
              <a:rPr lang="en-US"/>
              <a:t>Responsive web design makes your web page look good on all devices.</a:t>
            </a:r>
            <a:endParaRPr lang="en-US"/>
          </a:p>
          <a:p>
            <a:r>
              <a:rPr lang="en-US"/>
              <a:t>Responsive web design uses only HTML and CSS.</a:t>
            </a:r>
            <a:endParaRPr lang="en-US"/>
          </a:p>
          <a:p>
            <a:r>
              <a:rPr lang="en-US"/>
              <a:t>Responsive web design is not a program or a JavaScript.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714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838393" y="0"/>
            <a:ext cx="6966876" cy="6858000"/>
          </a:xfrm>
          <a:prstGeom prst="rect"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The Viewport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716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viewport is the user's visible area of a web page.</a:t>
            </a:r>
            <a:endParaRPr lang="en-US"/>
          </a:p>
          <a:p>
            <a:r>
              <a:rPr lang="en-US"/>
              <a:t>The viewport varies with the device, and will be smaller on a mobile phone than on a computer screen.</a:t>
            </a:r>
            <a:endParaRPr lang="en-US"/>
          </a:p>
          <a:p>
            <a:r>
              <a:rPr lang="en-US"/>
              <a:t>Before tablets and mobile phones, web pages were designed only for computer screens, and it was common for web pages to have a static design and a fixed size.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718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17949" y="0"/>
            <a:ext cx="3954051" cy="6858000"/>
          </a:xfrm>
          <a:prstGeom prst="rect"/>
        </p:spPr>
      </p:pic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5003066" y="183419"/>
            <a:ext cx="3828779" cy="6858000"/>
          </a:xfrm>
          <a:prstGeom prst="rect"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Grid-View</a:t>
            </a:r>
            <a:endParaRPr lang="en-US"/>
          </a:p>
        </p:txBody>
      </p:sp>
      <p:sp>
        <p:nvSpPr>
          <p:cNvPr id="1048720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20807" y="1825625"/>
            <a:ext cx="9144000" cy="4896573"/>
          </a:xfrm>
          <a:prstGeom prst="rect"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722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73566" y="0"/>
            <a:ext cx="8531925" cy="6858000"/>
          </a:xfrm>
          <a:prstGeom prst="rect"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02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211513" y="0"/>
            <a:ext cx="10817023" cy="7090983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"/>
          <p:cNvSpPr>
            <a:spLocks noGrp="1"/>
          </p:cNvSpPr>
          <p:nvPr>
            <p:ph idx="1"/>
          </p:nvPr>
        </p:nvSpPr>
        <p:spPr>
          <a:xfrm>
            <a:off x="375825" y="514737"/>
            <a:ext cx="8445212" cy="5707652"/>
          </a:xfrm>
        </p:spPr>
        <p:txBody>
          <a:bodyPr/>
          <a:p>
            <a:r>
              <a:rPr lang="en-US"/>
              <a:t>CSS stands for Cascading Style Sheets</a:t>
            </a:r>
            <a:endParaRPr lang="en-US"/>
          </a:p>
          <a:p>
            <a:endParaRPr lang="en-US"/>
          </a:p>
          <a:p>
            <a:r>
              <a:rPr lang="en-US"/>
              <a:t>CSS describes how HTML elements are to be displayed on screen, paper, or in other media</a:t>
            </a:r>
            <a:endParaRPr lang="en-US"/>
          </a:p>
          <a:p>
            <a:endParaRPr lang="en-US"/>
          </a:p>
          <a:p>
            <a:r>
              <a:rPr lang="en-US"/>
              <a:t>CSS saves a lot of work. It can control the layout of multiple web pages all at once</a:t>
            </a:r>
            <a:endParaRPr lang="en-US"/>
          </a:p>
          <a:p>
            <a:endParaRPr lang="en-US"/>
          </a:p>
          <a:p>
            <a:r>
              <a:rPr lang="en-US"/>
              <a:t>External stylesheets are stored in CSS files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rgbClr val="02A5E3"/>
                </a:solidFill>
              </a:rPr>
              <a:t>N</a:t>
            </a:r>
            <a:r>
              <a:rPr lang="en-US">
                <a:solidFill>
                  <a:srgbClr val="02A5E3"/>
                </a:solidFill>
              </a:rPr>
              <a:t>eed and benefits of css</a:t>
            </a:r>
            <a:endParaRPr lang="en-US">
              <a:solidFill>
                <a:srgbClr val="02A5E3"/>
              </a:solidFill>
            </a:endParaRPr>
          </a:p>
        </p:txBody>
      </p:sp>
      <p:sp>
        <p:nvSpPr>
          <p:cNvPr id="1048613" name=""/>
          <p:cNvSpPr>
            <a:spLocks noGrp="1"/>
          </p:cNvSpPr>
          <p:nvPr>
            <p:ph idx="1"/>
          </p:nvPr>
        </p:nvSpPr>
        <p:spPr/>
        <p:txBody>
          <a:bodyPr>
            <a:normAutofit fontScale="85714" lnSpcReduction="20000"/>
          </a:bodyPr>
          <a:p>
            <a:r>
              <a:rPr lang="en-US"/>
              <a:t>Easier to maintain and update</a:t>
            </a:r>
            <a:endParaRPr lang="en-US"/>
          </a:p>
          <a:p>
            <a:r>
              <a:rPr lang="en-US"/>
              <a:t>Create Stunning Web site</a:t>
            </a:r>
            <a:endParaRPr lang="en-US"/>
          </a:p>
          <a:p>
            <a:r>
              <a:rPr lang="en-US"/>
              <a:t>Greater consistency in design</a:t>
            </a:r>
            <a:endParaRPr lang="en-US"/>
          </a:p>
          <a:p>
            <a:r>
              <a:rPr lang="en-US"/>
              <a:t>More formatting options</a:t>
            </a:r>
            <a:endParaRPr lang="en-US"/>
          </a:p>
          <a:p>
            <a:r>
              <a:rPr lang="en-US"/>
              <a:t>Lightweight code</a:t>
            </a:r>
            <a:endParaRPr lang="en-US"/>
          </a:p>
          <a:p>
            <a:r>
              <a:rPr lang="en-US"/>
              <a:t>Pages load faster </a:t>
            </a:r>
            <a:endParaRPr lang="en-US"/>
          </a:p>
          <a:p>
            <a:r>
              <a:rPr lang="en-US"/>
              <a:t>Faster download times</a:t>
            </a:r>
            <a:endParaRPr lang="en-US"/>
          </a:p>
          <a:p>
            <a:r>
              <a:rPr lang="en-US"/>
              <a:t>Search engine optimization benefits</a:t>
            </a:r>
            <a:endParaRPr lang="en-US"/>
          </a:p>
          <a:p>
            <a:r>
              <a:rPr lang="en-US"/>
              <a:t>Ease of presenting different styles to different viewers</a:t>
            </a:r>
            <a:endParaRPr lang="en-US"/>
          </a:p>
          <a:p>
            <a:r>
              <a:rPr lang="en-US"/>
              <a:t>Greater accessibility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S</a:t>
            </a:r>
            <a:r>
              <a:rPr b="1" lang="en-US">
                <a:solidFill>
                  <a:srgbClr val="3399FF"/>
                </a:solidFill>
              </a:rPr>
              <a:t>e</a:t>
            </a:r>
            <a:r>
              <a:rPr b="1" lang="en-US">
                <a:solidFill>
                  <a:srgbClr val="3399FF"/>
                </a:solidFill>
              </a:rPr>
              <a:t>t</a:t>
            </a:r>
            <a:r>
              <a:rPr b="1" lang="en-US">
                <a:solidFill>
                  <a:srgbClr val="3399FF"/>
                </a:solidFill>
              </a:rPr>
              <a:t>u</a:t>
            </a:r>
            <a:r>
              <a:rPr b="1" lang="en-US">
                <a:solidFill>
                  <a:srgbClr val="3399FF"/>
                </a:solidFill>
              </a:rPr>
              <a:t>p</a:t>
            </a:r>
            <a:r>
              <a:rPr b="1" lang="en-US">
                <a:solidFill>
                  <a:srgbClr val="3399FF"/>
                </a:solidFill>
              </a:rPr>
              <a:t>s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15" name="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499986"/>
          </a:xfrm>
        </p:spPr>
        <p:txBody>
          <a:bodyPr/>
          <a:p>
            <a:r>
              <a:rPr lang="en-US"/>
              <a:t>Basic word processing using any text editor</a:t>
            </a:r>
            <a:r>
              <a:rPr lang="en-US"/>
              <a:t> </a:t>
            </a:r>
            <a:r>
              <a:rPr lang="en-US"/>
              <a:t>notepad</a:t>
            </a:r>
            <a:r>
              <a:rPr lang="en-US"/>
              <a:t>+</a:t>
            </a:r>
            <a:r>
              <a:rPr lang="en-US"/>
              <a:t>+</a:t>
            </a:r>
            <a:r>
              <a:rPr lang="en-US"/>
              <a:t>,</a:t>
            </a:r>
            <a:r>
              <a:rPr lang="en-US"/>
              <a:t> sublime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xt</a:t>
            </a:r>
            <a:r>
              <a:rPr lang="en-US"/>
              <a:t> </a:t>
            </a:r>
            <a:r>
              <a:rPr lang="en-US"/>
              <a:t>3</a:t>
            </a:r>
            <a:r>
              <a:rPr lang="en-US"/>
              <a:t>,</a:t>
            </a:r>
            <a:r>
              <a:rPr lang="en-US"/>
              <a:t>v</a:t>
            </a:r>
            <a:r>
              <a:rPr lang="en-US"/>
              <a:t>s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,</a:t>
            </a:r>
            <a:r>
              <a:rPr lang="en-US"/>
              <a:t> eclipse</a:t>
            </a:r>
            <a:r>
              <a:rPr lang="en-US"/>
              <a:t>.</a:t>
            </a:r>
            <a:endParaRPr lang="en-US"/>
          </a:p>
          <a:p>
            <a:r>
              <a:rPr lang="en-US"/>
              <a:t>How to create directories and files.</a:t>
            </a:r>
            <a:endParaRPr lang="en-US"/>
          </a:p>
          <a:p>
            <a:r>
              <a:rPr lang="en-US"/>
              <a:t>How to navigate through different directories.</a:t>
            </a:r>
            <a:endParaRPr lang="en-US"/>
          </a:p>
          <a:p>
            <a:r>
              <a:rPr lang="en-US"/>
              <a:t>Internet browsing using popular browsers like Internet Explorer or Firefox.</a:t>
            </a:r>
            <a:endParaRPr lang="en-US"/>
          </a:p>
          <a:p>
            <a:r>
              <a:rPr lang="en-US"/>
              <a:t>Developing simple Web Pages using HTML or XHTML.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"/>
          <p:cNvSpPr>
            <a:spLocks noGrp="1"/>
          </p:cNvSpPr>
          <p:nvPr>
            <p:ph type="subTitle" idx="1"/>
          </p:nvPr>
        </p:nvSpPr>
        <p:spPr>
          <a:xfrm>
            <a:off x="0" y="514988"/>
            <a:ext cx="8689398" cy="6314740"/>
          </a:xfrm>
        </p:spPr>
        <p:txBody>
          <a:bodyPr>
            <a:normAutofit fontScale="79167" lnSpcReduction="20000"/>
          </a:bodyPr>
          <a:p>
            <a:pPr algn="l"/>
            <a:r>
              <a:rPr lang="en-US"/>
              <a:t>&lt;!DOCTYPE html&gt;</a:t>
            </a:r>
            <a:endParaRPr lang="en-US"/>
          </a:p>
          <a:p>
            <a:pPr algn="l"/>
            <a:r>
              <a:rPr lang="en-US"/>
              <a:t>&lt;html&gt;</a:t>
            </a:r>
            <a:endParaRPr lang="en-US"/>
          </a:p>
          <a:p>
            <a:pPr algn="l"/>
            <a:r>
              <a:rPr lang="en-US"/>
              <a:t>&lt;head&gt;</a:t>
            </a:r>
            <a:endParaRPr lang="en-US"/>
          </a:p>
          <a:p>
            <a:pPr algn="l"/>
            <a:r>
              <a:rPr lang="en-US"/>
              <a:t>&lt;style&gt;</a:t>
            </a:r>
            <a:endParaRPr lang="en-US"/>
          </a:p>
          <a:p>
            <a:pPr algn="l"/>
            <a:r>
              <a:rPr lang="en-US"/>
              <a:t>body {</a:t>
            </a:r>
            <a:endParaRPr lang="en-US"/>
          </a:p>
          <a:p>
            <a:pPr algn="l"/>
            <a:r>
              <a:rPr lang="en-US"/>
              <a:t>  background-color: lightblue;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  <a:p>
            <a:pPr algn="l"/>
            <a:r>
              <a:rPr lang="en-US"/>
              <a:t>h1 {</a:t>
            </a:r>
            <a:endParaRPr lang="en-US"/>
          </a:p>
          <a:p>
            <a:pPr algn="l"/>
            <a:r>
              <a:rPr lang="en-US"/>
              <a:t>  color: white;</a:t>
            </a:r>
            <a:endParaRPr lang="en-US"/>
          </a:p>
          <a:p>
            <a:pPr algn="l"/>
            <a:r>
              <a:rPr lang="en-US"/>
              <a:t>  text-align: center;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  <a:p>
            <a:pPr algn="l"/>
            <a:r>
              <a:rPr lang="en-US"/>
              <a:t>p {</a:t>
            </a:r>
            <a:endParaRPr lang="en-US"/>
          </a:p>
          <a:p>
            <a:pPr algn="l"/>
            <a:r>
              <a:rPr lang="en-US"/>
              <a:t>  font-family: verdana;</a:t>
            </a:r>
            <a:endParaRPr lang="en-US"/>
          </a:p>
          <a:p>
            <a:pPr algn="l"/>
            <a:r>
              <a:rPr lang="en-US"/>
              <a:t>  font-size: 20px;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  <a:p>
            <a:pPr algn="l"/>
            <a:r>
              <a:rPr lang="en-US"/>
              <a:t>&lt;/style&gt;</a:t>
            </a:r>
            <a:endParaRPr lang="en-US"/>
          </a:p>
          <a:p>
            <a:pPr algn="l"/>
            <a:r>
              <a:rPr lang="en-US"/>
              <a:t>&lt;/head&gt;</a:t>
            </a:r>
            <a:endParaRPr lang="en-US"/>
          </a:p>
        </p:txBody>
      </p:sp>
      <p:sp>
        <p:nvSpPr>
          <p:cNvPr id="1048617" name=""/>
          <p:cNvSpPr txBox="1"/>
          <p:nvPr/>
        </p:nvSpPr>
        <p:spPr>
          <a:xfrm>
            <a:off x="3085227" y="514987"/>
            <a:ext cx="4000000" cy="5105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b="1" sz="2900" lang="en-US">
                <a:solidFill>
                  <a:srgbClr val="3399FF"/>
                </a:solidFill>
              </a:rPr>
              <a:t>S</a:t>
            </a:r>
            <a:r>
              <a:rPr b="1" sz="2900" lang="en-US">
                <a:solidFill>
                  <a:srgbClr val="3399FF"/>
                </a:solidFill>
              </a:rPr>
              <a:t>y</a:t>
            </a:r>
            <a:r>
              <a:rPr b="1" sz="2900" lang="en-US">
                <a:solidFill>
                  <a:srgbClr val="3399FF"/>
                </a:solidFill>
              </a:rPr>
              <a:t>n</a:t>
            </a:r>
            <a:r>
              <a:rPr b="1" sz="2900" lang="en-US">
                <a:solidFill>
                  <a:srgbClr val="3399FF"/>
                </a:solidFill>
              </a:rPr>
              <a:t>tax</a:t>
            </a:r>
            <a:endParaRPr b="1" sz="2900" lang="en-US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19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87318" y="0"/>
            <a:ext cx="9041249" cy="68580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CSS Comments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621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Comments are used to explain the code, and may help when you edit the source code at a later date.</a:t>
            </a:r>
            <a:endParaRPr lang="en-US"/>
          </a:p>
          <a:p>
            <a:endParaRPr lang="en-US"/>
          </a:p>
          <a:p>
            <a:r>
              <a:rPr lang="en-US"/>
              <a:t>Comments are ignored by browsers.</a:t>
            </a:r>
            <a:endParaRPr lang="en-US"/>
          </a:p>
          <a:p>
            <a:endParaRPr lang="en-US"/>
          </a:p>
          <a:p>
            <a:r>
              <a:rPr lang="en-US"/>
              <a:t>A CSS comment is placed inside the &lt;style&gt; element, and starts with /* and ends with */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RMX1925</dc:creator>
  <dcterms:created xsi:type="dcterms:W3CDTF">2015-05-11T00:30:45Z</dcterms:created>
  <dcterms:modified xsi:type="dcterms:W3CDTF">2021-02-19T09:18:25Z</dcterms:modified>
</cp:coreProperties>
</file>