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2" r:id="rId1"/>
  </p:sldMasterIdLst>
  <p:notesMasterIdLst>
    <p:notesMasterId r:id="rId2"/>
  </p:notesMasterIdLst>
  <p:sldIdLst>
    <p:sldId id="321" r:id="rId3"/>
    <p:sldId id="322"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67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6" name=""/>
        <p:cNvGrpSpPr/>
        <p:nvPr/>
      </p:nvGrpSpPr>
      <p:grpSpPr>
        <a:xfrm>
          <a:off x="0" y="0"/>
          <a:ext cx="0" cy="0"/>
          <a:chOff x="0" y="0"/>
          <a:chExt cx="0" cy="0"/>
        </a:xfrm>
      </p:grpSpPr>
      <p:sp>
        <p:nvSpPr>
          <p:cNvPr id="1048588"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9"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9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1" name="Footer Placeholder 4"/>
          <p:cNvSpPr>
            <a:spLocks noGrp="1"/>
          </p:cNvSpPr>
          <p:nvPr>
            <p:ph type="ftr" sz="quarter" idx="11"/>
          </p:nvPr>
        </p:nvSpPr>
        <p:spPr/>
        <p:txBody>
          <a:bodyPr/>
          <a:p>
            <a:endParaRPr altLang="en-US" lang="zh-CN"/>
          </a:p>
        </p:txBody>
      </p:sp>
      <p:sp>
        <p:nvSpPr>
          <p:cNvPr id="104859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9" name=""/>
        <p:cNvGrpSpPr/>
        <p:nvPr/>
      </p:nvGrpSpPr>
      <p:grpSpPr>
        <a:xfrm>
          <a:off x="0" y="0"/>
          <a:ext cx="0" cy="0"/>
          <a:chOff x="0" y="0"/>
          <a:chExt cx="0" cy="0"/>
        </a:xfrm>
      </p:grpSpPr>
      <p:sp>
        <p:nvSpPr>
          <p:cNvPr id="1048646" name="Title 1"/>
          <p:cNvSpPr>
            <a:spLocks noGrp="1"/>
          </p:cNvSpPr>
          <p:nvPr>
            <p:ph type="title"/>
          </p:nvPr>
        </p:nvSpPr>
        <p:spPr/>
        <p:txBody>
          <a:bodyPr/>
          <a:p>
            <a:r>
              <a:rPr altLang="zh-CN" lang="en-US" smtClean="0"/>
              <a:t>Click to edit Master title style</a:t>
            </a:r>
            <a:endParaRPr dirty="0" lang="en-US"/>
          </a:p>
        </p:txBody>
      </p:sp>
      <p:sp>
        <p:nvSpPr>
          <p:cNvPr id="1048647"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8"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9" name="Footer Placeholder 4"/>
          <p:cNvSpPr>
            <a:spLocks noGrp="1"/>
          </p:cNvSpPr>
          <p:nvPr>
            <p:ph type="ftr" sz="quarter" idx="11"/>
          </p:nvPr>
        </p:nvSpPr>
        <p:spPr/>
        <p:txBody>
          <a:bodyPr/>
          <a:p>
            <a:endParaRPr altLang="en-US" lang="zh-CN"/>
          </a:p>
        </p:txBody>
      </p:sp>
      <p:sp>
        <p:nvSpPr>
          <p:cNvPr id="1048650"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7" name=""/>
        <p:cNvGrpSpPr/>
        <p:nvPr/>
      </p:nvGrpSpPr>
      <p:grpSpPr>
        <a:xfrm>
          <a:off x="0" y="0"/>
          <a:ext cx="0" cy="0"/>
          <a:chOff x="0" y="0"/>
          <a:chExt cx="0" cy="0"/>
        </a:xfrm>
      </p:grpSpPr>
      <p:sp>
        <p:nvSpPr>
          <p:cNvPr id="1048635"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36"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8" name="Footer Placeholder 4"/>
          <p:cNvSpPr>
            <a:spLocks noGrp="1"/>
          </p:cNvSpPr>
          <p:nvPr>
            <p:ph type="ftr" sz="quarter" idx="11"/>
          </p:nvPr>
        </p:nvSpPr>
        <p:spPr/>
        <p:txBody>
          <a:bodyPr/>
          <a:p>
            <a:endParaRPr altLang="en-US" lang="zh-CN"/>
          </a:p>
        </p:txBody>
      </p:sp>
      <p:sp>
        <p:nvSpPr>
          <p:cNvPr id="104863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81" name="Title 1"/>
          <p:cNvSpPr>
            <a:spLocks noGrp="1"/>
          </p:cNvSpPr>
          <p:nvPr>
            <p:ph type="title"/>
          </p:nvPr>
        </p:nvSpPr>
        <p:spPr/>
        <p:txBody>
          <a:bodyPr/>
          <a:p>
            <a:r>
              <a:rPr altLang="zh-CN" lang="en-US" smtClean="0"/>
              <a:t>Click to edit Master title style</a:t>
            </a:r>
            <a:endParaRPr dirty="0" lang="en-US"/>
          </a:p>
        </p:txBody>
      </p:sp>
      <p:sp>
        <p:nvSpPr>
          <p:cNvPr id="104858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0" name=""/>
        <p:cNvGrpSpPr/>
        <p:nvPr/>
      </p:nvGrpSpPr>
      <p:grpSpPr>
        <a:xfrm>
          <a:off x="0" y="0"/>
          <a:ext cx="0" cy="0"/>
          <a:chOff x="0" y="0"/>
          <a:chExt cx="0" cy="0"/>
        </a:xfrm>
      </p:grpSpPr>
      <p:sp>
        <p:nvSpPr>
          <p:cNvPr id="1048651"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52"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5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4" name="Footer Placeholder 4"/>
          <p:cNvSpPr>
            <a:spLocks noGrp="1"/>
          </p:cNvSpPr>
          <p:nvPr>
            <p:ph type="ftr" sz="quarter" idx="11"/>
          </p:nvPr>
        </p:nvSpPr>
        <p:spPr/>
        <p:txBody>
          <a:bodyPr/>
          <a:p>
            <a:endParaRPr altLang="en-US" lang="zh-CN"/>
          </a:p>
        </p:txBody>
      </p:sp>
      <p:sp>
        <p:nvSpPr>
          <p:cNvPr id="104865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1" name=""/>
        <p:cNvGrpSpPr/>
        <p:nvPr/>
      </p:nvGrpSpPr>
      <p:grpSpPr>
        <a:xfrm>
          <a:off x="0" y="0"/>
          <a:ext cx="0" cy="0"/>
          <a:chOff x="0" y="0"/>
          <a:chExt cx="0" cy="0"/>
        </a:xfrm>
      </p:grpSpPr>
      <p:sp>
        <p:nvSpPr>
          <p:cNvPr id="1048656" name="Title 1"/>
          <p:cNvSpPr>
            <a:spLocks noGrp="1"/>
          </p:cNvSpPr>
          <p:nvPr>
            <p:ph type="title"/>
          </p:nvPr>
        </p:nvSpPr>
        <p:spPr/>
        <p:txBody>
          <a:bodyPr/>
          <a:p>
            <a:r>
              <a:rPr altLang="zh-CN" lang="en-US" smtClean="0"/>
              <a:t>Click to edit Master title style</a:t>
            </a:r>
            <a:endParaRPr dirty="0" lang="en-US"/>
          </a:p>
        </p:txBody>
      </p:sp>
      <p:sp>
        <p:nvSpPr>
          <p:cNvPr id="1048657"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8"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9"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0" name="Footer Placeholder 5"/>
          <p:cNvSpPr>
            <a:spLocks noGrp="1"/>
          </p:cNvSpPr>
          <p:nvPr>
            <p:ph type="ftr" sz="quarter" idx="11"/>
          </p:nvPr>
        </p:nvSpPr>
        <p:spPr/>
        <p:txBody>
          <a:bodyPr/>
          <a:p>
            <a:endParaRPr altLang="en-US" lang="zh-CN"/>
          </a:p>
        </p:txBody>
      </p:sp>
      <p:sp>
        <p:nvSpPr>
          <p:cNvPr id="1048661"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2" name=""/>
        <p:cNvGrpSpPr/>
        <p:nvPr/>
      </p:nvGrpSpPr>
      <p:grpSpPr>
        <a:xfrm>
          <a:off x="0" y="0"/>
          <a:ext cx="0" cy="0"/>
          <a:chOff x="0" y="0"/>
          <a:chExt cx="0" cy="0"/>
        </a:xfrm>
      </p:grpSpPr>
      <p:sp>
        <p:nvSpPr>
          <p:cNvPr id="1048662"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63"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64"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5"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66"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7"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8" name="Footer Placeholder 7"/>
          <p:cNvSpPr>
            <a:spLocks noGrp="1"/>
          </p:cNvSpPr>
          <p:nvPr>
            <p:ph type="ftr" sz="quarter" idx="11"/>
          </p:nvPr>
        </p:nvSpPr>
        <p:spPr/>
        <p:txBody>
          <a:bodyPr/>
          <a:p>
            <a:endParaRPr altLang="en-US" lang="zh-CN"/>
          </a:p>
        </p:txBody>
      </p:sp>
      <p:sp>
        <p:nvSpPr>
          <p:cNvPr id="1048669"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6" name=""/>
        <p:cNvGrpSpPr/>
        <p:nvPr/>
      </p:nvGrpSpPr>
      <p:grpSpPr>
        <a:xfrm>
          <a:off x="0" y="0"/>
          <a:ext cx="0" cy="0"/>
          <a:chOff x="0" y="0"/>
          <a:chExt cx="0" cy="0"/>
        </a:xfrm>
      </p:grpSpPr>
      <p:sp>
        <p:nvSpPr>
          <p:cNvPr id="1048631" name="Title 1"/>
          <p:cNvSpPr>
            <a:spLocks noGrp="1"/>
          </p:cNvSpPr>
          <p:nvPr>
            <p:ph type="title"/>
          </p:nvPr>
        </p:nvSpPr>
        <p:spPr/>
        <p:txBody>
          <a:bodyPr/>
          <a:p>
            <a:r>
              <a:rPr altLang="zh-CN" lang="en-US" smtClean="0"/>
              <a:t>Click to edit Master title style</a:t>
            </a:r>
            <a:endParaRPr dirty="0" lang="en-US"/>
          </a:p>
        </p:txBody>
      </p:sp>
      <p:sp>
        <p:nvSpPr>
          <p:cNvPr id="1048632"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3"/>
          <p:cNvSpPr>
            <a:spLocks noGrp="1"/>
          </p:cNvSpPr>
          <p:nvPr>
            <p:ph type="ftr" sz="quarter" idx="11"/>
          </p:nvPr>
        </p:nvSpPr>
        <p:spPr/>
        <p:txBody>
          <a:bodyPr/>
          <a:p>
            <a:endParaRPr altLang="en-US" lang="zh-CN"/>
          </a:p>
        </p:txBody>
      </p:sp>
      <p:sp>
        <p:nvSpPr>
          <p:cNvPr id="1048634"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3" name=""/>
        <p:cNvGrpSpPr/>
        <p:nvPr/>
      </p:nvGrpSpPr>
      <p:grpSpPr>
        <a:xfrm>
          <a:off x="0" y="0"/>
          <a:ext cx="0" cy="0"/>
          <a:chOff x="0" y="0"/>
          <a:chExt cx="0" cy="0"/>
        </a:xfrm>
      </p:grpSpPr>
      <p:sp>
        <p:nvSpPr>
          <p:cNvPr id="1048670"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71" name="Footer Placeholder 2"/>
          <p:cNvSpPr>
            <a:spLocks noGrp="1"/>
          </p:cNvSpPr>
          <p:nvPr>
            <p:ph type="ftr" sz="quarter" idx="11"/>
          </p:nvPr>
        </p:nvSpPr>
        <p:spPr/>
        <p:txBody>
          <a:bodyPr/>
          <a:p>
            <a:endParaRPr altLang="en-US" lang="zh-CN"/>
          </a:p>
        </p:txBody>
      </p:sp>
      <p:sp>
        <p:nvSpPr>
          <p:cNvPr id="1048672"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4" name=""/>
        <p:cNvGrpSpPr/>
        <p:nvPr/>
      </p:nvGrpSpPr>
      <p:grpSpPr>
        <a:xfrm>
          <a:off x="0" y="0"/>
          <a:ext cx="0" cy="0"/>
          <a:chOff x="0" y="0"/>
          <a:chExt cx="0" cy="0"/>
        </a:xfrm>
      </p:grpSpPr>
      <p:sp>
        <p:nvSpPr>
          <p:cNvPr id="1048673"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74"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75"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76"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77" name="Footer Placeholder 5"/>
          <p:cNvSpPr>
            <a:spLocks noGrp="1"/>
          </p:cNvSpPr>
          <p:nvPr>
            <p:ph type="ftr" sz="quarter" idx="11"/>
          </p:nvPr>
        </p:nvSpPr>
        <p:spPr/>
        <p:txBody>
          <a:bodyPr/>
          <a:p>
            <a:endParaRPr altLang="en-US" lang="zh-CN"/>
          </a:p>
        </p:txBody>
      </p:sp>
      <p:sp>
        <p:nvSpPr>
          <p:cNvPr id="1048678"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8" name=""/>
        <p:cNvGrpSpPr/>
        <p:nvPr/>
      </p:nvGrpSpPr>
      <p:grpSpPr>
        <a:xfrm>
          <a:off x="0" y="0"/>
          <a:ext cx="0" cy="0"/>
          <a:chOff x="0" y="0"/>
          <a:chExt cx="0" cy="0"/>
        </a:xfrm>
      </p:grpSpPr>
      <p:sp>
        <p:nvSpPr>
          <p:cNvPr id="1048640"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41"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42"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43"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4" name="Footer Placeholder 5"/>
          <p:cNvSpPr>
            <a:spLocks noGrp="1"/>
          </p:cNvSpPr>
          <p:nvPr>
            <p:ph type="ftr" sz="quarter" idx="11"/>
          </p:nvPr>
        </p:nvSpPr>
        <p:spPr/>
        <p:txBody>
          <a:bodyPr/>
          <a:p>
            <a:endParaRPr altLang="en-US" lang="zh-CN"/>
          </a:p>
        </p:txBody>
      </p:sp>
      <p:sp>
        <p:nvSpPr>
          <p:cNvPr id="1048645"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8" name="Title 1"/>
          <p:cNvSpPr>
            <a:spLocks noGrp="1"/>
          </p:cNvSpPr>
          <p:nvPr>
            <p:ph type="ctrTitle"/>
          </p:nvPr>
        </p:nvSpPr>
        <p:spPr>
          <a:xfrm>
            <a:off x="685799" y="3147770"/>
            <a:ext cx="7772400" cy="2387600"/>
          </a:xfrm>
        </p:spPr>
        <p:txBody>
          <a:bodyPr/>
          <a:p>
            <a:br>
              <a:rPr altLang="zh-CN" lang="en-US"/>
            </a:br>
            <a:r>
              <a:rPr altLang="zh-CN" lang="en-US"/>
              <a:t>N</a:t>
            </a:r>
            <a:r>
              <a:rPr altLang="zh-CN" lang="en-US"/>
              <a:t>a</a:t>
            </a:r>
            <a:r>
              <a:rPr altLang="zh-CN" lang="en-US"/>
              <a:t>v</a:t>
            </a:r>
            <a:r>
              <a:rPr altLang="zh-CN" lang="en-US"/>
              <a:t>i</a:t>
            </a:r>
            <a:r>
              <a:rPr altLang="zh-CN" lang="en-US"/>
              <a:t>gation</a:t>
            </a:r>
            <a:endParaRPr altLang="zh-CN" lang="en-US"/>
          </a:p>
        </p:txBody>
      </p:sp>
      <p:pic>
        <p:nvPicPr>
          <p:cNvPr id="2097156" name=""/>
          <p:cNvPicPr>
            <a:picLocks/>
          </p:cNvPicPr>
          <p:nvPr/>
        </p:nvPicPr>
        <p:blipFill>
          <a:blip xmlns:r="http://schemas.openxmlformats.org/officeDocument/2006/relationships" r:embed="rId1"/>
          <a:stretch>
            <a:fillRect/>
          </a:stretch>
        </p:blipFill>
        <p:spPr>
          <a:xfrm rot="0">
            <a:off x="2878532" y="1421277"/>
            <a:ext cx="2922443" cy="2920293"/>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7" name=""/>
          <p:cNvSpPr>
            <a:spLocks noGrp="1"/>
          </p:cNvSpPr>
          <p:nvPr>
            <p:ph idx="1"/>
          </p:nvPr>
        </p:nvSpPr>
        <p:spPr>
          <a:xfrm>
            <a:off x="0" y="242176"/>
            <a:ext cx="8899814" cy="6678723"/>
          </a:xfrm>
        </p:spPr>
        <p:txBody>
          <a:bodyPr/>
          <a:p>
            <a:endParaRPr lang="en-US"/>
          </a:p>
          <a:p>
            <a:r>
              <a:rPr lang="en-US"/>
              <a:t>By default, links will appear as follows in all browsers:</a:t>
            </a:r>
            <a:endParaRPr lang="en-US"/>
          </a:p>
          <a:p>
            <a:endParaRPr lang="en-US"/>
          </a:p>
          <a:p>
            <a:pPr indent="-514350" marL="514350">
              <a:buFont typeface="+mj-lt"/>
              <a:buAutoNum type="arabicPeriod" startAt="1"/>
            </a:pPr>
            <a:r>
              <a:rPr lang="en-US"/>
              <a:t>An unvisited link is underlined and blue</a:t>
            </a:r>
            <a:endParaRPr lang="en-US"/>
          </a:p>
          <a:p>
            <a:pPr indent="-514350" marL="514350">
              <a:buFont typeface="+mj-lt"/>
              <a:buAutoNum type="arabicPeriod" startAt="1"/>
            </a:pPr>
            <a:r>
              <a:rPr lang="en-US"/>
              <a:t>A visited link is underlined and purple</a:t>
            </a:r>
            <a:endParaRPr lang="en-US"/>
          </a:p>
          <a:p>
            <a:pPr indent="-514350" marL="514350">
              <a:buFont typeface="+mj-lt"/>
              <a:buAutoNum type="arabicPeriod" startAt="1"/>
            </a:pPr>
            <a:r>
              <a:rPr lang="en-US"/>
              <a:t>An active link is underlined and red</a:t>
            </a:r>
            <a:endParaRPr lang="en-US"/>
          </a:p>
          <a:p>
            <a:pPr indent="-514350" marL="514350">
              <a:buFont typeface="+mj-lt"/>
              <a:buAutoNum type="arabicPeriod" startAt="1"/>
            </a:pPr>
            <a:endParaRPr lang="en-US"/>
          </a:p>
          <a:p>
            <a:r>
              <a:rPr lang="en-US"/>
              <a:t>&lt;a href="https://www.</a:t>
            </a:r>
            <a:r>
              <a:rPr lang="en-US"/>
              <a:t>g</a:t>
            </a:r>
            <a:r>
              <a:rPr lang="en-US"/>
              <a:t>o</a:t>
            </a:r>
            <a:r>
              <a:rPr lang="en-US"/>
              <a:t>o</a:t>
            </a:r>
            <a:r>
              <a:rPr lang="en-US"/>
              <a:t>g</a:t>
            </a:r>
            <a:r>
              <a:rPr lang="en-US"/>
              <a:t>l</a:t>
            </a:r>
            <a:r>
              <a:rPr lang="en-US"/>
              <a:t>e</a:t>
            </a:r>
            <a:r>
              <a:rPr lang="en-US"/>
              <a:t>.com/"&gt;Visit </a:t>
            </a:r>
            <a:r>
              <a:rPr lang="en-US"/>
              <a:t>Google.com</a:t>
            </a:r>
            <a:r>
              <a:rPr lang="en-US"/>
              <a:t>!&lt;/a&gt;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8" name=""/>
          <p:cNvSpPr>
            <a:spLocks noGrp="1"/>
          </p:cNvSpPr>
          <p:nvPr>
            <p:ph type="title"/>
          </p:nvPr>
        </p:nvSpPr>
        <p:spPr>
          <a:xfrm>
            <a:off x="219803" y="0"/>
            <a:ext cx="8782917" cy="1325563"/>
          </a:xfrm>
        </p:spPr>
        <p:txBody>
          <a:bodyPr/>
          <a:p>
            <a:pPr algn="ctr"/>
            <a:r>
              <a:rPr lang="en-US">
                <a:solidFill>
                  <a:srgbClr val="3399FF"/>
                </a:solidFill>
              </a:rPr>
              <a:t>HTML Links - The target Attribute</a:t>
            </a:r>
            <a:endParaRPr lang="en-US">
              <a:solidFill>
                <a:srgbClr val="3399FF"/>
              </a:solidFill>
            </a:endParaRPr>
          </a:p>
        </p:txBody>
      </p:sp>
      <p:sp>
        <p:nvSpPr>
          <p:cNvPr id="1048619" name=""/>
          <p:cNvSpPr>
            <a:spLocks noGrp="1"/>
          </p:cNvSpPr>
          <p:nvPr>
            <p:ph idx="1"/>
          </p:nvPr>
        </p:nvSpPr>
        <p:spPr>
          <a:xfrm>
            <a:off x="219803" y="1016462"/>
            <a:ext cx="8701259" cy="5863400"/>
          </a:xfrm>
        </p:spPr>
        <p:txBody>
          <a:bodyPr>
            <a:normAutofit fontScale="82143" lnSpcReduction="20000"/>
          </a:bodyPr>
          <a:p>
            <a:endParaRPr lang="en-US"/>
          </a:p>
          <a:p>
            <a:r>
              <a:rPr lang="en-US"/>
              <a:t>By default, the linked page will be displayed in the current browser window.</a:t>
            </a:r>
            <a:endParaRPr lang="en-US"/>
          </a:p>
          <a:p>
            <a:endParaRPr lang="en-US"/>
          </a:p>
          <a:p>
            <a:r>
              <a:rPr lang="en-US"/>
              <a:t>To change this, you must specify another target for the link.</a:t>
            </a:r>
            <a:endParaRPr lang="en-US"/>
          </a:p>
          <a:p>
            <a:endParaRPr lang="en-US"/>
          </a:p>
          <a:p>
            <a:r>
              <a:rPr lang="en-US"/>
              <a:t>The target attribute specifies where to open the linked document.</a:t>
            </a:r>
            <a:endParaRPr lang="en-US"/>
          </a:p>
          <a:p>
            <a:endParaRPr lang="en-US"/>
          </a:p>
          <a:p>
            <a:r>
              <a:rPr lang="en-US"/>
              <a:t>The target attribute can have one of the following values:</a:t>
            </a:r>
            <a:endParaRPr lang="en-US"/>
          </a:p>
          <a:p>
            <a:pPr indent="-514350" marL="514350">
              <a:buFont typeface="+mj-lt"/>
              <a:buAutoNum type="arabicPeriod" startAt="1"/>
            </a:pPr>
            <a:r>
              <a:rPr lang="en-US"/>
              <a:t>_self - Default. Opens the document in the same window/tab as it was clicked</a:t>
            </a:r>
            <a:endParaRPr lang="en-US"/>
          </a:p>
          <a:p>
            <a:pPr indent="-514350" marL="514350">
              <a:buFont typeface="+mj-lt"/>
              <a:buAutoNum type="arabicPeriod" startAt="1"/>
            </a:pPr>
            <a:r>
              <a:rPr lang="en-US"/>
              <a:t>_blank - Opens the document in a new window or tab</a:t>
            </a:r>
            <a:endParaRPr lang="en-US"/>
          </a:p>
          <a:p>
            <a:pPr indent="-514350" marL="514350">
              <a:buFont typeface="+mj-lt"/>
              <a:buAutoNum type="arabicPeriod" startAt="1"/>
            </a:pPr>
            <a:r>
              <a:rPr lang="en-US"/>
              <a:t>_parent - Opens the document in the parent frame</a:t>
            </a:r>
            <a:endParaRPr lang="en-US"/>
          </a:p>
          <a:p>
            <a:pPr indent="-514350" marL="514350">
              <a:buFont typeface="+mj-lt"/>
              <a:buAutoNum type="arabicPeriod" startAt="1"/>
            </a:pPr>
            <a:r>
              <a:rPr lang="en-US"/>
              <a:t>_top - Opens the document in the full body of the window</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0" name=""/>
          <p:cNvSpPr>
            <a:spLocks noGrp="1"/>
          </p:cNvSpPr>
          <p:nvPr>
            <p:ph type="title"/>
          </p:nvPr>
        </p:nvSpPr>
        <p:spPr>
          <a:xfrm>
            <a:off x="238988" y="0"/>
            <a:ext cx="8477605" cy="1325563"/>
          </a:xfrm>
        </p:spPr>
        <p:txBody>
          <a:bodyPr/>
          <a:p>
            <a:r>
              <a:rPr lang="en-US">
                <a:solidFill>
                  <a:srgbClr val="3399FF"/>
                </a:solidFill>
              </a:rPr>
              <a:t>Absolute URLs vs. Relative URLs</a:t>
            </a:r>
            <a:endParaRPr lang="en-US">
              <a:solidFill>
                <a:srgbClr val="3399FF"/>
              </a:solidFill>
            </a:endParaRPr>
          </a:p>
        </p:txBody>
      </p:sp>
      <p:sp>
        <p:nvSpPr>
          <p:cNvPr id="1048621" name=""/>
          <p:cNvSpPr>
            <a:spLocks noGrp="1"/>
          </p:cNvSpPr>
          <p:nvPr>
            <p:ph idx="1"/>
          </p:nvPr>
        </p:nvSpPr>
        <p:spPr>
          <a:xfrm>
            <a:off x="238989" y="1825625"/>
            <a:ext cx="8658321" cy="5001341"/>
          </a:xfrm>
        </p:spPr>
        <p:txBody>
          <a:bodyPr/>
          <a:p>
            <a:r>
              <a:rPr lang="en-US"/>
              <a:t>Absolute URLs vs. Relative URLs</a:t>
            </a:r>
            <a:endParaRPr lang="en-US"/>
          </a:p>
          <a:p>
            <a:endParaRPr lang="en-US"/>
          </a:p>
          <a:p>
            <a:r>
              <a:rPr lang="en-US"/>
              <a:t>Both examples above are using an absolute URL (a full web address) in the href attribute.</a:t>
            </a:r>
            <a:endParaRPr lang="en-US"/>
          </a:p>
          <a:p>
            <a:endParaRPr lang="en-US"/>
          </a:p>
          <a:p>
            <a:r>
              <a:rPr lang="en-US"/>
              <a:t>A local link (a link to a page within the same website) is specified with a relative URL (without the "https://www" part):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2" name=""/>
          <p:cNvSpPr>
            <a:spLocks noGrp="1"/>
          </p:cNvSpPr>
          <p:nvPr>
            <p:ph idx="1"/>
          </p:nvPr>
        </p:nvSpPr>
        <p:spPr>
          <a:xfrm>
            <a:off x="287697" y="180676"/>
            <a:ext cx="8568604" cy="6496646"/>
          </a:xfrm>
        </p:spPr>
        <p:txBody>
          <a:bodyPr>
            <a:normAutofit/>
          </a:bodyPr>
          <a:p>
            <a:r>
              <a:rPr lang="en-US"/>
              <a:t>&lt;!DOCTYPE html&gt;</a:t>
            </a:r>
            <a:endParaRPr lang="en-US"/>
          </a:p>
          <a:p>
            <a:r>
              <a:rPr lang="en-US"/>
              <a:t>&lt;html&gt;</a:t>
            </a:r>
            <a:endParaRPr lang="en-US"/>
          </a:p>
          <a:p>
            <a:r>
              <a:rPr lang="en-US"/>
              <a:t>&lt;body&gt;</a:t>
            </a:r>
            <a:endParaRPr lang="en-US"/>
          </a:p>
          <a:p>
            <a:r>
              <a:rPr lang="en-US"/>
              <a:t>&lt;h2&gt;Absolute URLs&lt;/h2&gt;</a:t>
            </a:r>
            <a:endParaRPr lang="en-US"/>
          </a:p>
          <a:p>
            <a:r>
              <a:rPr lang="en-US"/>
              <a:t>&lt;p&gt;&lt;a href="https://www.</a:t>
            </a:r>
            <a:r>
              <a:rPr lang="en-US"/>
              <a:t>c</a:t>
            </a:r>
            <a:r>
              <a:rPr lang="en-US"/>
              <a:t>t</a:t>
            </a:r>
            <a:r>
              <a:rPr lang="en-US"/>
              <a:t>s</a:t>
            </a:r>
            <a:r>
              <a:rPr lang="en-US"/>
              <a:t>.org/"&gt;W3C&lt;/a&gt;&lt;/p&gt;</a:t>
            </a:r>
            <a:endParaRPr lang="en-US"/>
          </a:p>
          <a:p>
            <a:r>
              <a:rPr lang="en-US"/>
              <a:t>&lt;p&gt;&lt;a href="https://www.google.com/"&gt;Google&lt;/a&gt;&lt;/p&gt;</a:t>
            </a:r>
            <a:endParaRPr lang="en-US"/>
          </a:p>
          <a:p>
            <a:r>
              <a:rPr lang="en-US"/>
              <a:t>&lt;h2&gt;Relative URLs&lt;/h2&gt;</a:t>
            </a:r>
            <a:endParaRPr lang="en-US"/>
          </a:p>
          <a:p>
            <a:r>
              <a:rPr lang="en-US"/>
              <a:t>&lt;p&gt;&lt;a href="html_images.asp"&gt;HTML Images&lt;/a&gt;&lt;/p&gt;</a:t>
            </a:r>
            <a:endParaRPr lang="en-US"/>
          </a:p>
          <a:p>
            <a:r>
              <a:rPr lang="en-US"/>
              <a:t>&lt;p&gt;&lt;a href="/css/default.asp"&gt;CSS Tutorial&lt;/a&gt;&lt;/p&gt;</a:t>
            </a:r>
            <a:endParaRPr lang="en-US"/>
          </a:p>
          <a:p>
            <a:r>
              <a:rPr lang="en-US"/>
              <a:t>&lt;/body&gt;</a:t>
            </a:r>
            <a:endParaRPr lang="en-US"/>
          </a:p>
          <a:p>
            <a:r>
              <a:rPr lang="en-US"/>
              <a:t>&lt;/html&gt;</a:t>
            </a:r>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3" name=""/>
          <p:cNvSpPr>
            <a:spLocks noGrp="1"/>
          </p:cNvSpPr>
          <p:nvPr>
            <p:ph type="title"/>
          </p:nvPr>
        </p:nvSpPr>
        <p:spPr/>
        <p:txBody>
          <a:bodyPr/>
          <a:p>
            <a:pPr algn="ctr"/>
            <a:r>
              <a:rPr lang="en-US">
                <a:solidFill>
                  <a:srgbClr val="3399FF"/>
                </a:solidFill>
              </a:rPr>
              <a:t>Link to an Email Address</a:t>
            </a:r>
            <a:br>
              <a:rPr lang="en-US">
                <a:solidFill>
                  <a:srgbClr val="3399FF"/>
                </a:solidFill>
              </a:rPr>
            </a:br>
            <a:endParaRPr lang="en-US">
              <a:solidFill>
                <a:srgbClr val="3399FF"/>
              </a:solidFill>
            </a:endParaRPr>
          </a:p>
        </p:txBody>
      </p:sp>
      <p:sp>
        <p:nvSpPr>
          <p:cNvPr id="1048624" name=""/>
          <p:cNvSpPr>
            <a:spLocks noGrp="1"/>
          </p:cNvSpPr>
          <p:nvPr>
            <p:ph idx="1"/>
          </p:nvPr>
        </p:nvSpPr>
        <p:spPr>
          <a:xfrm>
            <a:off x="407843" y="1690689"/>
            <a:ext cx="8328314" cy="5017451"/>
          </a:xfrm>
        </p:spPr>
        <p:txBody>
          <a:bodyPr/>
          <a:p>
            <a:r>
              <a:rPr lang="en-US"/>
              <a:t>Use mailto: inside the href attribute to create a link that opens the user's email program (to let them send a new email):</a:t>
            </a:r>
            <a:endParaRPr lang="en-US"/>
          </a:p>
          <a:p>
            <a:endParaRPr lang="en-US"/>
          </a:p>
          <a:p>
            <a:r>
              <a:rPr lang="en-US"/>
              <a:t>Example</a:t>
            </a:r>
            <a:endParaRPr lang="en-US"/>
          </a:p>
          <a:p>
            <a:endParaRPr lang="en-US"/>
          </a:p>
          <a:p>
            <a:r>
              <a:rPr lang="en-US"/>
              <a:t>&lt;a href="mailto:someone@example.com"&gt;Send email&lt;/a&gt;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5" name=""/>
          <p:cNvSpPr>
            <a:spLocks noGrp="1"/>
          </p:cNvSpPr>
          <p:nvPr>
            <p:ph type="title"/>
          </p:nvPr>
        </p:nvSpPr>
        <p:spPr/>
        <p:txBody>
          <a:bodyPr/>
          <a:p>
            <a:pPr algn="ctr"/>
            <a:r>
              <a:rPr lang="en-US">
                <a:solidFill>
                  <a:srgbClr val="3399FF"/>
                </a:solidFill>
              </a:rPr>
              <a:t>Button as a Link</a:t>
            </a:r>
            <a:endParaRPr lang="en-US">
              <a:solidFill>
                <a:srgbClr val="3399FF"/>
              </a:solidFill>
            </a:endParaRPr>
          </a:p>
        </p:txBody>
      </p:sp>
      <p:sp>
        <p:nvSpPr>
          <p:cNvPr id="1048626" name=""/>
          <p:cNvSpPr>
            <a:spLocks noGrp="1"/>
          </p:cNvSpPr>
          <p:nvPr>
            <p:ph idx="1"/>
          </p:nvPr>
        </p:nvSpPr>
        <p:spPr>
          <a:xfrm>
            <a:off x="259159" y="1825625"/>
            <a:ext cx="8831293" cy="5058698"/>
          </a:xfrm>
        </p:spPr>
        <p:txBody>
          <a:bodyPr>
            <a:normAutofit/>
          </a:bodyPr>
          <a:p>
            <a:r>
              <a:rPr lang="en-US"/>
              <a:t>To use an HTML button as a link, you have to add some JavaScript code.</a:t>
            </a:r>
            <a:endParaRPr lang="en-US"/>
          </a:p>
          <a:p>
            <a:endParaRPr lang="en-US"/>
          </a:p>
          <a:p>
            <a:r>
              <a:rPr lang="en-US"/>
              <a:t>JavaScript allows you to specify what happens at certain events, such as a click of a button:</a:t>
            </a:r>
            <a:endParaRPr lang="en-US"/>
          </a:p>
          <a:p>
            <a:endParaRPr lang="en-US"/>
          </a:p>
          <a:p>
            <a:r>
              <a:rPr lang="en-US"/>
              <a:t>Example</a:t>
            </a:r>
            <a:endParaRPr lang="en-US"/>
          </a:p>
          <a:p>
            <a:endParaRPr lang="en-US"/>
          </a:p>
          <a:p>
            <a:r>
              <a:rPr lang="en-US"/>
              <a:t>&lt;button onclick="document.location='default.asp'"&gt;HTML Tutorial&lt;/button&gt;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7" name=""/>
          <p:cNvSpPr>
            <a:spLocks noGrp="1"/>
          </p:cNvSpPr>
          <p:nvPr>
            <p:ph type="title"/>
          </p:nvPr>
        </p:nvSpPr>
        <p:spPr/>
        <p:txBody>
          <a:bodyPr/>
          <a:p>
            <a:endParaRPr lang="en-US"/>
          </a:p>
        </p:txBody>
      </p:sp>
      <p:sp>
        <p:nvSpPr>
          <p:cNvPr id="1048628" name=""/>
          <p:cNvSpPr>
            <a:spLocks noGrp="1"/>
          </p:cNvSpPr>
          <p:nvPr>
            <p:ph idx="1"/>
          </p:nvPr>
        </p:nvSpPr>
        <p:spPr/>
        <p:txBody>
          <a:bodyPr/>
          <a:p>
            <a:endParaRPr lang="en-US"/>
          </a:p>
        </p:txBody>
      </p:sp>
      <p:sp>
        <p:nvSpPr>
          <p:cNvPr id="1048629" name=""/>
          <p:cNvSpPr txBox="1"/>
          <p:nvPr/>
        </p:nvSpPr>
        <p:spPr>
          <a:xfrm>
            <a:off x="2572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630" name=""/>
          <p:cNvSpPr txBox="1"/>
          <p:nvPr/>
        </p:nvSpPr>
        <p:spPr>
          <a:xfrm>
            <a:off x="2571999" y="3219449"/>
            <a:ext cx="8514154" cy="535940"/>
          </a:xfrm>
          <a:prstGeom prst="rect"/>
          <a:solidFill>
            <a:srgbClr val="000000"/>
          </a:solidFill>
        </p:spPr>
        <p:txBody>
          <a:bodyPr rtlCol="0" wrap="square">
            <a:spAutoFit/>
          </a:bodyPr>
          <a:p>
            <a:r>
              <a:rPr sz="2900" lang="en-US">
                <a:solidFill>
                  <a:srgbClr val="FFFFFF"/>
                </a:solidFill>
              </a:rPr>
              <a:t>HTML</a:t>
            </a:r>
            <a:r>
              <a:rPr sz="2900" lang="en-US">
                <a:solidFill>
                  <a:srgbClr val="FFFFFF"/>
                </a:solidFill>
              </a:rPr>
              <a:t>5</a:t>
            </a:r>
            <a:r>
              <a:rPr sz="2900" lang="en-US">
                <a:solidFill>
                  <a:srgbClr val="FFFFFF"/>
                </a:solidFill>
              </a:rPr>
              <a:t> </a:t>
            </a:r>
            <a:r>
              <a:rPr sz="2900" lang="en-US">
                <a:solidFill>
                  <a:srgbClr val="FFFFFF"/>
                </a:solidFill>
              </a:rPr>
              <a:t>section</a:t>
            </a:r>
            <a:r>
              <a:rPr sz="2900" lang="en-US">
                <a:solidFill>
                  <a:srgbClr val="FFFFFF"/>
                </a:solidFill>
              </a:rPr>
              <a:t> </a:t>
            </a:r>
            <a:r>
              <a:rPr sz="2900" lang="en-US">
                <a:solidFill>
                  <a:srgbClr val="FFFFFF"/>
                </a:solidFill>
              </a:rPr>
              <a:t>t</a:t>
            </a:r>
            <a:r>
              <a:rPr sz="2900" lang="en-US">
                <a:solidFill>
                  <a:srgbClr val="FFFFFF"/>
                </a:solidFill>
              </a:rPr>
              <a:t>a</a:t>
            </a:r>
            <a:r>
              <a:rPr sz="2900" lang="en-US">
                <a:solidFill>
                  <a:srgbClr val="FFFFFF"/>
                </a:solidFill>
              </a:rPr>
              <a:t>g</a:t>
            </a:r>
            <a:endParaRPr sz="2900" lang="en-US">
              <a:solidFill>
                <a:srgbClr val="FFFFFF"/>
              </a:solidFill>
            </a:endParaRPr>
          </a:p>
        </p:txBody>
      </p:sp>
      <p:pic>
        <p:nvPicPr>
          <p:cNvPr id="2097164" name=""/>
          <p:cNvPicPr>
            <a:picLocks/>
          </p:cNvPicPr>
          <p:nvPr/>
        </p:nvPicPr>
        <p:blipFill>
          <a:blip xmlns:r="http://schemas.openxmlformats.org/officeDocument/2006/relationships" r:embed="rId1"/>
          <a:stretch>
            <a:fillRect/>
          </a:stretch>
        </p:blipFill>
        <p:spPr>
          <a:xfrm rot="0">
            <a:off x="122010" y="2507485"/>
            <a:ext cx="2112033" cy="1843029"/>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6" name=""/>
          <p:cNvSpPr>
            <a:spLocks noGrp="1"/>
          </p:cNvSpPr>
          <p:nvPr>
            <p:ph type="title"/>
          </p:nvPr>
        </p:nvSpPr>
        <p:spPr/>
        <p:txBody>
          <a:bodyPr/>
          <a:p>
            <a:pPr algn="ctr"/>
            <a:r>
              <a:rPr lang="en-US">
                <a:solidFill>
                  <a:srgbClr val="3399FF"/>
                </a:solidFill>
              </a:rPr>
              <a:t>HTML &lt;section&gt; Tag</a:t>
            </a:r>
            <a:endParaRPr lang="en-US">
              <a:solidFill>
                <a:srgbClr val="3399FF"/>
              </a:solidFill>
            </a:endParaRPr>
          </a:p>
        </p:txBody>
      </p:sp>
      <p:sp>
        <p:nvSpPr>
          <p:cNvPr id="1048597" name=""/>
          <p:cNvSpPr>
            <a:spLocks noGrp="1"/>
          </p:cNvSpPr>
          <p:nvPr>
            <p:ph idx="1"/>
          </p:nvPr>
        </p:nvSpPr>
        <p:spPr>
          <a:xfrm>
            <a:off x="76632" y="1825624"/>
            <a:ext cx="8728381" cy="5081097"/>
          </a:xfrm>
        </p:spPr>
        <p:txBody>
          <a:bodyPr/>
          <a:p>
            <a:r>
              <a:rPr lang="en-US"/>
              <a:t>The &lt;section&gt; tag defines a section in a document.</a:t>
            </a:r>
            <a:endParaRPr lang="en-US"/>
          </a:p>
        </p:txBody>
      </p:sp>
      <p:pic>
        <p:nvPicPr>
          <p:cNvPr id="2097155" name=""/>
          <p:cNvPicPr>
            <a:picLocks/>
          </p:cNvPicPr>
          <p:nvPr/>
        </p:nvPicPr>
        <p:blipFill>
          <a:blip xmlns:r="http://schemas.openxmlformats.org/officeDocument/2006/relationships" r:embed="rId1"/>
          <a:stretch>
            <a:fillRect/>
          </a:stretch>
        </p:blipFill>
        <p:spPr>
          <a:xfrm rot="0">
            <a:off x="0" y="2886583"/>
            <a:ext cx="9144000" cy="3679588"/>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5" name=""/>
          <p:cNvSpPr>
            <a:spLocks noGrp="1"/>
          </p:cNvSpPr>
          <p:nvPr>
            <p:ph idx="1"/>
          </p:nvPr>
        </p:nvSpPr>
        <p:spPr>
          <a:xfrm>
            <a:off x="180541" y="177280"/>
            <a:ext cx="8464694" cy="6173212"/>
          </a:xfrm>
        </p:spPr>
        <p:txBody>
          <a:bodyPr>
            <a:normAutofit fontScale="64286" lnSpcReduction="20000"/>
          </a:bodyPr>
          <a:p>
            <a:r>
              <a:rPr lang="en-US"/>
              <a:t>&lt;!DOCTYPE html&gt;</a:t>
            </a:r>
            <a:endParaRPr lang="en-US"/>
          </a:p>
          <a:p>
            <a:r>
              <a:rPr lang="en-US"/>
              <a:t>&lt;html&gt;</a:t>
            </a:r>
            <a:endParaRPr lang="en-US"/>
          </a:p>
          <a:p>
            <a:r>
              <a:rPr lang="en-US"/>
              <a:t>&lt;body&gt;</a:t>
            </a:r>
            <a:endParaRPr lang="en-US"/>
          </a:p>
          <a:p>
            <a:r>
              <a:rPr lang="en-US"/>
              <a:t>&lt;h1&gt;The section element&lt;/h1&gt;</a:t>
            </a:r>
            <a:endParaRPr lang="en-US"/>
          </a:p>
          <a:p>
            <a:r>
              <a:rPr lang="en-US"/>
              <a:t>&lt;section&gt;</a:t>
            </a:r>
            <a:endParaRPr lang="en-US"/>
          </a:p>
          <a:p>
            <a:r>
              <a:rPr lang="en-US"/>
              <a:t>  &lt;h2&gt;WWF History&lt;/h2&gt;</a:t>
            </a:r>
            <a:endParaRPr lang="en-US"/>
          </a:p>
          <a:p>
            <a:r>
              <a:rPr lang="en-US"/>
              <a:t>  &lt;p&gt;The World Wide Fund for Nature (WWF) is an international organization working on issues regarding the conservation, research and restoration of the environment, formerly named the World Wildlife Fund. WWF was founded in 1961.&lt;/p&gt;</a:t>
            </a:r>
            <a:endParaRPr lang="en-US"/>
          </a:p>
          <a:p>
            <a:r>
              <a:rPr lang="en-US"/>
              <a:t>&lt;/section&gt;</a:t>
            </a:r>
            <a:endParaRPr lang="en-US"/>
          </a:p>
          <a:p>
            <a:r>
              <a:rPr lang="en-US"/>
              <a:t>&lt;section&gt;</a:t>
            </a:r>
            <a:endParaRPr lang="en-US"/>
          </a:p>
          <a:p>
            <a:r>
              <a:rPr lang="en-US"/>
              <a:t>  &lt;h2&gt;WWF's Symbol&lt;/h2&gt;</a:t>
            </a:r>
            <a:endParaRPr lang="en-US"/>
          </a:p>
          <a:p>
            <a:r>
              <a:rPr lang="en-US"/>
              <a:t>  &lt;p&gt;The Panda has become the symbol of WWF. The well-known panda logo of WWF originated from a panda named Chi Chi that was transferred from the Beijing Zoo to the London Zoo in the same year of the establishment of WWF.&lt;/p&gt;</a:t>
            </a:r>
            <a:endParaRPr lang="en-US"/>
          </a:p>
          <a:p>
            <a:r>
              <a:rPr lang="en-US"/>
              <a:t>&lt;/section&gt;</a:t>
            </a:r>
            <a:endParaRPr lang="en-US"/>
          </a:p>
          <a:p>
            <a:r>
              <a:rPr lang="en-US"/>
              <a:t>&lt;/body&gt;</a:t>
            </a:r>
            <a:endParaRPr lang="en-US"/>
          </a:p>
          <a:p>
            <a:r>
              <a:rPr lang="en-US"/>
              <a:t>&lt;/html&gt;</a:t>
            </a:r>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3" name=""/>
          <p:cNvSpPr>
            <a:spLocks noGrp="1"/>
          </p:cNvSpPr>
          <p:nvPr>
            <p:ph type="ctrTitle"/>
          </p:nvPr>
        </p:nvSpPr>
        <p:spPr/>
        <p:txBody>
          <a:bodyPr/>
          <a:p>
            <a:endParaRPr lang="en-US"/>
          </a:p>
        </p:txBody>
      </p:sp>
      <p:sp>
        <p:nvSpPr>
          <p:cNvPr id="1048594" name=""/>
          <p:cNvSpPr>
            <a:spLocks noGrp="1"/>
          </p:cNvSpPr>
          <p:nvPr>
            <p:ph type="subTitle" idx="1"/>
          </p:nvPr>
        </p:nvSpPr>
        <p:spPr/>
        <p:txBody>
          <a:bodyPr/>
          <a:p>
            <a:endParaRPr lang="en-US"/>
          </a:p>
        </p:txBody>
      </p:sp>
      <p:pic>
        <p:nvPicPr>
          <p:cNvPr id="2097153" name=""/>
          <p:cNvPicPr>
            <a:picLocks/>
          </p:cNvPicPr>
          <p:nvPr/>
        </p:nvPicPr>
        <p:blipFill>
          <a:blip xmlns:r="http://schemas.openxmlformats.org/officeDocument/2006/relationships" r:embed="rId1"/>
          <a:stretch>
            <a:fillRect/>
          </a:stretch>
        </p:blipFill>
        <p:spPr>
          <a:xfrm rot="0">
            <a:off x="314368" y="0"/>
            <a:ext cx="8515264" cy="4165666"/>
          </a:xfrm>
          <a:prstGeom prst="rect"/>
        </p:spPr>
      </p:pic>
      <p:pic>
        <p:nvPicPr>
          <p:cNvPr id="2097154" name=""/>
          <p:cNvPicPr>
            <a:picLocks/>
          </p:cNvPicPr>
          <p:nvPr/>
        </p:nvPicPr>
        <p:blipFill>
          <a:blip xmlns:r="http://schemas.openxmlformats.org/officeDocument/2006/relationships" r:embed="rId2"/>
          <a:stretch>
            <a:fillRect/>
          </a:stretch>
        </p:blipFill>
        <p:spPr>
          <a:xfrm rot="0">
            <a:off x="314367" y="4268410"/>
            <a:ext cx="8663420" cy="258958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9" name=""/>
          <p:cNvSpPr>
            <a:spLocks noGrp="1"/>
          </p:cNvSpPr>
          <p:nvPr>
            <p:ph type="title"/>
          </p:nvPr>
        </p:nvSpPr>
        <p:spPr/>
        <p:txBody>
          <a:bodyPr/>
          <a:p>
            <a:r>
              <a:rPr b="1" sz="4800" lang="en-US">
                <a:solidFill>
                  <a:srgbClr val="3399FF"/>
                </a:solidFill>
              </a:rPr>
              <a:t>A</a:t>
            </a:r>
            <a:r>
              <a:rPr b="1" sz="4800" lang="en-US">
                <a:solidFill>
                  <a:srgbClr val="3399FF"/>
                </a:solidFill>
              </a:rPr>
              <a:t>g</a:t>
            </a:r>
            <a:r>
              <a:rPr b="1" sz="4800" lang="en-US">
                <a:solidFill>
                  <a:srgbClr val="3399FF"/>
                </a:solidFill>
              </a:rPr>
              <a:t>e</a:t>
            </a:r>
            <a:r>
              <a:rPr b="1" sz="4800" lang="en-US">
                <a:solidFill>
                  <a:srgbClr val="3399FF"/>
                </a:solidFill>
              </a:rPr>
              <a:t>nda</a:t>
            </a:r>
            <a:endParaRPr b="1" sz="4800" lang="en-US">
              <a:solidFill>
                <a:srgbClr val="3399FF"/>
              </a:solidFill>
            </a:endParaRPr>
          </a:p>
        </p:txBody>
      </p:sp>
      <p:sp>
        <p:nvSpPr>
          <p:cNvPr id="1048600" name=""/>
          <p:cNvSpPr>
            <a:spLocks noGrp="1"/>
          </p:cNvSpPr>
          <p:nvPr>
            <p:ph idx="1"/>
          </p:nvPr>
        </p:nvSpPr>
        <p:spPr/>
        <p:txBody>
          <a:bodyPr/>
          <a:p>
            <a:r>
              <a:rPr lang="en-US"/>
              <a:t>N</a:t>
            </a:r>
            <a:r>
              <a:rPr lang="en-US"/>
              <a:t>a</a:t>
            </a:r>
            <a:r>
              <a:rPr lang="en-US"/>
              <a:t>v</a:t>
            </a:r>
            <a:r>
              <a:rPr lang="en-US"/>
              <a:t>i</a:t>
            </a:r>
            <a:r>
              <a:rPr lang="en-US"/>
              <a:t>gation</a:t>
            </a:r>
            <a:r>
              <a:rPr lang="en-US"/>
              <a:t> </a:t>
            </a:r>
            <a:r>
              <a:rPr lang="en-US"/>
              <a:t>t</a:t>
            </a:r>
            <a:r>
              <a:rPr lang="en-US"/>
              <a:t>a</a:t>
            </a:r>
            <a:r>
              <a:rPr lang="en-US"/>
              <a:t>g</a:t>
            </a:r>
            <a:r>
              <a:rPr lang="en-US"/>
              <a:t>s</a:t>
            </a:r>
            <a:endParaRPr lang="en-US"/>
          </a:p>
          <a:p>
            <a:endParaRPr lang="en-US"/>
          </a:p>
          <a:p>
            <a:r>
              <a:rPr lang="en-US"/>
              <a:t>Hyperlink</a:t>
            </a:r>
            <a:endParaRPr lang="en-US"/>
          </a:p>
          <a:p>
            <a:endParaRPr lang="en-US"/>
          </a:p>
          <a:p>
            <a:r>
              <a:rPr lang="en-US"/>
              <a:t>Reference</a:t>
            </a:r>
            <a:r>
              <a:rPr lang="en-US"/>
              <a:t> to</a:t>
            </a:r>
            <a:r>
              <a:rPr lang="en-US"/>
              <a:t> intermediate section</a:t>
            </a:r>
            <a:endParaRPr lang="en-US"/>
          </a:p>
        </p:txBody>
      </p:sp>
      <p:sp>
        <p:nvSpPr>
          <p:cNvPr id="1048601" name=""/>
          <p:cNvSpPr/>
          <p:nvPr/>
        </p:nvSpPr>
        <p:spPr>
          <a:xfrm>
            <a:off x="6649315" y="3068277"/>
            <a:ext cx="1866034" cy="1866034"/>
          </a:xfrm>
          <a:prstGeom prst="ellipse"/>
          <a:solidFill>
            <a:srgbClr val="FF9900"/>
          </a:solidFill>
          <a:ln w="25400">
            <a:solidFill>
              <a:srgbClr val="666666"/>
            </a:solidFill>
          </a:ln>
        </p:spPr>
        <p:txBody>
          <a:bodyPr anchor="ctr"/>
          <a:p>
            <a:pPr algn="ctr"/>
            <a:endParaRPr lang="en-US"/>
          </a:p>
        </p:txBody>
      </p:sp>
      <p:sp>
        <p:nvSpPr>
          <p:cNvPr id="1048602" name=""/>
          <p:cNvSpPr/>
          <p:nvPr/>
        </p:nvSpPr>
        <p:spPr>
          <a:xfrm>
            <a:off x="7836067" y="5291606"/>
            <a:ext cx="1171653" cy="1171652"/>
          </a:xfrm>
          <a:prstGeom prst="ellipse"/>
          <a:solidFill>
            <a:srgbClr val="FF9900"/>
          </a:solidFill>
          <a:ln w="25400">
            <a:solidFill>
              <a:srgbClr val="666666"/>
            </a:solidFill>
          </a:ln>
        </p:spPr>
        <p:txBody>
          <a:bodyPr anchor="ctr"/>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6" name=""/>
          <p:cNvSpPr>
            <a:spLocks noGrp="1"/>
          </p:cNvSpPr>
          <p:nvPr>
            <p:ph type="title"/>
          </p:nvPr>
        </p:nvSpPr>
        <p:spPr/>
        <p:txBody>
          <a:bodyPr/>
          <a:p>
            <a:endParaRPr lang="en-US"/>
          </a:p>
        </p:txBody>
      </p:sp>
      <p:sp>
        <p:nvSpPr>
          <p:cNvPr id="1048587" name=""/>
          <p:cNvSpPr>
            <a:spLocks noGrp="1"/>
          </p:cNvSpPr>
          <p:nvPr>
            <p:ph idx="1"/>
          </p:nvPr>
        </p:nvSpPr>
        <p:spPr/>
        <p:txBody>
          <a:bodyPr/>
          <a:p>
            <a:endParaRPr lang="en-US"/>
          </a:p>
        </p:txBody>
      </p:sp>
      <p:pic>
        <p:nvPicPr>
          <p:cNvPr id="2097152" name=""/>
          <p:cNvPicPr>
            <a:picLocks/>
          </p:cNvPicPr>
          <p:nvPr/>
        </p:nvPicPr>
        <p:blipFill>
          <a:blip xmlns:r="http://schemas.openxmlformats.org/officeDocument/2006/relationships" r:embed="rId1"/>
          <a:stretch>
            <a:fillRect/>
          </a:stretch>
        </p:blipFill>
        <p:spPr>
          <a:xfrm rot="0">
            <a:off x="0" y="0"/>
            <a:ext cx="9144000" cy="6954703"/>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3" name=""/>
          <p:cNvSpPr>
            <a:spLocks noGrp="1"/>
          </p:cNvSpPr>
          <p:nvPr>
            <p:ph type="ctrTitle"/>
          </p:nvPr>
        </p:nvSpPr>
        <p:spPr/>
        <p:txBody>
          <a:bodyPr/>
          <a:p>
            <a:endParaRPr lang="en-US"/>
          </a:p>
        </p:txBody>
      </p:sp>
      <p:sp>
        <p:nvSpPr>
          <p:cNvPr id="1048604" name=""/>
          <p:cNvSpPr>
            <a:spLocks noGrp="1"/>
          </p:cNvSpPr>
          <p:nvPr>
            <p:ph type="subTitle" idx="1"/>
          </p:nvPr>
        </p:nvSpPr>
        <p:spPr/>
        <p:txBody>
          <a:bodyPr/>
          <a:p>
            <a:endParaRPr lang="en-US"/>
          </a:p>
        </p:txBody>
      </p:sp>
      <p:sp>
        <p:nvSpPr>
          <p:cNvPr id="1048605" name=""/>
          <p:cNvSpPr txBox="1"/>
          <p:nvPr/>
        </p:nvSpPr>
        <p:spPr>
          <a:xfrm>
            <a:off x="3479598" y="3124240"/>
            <a:ext cx="6967411" cy="624839"/>
          </a:xfrm>
          <a:prstGeom prst="rect"/>
          <a:solidFill>
            <a:srgbClr val="000000"/>
          </a:solidFill>
        </p:spPr>
        <p:txBody>
          <a:bodyPr rtlCol="0" wrap="square">
            <a:spAutoFit/>
          </a:bodyPr>
          <a:p>
            <a:r>
              <a:rPr b="0" sz="3600" lang="en-US">
                <a:solidFill>
                  <a:srgbClr val="FFFFFF"/>
                </a:solidFill>
              </a:rPr>
              <a:t>Navigation</a:t>
            </a:r>
            <a:r>
              <a:rPr b="0" sz="3600" lang="en-US">
                <a:solidFill>
                  <a:srgbClr val="FFFFFF"/>
                </a:solidFill>
              </a:rPr>
              <a:t> tags</a:t>
            </a:r>
            <a:endParaRPr b="0" sz="3600" lang="en-US">
              <a:solidFill>
                <a:srgbClr val="FFFFFF"/>
              </a:solidFill>
            </a:endParaRPr>
          </a:p>
        </p:txBody>
      </p:sp>
      <p:pic>
        <p:nvPicPr>
          <p:cNvPr id="2097157" name=""/>
          <p:cNvPicPr>
            <a:picLocks/>
          </p:cNvPicPr>
          <p:nvPr/>
        </p:nvPicPr>
        <p:blipFill>
          <a:blip xmlns:r="http://schemas.openxmlformats.org/officeDocument/2006/relationships" r:embed="rId1"/>
          <a:stretch>
            <a:fillRect/>
          </a:stretch>
        </p:blipFill>
        <p:spPr>
          <a:xfrm rot="0">
            <a:off x="-246302" y="2233040"/>
            <a:ext cx="3318720" cy="2803481"/>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6" name=""/>
          <p:cNvSpPr>
            <a:spLocks noGrp="1"/>
          </p:cNvSpPr>
          <p:nvPr>
            <p:ph idx="1"/>
          </p:nvPr>
        </p:nvSpPr>
        <p:spPr>
          <a:xfrm>
            <a:off x="0" y="273698"/>
            <a:ext cx="8910777" cy="6817363"/>
          </a:xfrm>
        </p:spPr>
        <p:txBody>
          <a:bodyPr/>
          <a:p>
            <a:r>
              <a:rPr lang="en-US"/>
              <a:t>The &lt;nav&gt; tag is one of the HTML5 elements.</a:t>
            </a:r>
            <a:endParaRPr lang="en-US"/>
          </a:p>
          <a:p>
            <a:endParaRPr lang="en-US"/>
          </a:p>
          <a:p>
            <a:r>
              <a:rPr lang="en-US"/>
              <a:t> It is used to specify a block of navigation links, either within the current document or to other documents.</a:t>
            </a:r>
            <a:endParaRPr lang="en-US"/>
          </a:p>
          <a:p>
            <a:endParaRPr lang="en-US"/>
          </a:p>
          <a:p>
            <a:r>
              <a:rPr lang="en-US"/>
              <a:t> Examples of navigation blocks are tables of contents, menus, and indexes.</a:t>
            </a:r>
            <a:endParaRPr lang="en-US"/>
          </a:p>
          <a:p>
            <a:endParaRPr lang="en-US"/>
          </a:p>
          <a:p>
            <a:r>
              <a:rPr lang="en-US"/>
              <a:t>Syntax</a:t>
            </a:r>
            <a:r>
              <a:rPr lang="en-US"/>
              <a:t>:</a:t>
            </a:r>
            <a:r>
              <a:rPr lang="en-US"/>
              <a:t>The &lt;nav&gt; tag comes in pairs. The content is written between the opening (&lt;nav&gt;) and closing </a:t>
            </a:r>
            <a:r>
              <a:rPr lang="en-US"/>
              <a:t> </a:t>
            </a:r>
            <a:r>
              <a:rPr lang="en-US"/>
              <a:t> </a:t>
            </a:r>
            <a:r>
              <a:rPr lang="en-US"/>
              <a:t> </a:t>
            </a:r>
            <a:r>
              <a:rPr lang="en-US"/>
              <a:t> </a:t>
            </a:r>
            <a:r>
              <a:rPr lang="en-US"/>
              <a:t> </a:t>
            </a:r>
            <a:r>
              <a:rPr lang="en-US"/>
              <a:t>(&lt;/nav&gt;) tags.</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7" name=""/>
          <p:cNvSpPr>
            <a:spLocks noGrp="1"/>
          </p:cNvSpPr>
          <p:nvPr>
            <p:ph type="title"/>
          </p:nvPr>
        </p:nvSpPr>
        <p:spPr/>
        <p:txBody>
          <a:bodyPr/>
          <a:p>
            <a:endParaRPr lang="en-US"/>
          </a:p>
        </p:txBody>
      </p:sp>
      <p:pic>
        <p:nvPicPr>
          <p:cNvPr id="2097158" name=""/>
          <p:cNvPicPr>
            <a:picLocks/>
          </p:cNvPicPr>
          <p:nvPr/>
        </p:nvPicPr>
        <p:blipFill>
          <a:blip xmlns:r="http://schemas.openxmlformats.org/officeDocument/2006/relationships" r:embed="rId1"/>
          <a:stretch>
            <a:fillRect/>
          </a:stretch>
        </p:blipFill>
        <p:spPr>
          <a:xfrm rot="0">
            <a:off x="0" y="0"/>
            <a:ext cx="8879826" cy="5821470"/>
          </a:xfrm>
          <a:prstGeom prst="rect"/>
        </p:spPr>
      </p:pic>
      <p:pic>
        <p:nvPicPr>
          <p:cNvPr id="2097159" name=""/>
          <p:cNvPicPr>
            <a:picLocks/>
          </p:cNvPicPr>
          <p:nvPr/>
        </p:nvPicPr>
        <p:blipFill>
          <a:blip xmlns:r="http://schemas.openxmlformats.org/officeDocument/2006/relationships" r:embed="rId2"/>
          <a:stretch>
            <a:fillRect/>
          </a:stretch>
        </p:blipFill>
        <p:spPr>
          <a:xfrm rot="0">
            <a:off x="0" y="5821469"/>
            <a:ext cx="8816509" cy="88805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8" name=""/>
          <p:cNvSpPr>
            <a:spLocks noGrp="1"/>
          </p:cNvSpPr>
          <p:nvPr>
            <p:ph type="ctrTitle"/>
          </p:nvPr>
        </p:nvSpPr>
        <p:spPr/>
        <p:txBody>
          <a:bodyPr/>
          <a:p>
            <a:endParaRPr lang="en-US"/>
          </a:p>
        </p:txBody>
      </p:sp>
      <p:sp>
        <p:nvSpPr>
          <p:cNvPr id="1048609" name=""/>
          <p:cNvSpPr>
            <a:spLocks noGrp="1"/>
          </p:cNvSpPr>
          <p:nvPr>
            <p:ph type="subTitle" idx="1"/>
          </p:nvPr>
        </p:nvSpPr>
        <p:spPr/>
        <p:txBody>
          <a:bodyPr/>
          <a:p>
            <a:endParaRPr lang="en-US"/>
          </a:p>
        </p:txBody>
      </p:sp>
      <p:pic>
        <p:nvPicPr>
          <p:cNvPr id="2097160" name=""/>
          <p:cNvPicPr>
            <a:picLocks/>
          </p:cNvPicPr>
          <p:nvPr/>
        </p:nvPicPr>
        <p:blipFill>
          <a:blip xmlns:r="http://schemas.openxmlformats.org/officeDocument/2006/relationships" r:embed="rId1"/>
          <a:stretch>
            <a:fillRect/>
          </a:stretch>
        </p:blipFill>
        <p:spPr>
          <a:xfrm rot="0">
            <a:off x="0" y="411363"/>
            <a:ext cx="9121925" cy="550484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0" name=""/>
          <p:cNvSpPr>
            <a:spLocks noGrp="1"/>
          </p:cNvSpPr>
          <p:nvPr>
            <p:ph type="title"/>
          </p:nvPr>
        </p:nvSpPr>
        <p:spPr/>
        <p:txBody>
          <a:bodyPr/>
          <a:p>
            <a:endParaRPr lang="en-US"/>
          </a:p>
        </p:txBody>
      </p:sp>
      <p:sp>
        <p:nvSpPr>
          <p:cNvPr id="1048611" name=""/>
          <p:cNvSpPr>
            <a:spLocks noGrp="1"/>
          </p:cNvSpPr>
          <p:nvPr>
            <p:ph idx="1"/>
          </p:nvPr>
        </p:nvSpPr>
        <p:spPr/>
        <p:txBody>
          <a:bodyPr/>
          <a:p>
            <a:endParaRPr lang="en-US"/>
          </a:p>
        </p:txBody>
      </p:sp>
      <p:pic>
        <p:nvPicPr>
          <p:cNvPr id="2097161" name=""/>
          <p:cNvPicPr>
            <a:picLocks/>
          </p:cNvPicPr>
          <p:nvPr/>
        </p:nvPicPr>
        <p:blipFill>
          <a:blip xmlns:r="http://schemas.openxmlformats.org/officeDocument/2006/relationships" r:embed="rId1"/>
          <a:stretch>
            <a:fillRect/>
          </a:stretch>
        </p:blipFill>
        <p:spPr>
          <a:xfrm rot="0">
            <a:off x="0" y="76976"/>
            <a:ext cx="9144000" cy="668404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2" name=""/>
          <p:cNvSpPr>
            <a:spLocks noGrp="1"/>
          </p:cNvSpPr>
          <p:nvPr>
            <p:ph type="title"/>
          </p:nvPr>
        </p:nvSpPr>
        <p:spPr/>
        <p:txBody>
          <a:bodyPr/>
          <a:p>
            <a:endParaRPr lang="en-US"/>
          </a:p>
        </p:txBody>
      </p:sp>
      <p:sp>
        <p:nvSpPr>
          <p:cNvPr id="1048613" name=""/>
          <p:cNvSpPr>
            <a:spLocks noGrp="1"/>
          </p:cNvSpPr>
          <p:nvPr>
            <p:ph idx="1"/>
          </p:nvPr>
        </p:nvSpPr>
        <p:spPr/>
        <p:txBody>
          <a:bodyPr/>
          <a:p>
            <a:endParaRPr lang="en-US"/>
          </a:p>
        </p:txBody>
      </p:sp>
      <p:sp>
        <p:nvSpPr>
          <p:cNvPr id="1048614" name=""/>
          <p:cNvSpPr txBox="1"/>
          <p:nvPr/>
        </p:nvSpPr>
        <p:spPr>
          <a:xfrm>
            <a:off x="3406623" y="3173730"/>
            <a:ext cx="6506807" cy="510540"/>
          </a:xfrm>
          <a:prstGeom prst="rect"/>
          <a:solidFill>
            <a:srgbClr val="000000"/>
          </a:solidFill>
        </p:spPr>
        <p:txBody>
          <a:bodyPr rtlCol="0" wrap="square">
            <a:spAutoFit/>
          </a:bodyPr>
          <a:p>
            <a:r>
              <a:rPr sz="2800" lang="en-US">
                <a:solidFill>
                  <a:srgbClr val="FFFFFF"/>
                </a:solidFill>
              </a:rPr>
              <a:t>Hyperlink</a:t>
            </a:r>
            <a:endParaRPr sz="2800" lang="en-US">
              <a:solidFill>
                <a:srgbClr val="FFFFFF"/>
              </a:solidFill>
            </a:endParaRPr>
          </a:p>
        </p:txBody>
      </p:sp>
      <p:pic>
        <p:nvPicPr>
          <p:cNvPr id="2097162" name=""/>
          <p:cNvPicPr>
            <a:picLocks/>
          </p:cNvPicPr>
          <p:nvPr/>
        </p:nvPicPr>
        <p:blipFill>
          <a:blip xmlns:r="http://schemas.openxmlformats.org/officeDocument/2006/relationships" r:embed="rId1"/>
          <a:stretch>
            <a:fillRect/>
          </a:stretch>
        </p:blipFill>
        <p:spPr>
          <a:xfrm rot="0">
            <a:off x="431547" y="2170030"/>
            <a:ext cx="2553921" cy="2517941"/>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5" name=""/>
          <p:cNvSpPr>
            <a:spLocks noGrp="1"/>
          </p:cNvSpPr>
          <p:nvPr>
            <p:ph type="title"/>
          </p:nvPr>
        </p:nvSpPr>
        <p:spPr>
          <a:xfrm>
            <a:off x="836469" y="-264078"/>
            <a:ext cx="7886700" cy="1325563"/>
          </a:xfrm>
        </p:spPr>
        <p:txBody>
          <a:bodyPr/>
          <a:p>
            <a:pPr algn="ctr"/>
            <a:r>
              <a:rPr lang="en-US">
                <a:solidFill>
                  <a:srgbClr val="3399FF"/>
                </a:solidFill>
              </a:rPr>
              <a:t>HTML Links - Hyperlinks</a:t>
            </a:r>
            <a:endParaRPr lang="en-US">
              <a:solidFill>
                <a:srgbClr val="3399FF"/>
              </a:solidFill>
            </a:endParaRPr>
          </a:p>
        </p:txBody>
      </p:sp>
      <p:sp>
        <p:nvSpPr>
          <p:cNvPr id="1048616" name=""/>
          <p:cNvSpPr>
            <a:spLocks noGrp="1"/>
          </p:cNvSpPr>
          <p:nvPr>
            <p:ph idx="1"/>
          </p:nvPr>
        </p:nvSpPr>
        <p:spPr>
          <a:xfrm>
            <a:off x="290944" y="852193"/>
            <a:ext cx="8762042" cy="5941275"/>
          </a:xfrm>
        </p:spPr>
        <p:txBody>
          <a:bodyPr/>
          <a:p>
            <a:r>
              <a:rPr lang="en-US"/>
              <a:t>Links are found in nearly all web pages. Links allow users to click their way from page to page.</a:t>
            </a:r>
            <a:endParaRPr lang="en-US"/>
          </a:p>
          <a:p>
            <a:endParaRPr lang="en-US"/>
          </a:p>
          <a:p>
            <a:r>
              <a:rPr lang="en-US"/>
              <a:t>When you move the mouse over a link, the mouse arrow will turn into a little hand.</a:t>
            </a:r>
            <a:endParaRPr lang="en-US"/>
          </a:p>
          <a:p>
            <a:endParaRPr lang="en-US"/>
          </a:p>
          <a:p>
            <a:r>
              <a:rPr lang="en-US"/>
              <a:t>A link does not have to be text. A link can be an image or any other HTML element</a:t>
            </a:r>
            <a:r>
              <a:rPr lang="en-US"/>
              <a:t>.</a:t>
            </a:r>
            <a:endParaRPr lang="en-US"/>
          </a:p>
          <a:p>
            <a:endParaRPr lang="en-US"/>
          </a:p>
          <a:p>
            <a:r>
              <a:rPr lang="en-US"/>
              <a:t>HTML Links - Synta</a:t>
            </a:r>
            <a:r>
              <a:rPr lang="en-US"/>
              <a:t>x</a:t>
            </a:r>
            <a:r>
              <a:rPr lang="en-US"/>
              <a:t>:</a:t>
            </a:r>
            <a:r>
              <a:rPr lang="en-US"/>
              <a:t>The</a:t>
            </a:r>
            <a:r>
              <a:rPr lang="en-US"/>
              <a:t> HTML &lt;a&gt; tag defines a hyperlink. </a:t>
            </a:r>
            <a:endParaRPr lang="en-US"/>
          </a:p>
        </p:txBody>
      </p:sp>
      <p:pic>
        <p:nvPicPr>
          <p:cNvPr id="2097163" name=""/>
          <p:cNvPicPr>
            <a:picLocks/>
          </p:cNvPicPr>
          <p:nvPr/>
        </p:nvPicPr>
        <p:blipFill>
          <a:blip xmlns:r="http://schemas.openxmlformats.org/officeDocument/2006/relationships" r:embed="rId1"/>
          <a:stretch>
            <a:fillRect/>
          </a:stretch>
        </p:blipFill>
        <p:spPr>
          <a:xfrm rot="0">
            <a:off x="1675534" y="5930150"/>
            <a:ext cx="6650182" cy="1064284"/>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RMX1925</dc:creator>
  <dcterms:created xsi:type="dcterms:W3CDTF">2015-05-11T00:30:45Z</dcterms:created>
  <dcterms:modified xsi:type="dcterms:W3CDTF">2021-02-16T10:07:43Z</dcterms:modified>
</cp:coreProperties>
</file>