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342" r:id="rId3"/>
    <p:sldId id="344" r:id="rId4"/>
    <p:sldId id="357" r:id="rId5"/>
    <p:sldId id="345" r:id="rId6"/>
    <p:sldId id="356" r:id="rId7"/>
    <p:sldId id="358" r:id="rId8"/>
    <p:sldId id="362" r:id="rId9"/>
    <p:sldId id="363" r:id="rId10"/>
    <p:sldId id="346" r:id="rId11"/>
    <p:sldId id="364" r:id="rId12"/>
    <p:sldId id="365" r:id="rId13"/>
    <p:sldId id="367" r:id="rId14"/>
    <p:sldId id="368" r:id="rId15"/>
    <p:sldId id="347" r:id="rId16"/>
    <p:sldId id="369" r:id="rId17"/>
    <p:sldId id="370" r:id="rId18"/>
    <p:sldId id="371" r:id="rId19"/>
    <p:sldId id="348" r:id="rId20"/>
    <p:sldId id="372" r:id="rId21"/>
    <p:sldId id="373" r:id="rId22"/>
    <p:sldId id="349" r:id="rId23"/>
    <p:sldId id="374" r:id="rId24"/>
    <p:sldId id="376" r:id="rId25"/>
    <p:sldId id="350" r:id="rId26"/>
    <p:sldId id="378" r:id="rId27"/>
    <p:sldId id="351" r:id="rId28"/>
    <p:sldId id="379" r:id="rId29"/>
    <p:sldId id="380" r:id="rId30"/>
    <p:sldId id="352" r:id="rId31"/>
    <p:sldId id="381" r:id="rId32"/>
    <p:sldId id="383" r:id="rId33"/>
    <p:sldId id="353" r:id="rId34"/>
    <p:sldId id="384" r:id="rId35"/>
    <p:sldId id="385" r:id="rId36"/>
    <p:sldId id="354" r:id="rId37"/>
    <p:sldId id="386" r:id="rId38"/>
    <p:sldId id="387" r:id="rId39"/>
    <p:sldId id="355" r:id="rId4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tableStyles" Target="tableStyle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799" y="1143277"/>
            <a:ext cx="7772400" cy="3947228"/>
          </a:xfrm>
        </p:spPr>
        <p:txBody>
          <a:bodyPr/>
          <a:p>
            <a:br>
              <a:rPr altLang="zh-CN" lang="en-US"/>
            </a:br>
            <a:r>
              <a:rPr altLang="zh-CN" lang="en-US"/>
              <a:t>E</a:t>
            </a:r>
            <a:r>
              <a:rPr altLang="zh-CN" lang="en-US"/>
              <a:t>v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t</a:t>
            </a:r>
            <a:r>
              <a:rPr altLang="zh-CN" lang="en-US"/>
              <a:t>s</a:t>
            </a:r>
            <a:endParaRPr altLang="zh-CN" lang="en-US"/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10778" y="1310561"/>
            <a:ext cx="2922443" cy="2920293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"/>
          <p:cNvSpPr>
            <a:spLocks noGrp="1"/>
          </p:cNvSpPr>
          <p:nvPr>
            <p:ph idx="1"/>
          </p:nvPr>
        </p:nvSpPr>
        <p:spPr>
          <a:xfrm>
            <a:off x="232569" y="365125"/>
            <a:ext cx="8953428" cy="6245640"/>
          </a:xfrm>
        </p:spPr>
        <p:txBody>
          <a:bodyPr/>
          <a:p>
            <a:r>
              <a:rPr lang="en-US"/>
              <a:t>The onchange attribute fires the moment when the value of the element is changed.</a:t>
            </a:r>
            <a:endParaRPr lang="en-US"/>
          </a:p>
          <a:p>
            <a:endParaRPr lang="en-US"/>
          </a:p>
          <a:p>
            <a:r>
              <a:rPr lang="en-US"/>
              <a:t> This event is similar to the oninput event.</a:t>
            </a:r>
            <a:endParaRPr lang="en-US"/>
          </a:p>
          <a:p>
            <a:endParaRPr lang="en-US"/>
          </a:p>
          <a:p>
            <a:r>
              <a:rPr lang="en-US"/>
              <a:t> The difference is that the oninput event occurs immediately after the value of an element has changed, while onchange occurs when the element loses focus.</a:t>
            </a:r>
            <a:endParaRPr lang="en-US"/>
          </a:p>
          <a:p>
            <a:endParaRPr lang="en-US"/>
          </a:p>
          <a:p>
            <a:r>
              <a:rPr lang="en-US"/>
              <a:t> The other difference is that the onchange event also works on &lt;select&gt; elements.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6739"/>
            <a:ext cx="9144000" cy="662452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"/>
          <p:cNvSpPr>
            <a:spLocks noGrp="1"/>
          </p:cNvSpPr>
          <p:nvPr>
            <p:ph type="subTitle" idx="1"/>
          </p:nvPr>
        </p:nvSpPr>
        <p:spPr>
          <a:xfrm>
            <a:off x="305047" y="129151"/>
            <a:ext cx="7695953" cy="6686644"/>
          </a:xfrm>
        </p:spPr>
        <p:txBody>
          <a:bodyPr>
            <a:normAutofit fontScale="75000" lnSpcReduction="20000"/>
          </a:bodyPr>
          <a:p>
            <a:pPr algn="l"/>
            <a:r>
              <a:rPr lang="en-US"/>
              <a:t>&lt;!DOCTYPE html&gt;</a:t>
            </a:r>
            <a:endParaRPr lang="en-US"/>
          </a:p>
          <a:p>
            <a:pPr algn="l"/>
            <a:r>
              <a:rPr lang="en-US"/>
              <a:t>&lt;html&gt;</a:t>
            </a:r>
            <a:endParaRPr lang="en-US"/>
          </a:p>
          <a:p>
            <a:pPr algn="l"/>
            <a:r>
              <a:rPr lang="en-US"/>
              <a:t>&lt;body&gt;</a:t>
            </a:r>
            <a:endParaRPr lang="en-US"/>
          </a:p>
          <a:p>
            <a:pPr algn="l"/>
            <a:r>
              <a:rPr lang="en-US"/>
              <a:t>&lt;p&gt;Select a new car from the list.&lt;/p&gt;</a:t>
            </a:r>
            <a:endParaRPr lang="en-US"/>
          </a:p>
          <a:p>
            <a:pPr algn="l"/>
            <a:r>
              <a:rPr lang="en-US"/>
              <a:t>&lt;select id="mySelect" onchange="myFunction()"&gt;</a:t>
            </a:r>
            <a:endParaRPr lang="en-US"/>
          </a:p>
          <a:p>
            <a:pPr algn="l"/>
            <a:r>
              <a:rPr lang="en-US"/>
              <a:t>  &lt;option value="Audi"&gt;Audi</a:t>
            </a:r>
            <a:endParaRPr lang="en-US"/>
          </a:p>
          <a:p>
            <a:pPr algn="l"/>
            <a:r>
              <a:rPr lang="en-US"/>
              <a:t>  &lt;option value="BMW"&gt;BMW</a:t>
            </a:r>
            <a:endParaRPr lang="en-US"/>
          </a:p>
          <a:p>
            <a:pPr algn="l"/>
            <a:r>
              <a:rPr lang="en-US"/>
              <a:t>  &lt;option value="Mercedes"&gt;Mercedes</a:t>
            </a:r>
            <a:endParaRPr lang="en-US"/>
          </a:p>
          <a:p>
            <a:pPr algn="l"/>
            <a:r>
              <a:rPr lang="en-US"/>
              <a:t>  &lt;option value="Volvo"&gt;Volvo</a:t>
            </a:r>
            <a:endParaRPr lang="en-US"/>
          </a:p>
          <a:p>
            <a:pPr algn="l"/>
            <a:r>
              <a:rPr lang="en-US"/>
              <a:t>&lt;/select&gt;</a:t>
            </a:r>
            <a:endParaRPr lang="en-US"/>
          </a:p>
          <a:p>
            <a:pPr algn="l"/>
            <a:r>
              <a:rPr lang="en-US"/>
              <a:t>&lt;p&gt;When you select a new car, a function is triggered which outputs the value of the selected car.&lt;/p&gt;</a:t>
            </a:r>
            <a:endParaRPr lang="en-US"/>
          </a:p>
          <a:p>
            <a:pPr algn="l"/>
            <a:r>
              <a:rPr lang="en-US"/>
              <a:t>&lt;p id="demo"&gt;&lt;/p&gt;</a:t>
            </a:r>
            <a:endParaRPr lang="en-US"/>
          </a:p>
          <a:p>
            <a:pPr algn="l"/>
            <a:r>
              <a:rPr lang="en-US"/>
              <a:t>&lt;script&gt;</a:t>
            </a:r>
            <a:endParaRPr lang="en-US"/>
          </a:p>
          <a:p>
            <a:pPr algn="l"/>
            <a:r>
              <a:rPr lang="en-US"/>
              <a:t>function myFunction() {</a:t>
            </a:r>
            <a:endParaRPr lang="en-US"/>
          </a:p>
          <a:p>
            <a:pPr algn="l"/>
            <a:r>
              <a:rPr lang="en-US"/>
              <a:t>  var x = document.getElementById("mySelect").value;</a:t>
            </a:r>
            <a:endParaRPr lang="en-US"/>
          </a:p>
          <a:p>
            <a:pPr algn="l"/>
            <a:r>
              <a:rPr lang="en-US"/>
              <a:t>  document.getElementById("demo").innerHTML = "You selected: " + x;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&lt;/script&gt;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1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70176" y="1138192"/>
            <a:ext cx="8403647" cy="458161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"/>
          <p:cNvSpPr txBox="1"/>
          <p:nvPr/>
        </p:nvSpPr>
        <p:spPr>
          <a:xfrm>
            <a:off x="3806739" y="3173730"/>
            <a:ext cx="6363932" cy="5105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On click</a:t>
            </a:r>
            <a:endParaRPr sz="2800" lang="en-US">
              <a:solidFill>
                <a:srgbClr val="FFFFFF"/>
              </a:solidFill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9141" y="2627892"/>
            <a:ext cx="2409476" cy="1602217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onclick attribute fires on a mouse click on the element.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"/>
          <p:cNvSpPr>
            <a:spLocks noGrp="1"/>
          </p:cNvSpPr>
          <p:nvPr>
            <p:ph type="subTitle" idx="1"/>
          </p:nvPr>
        </p:nvSpPr>
        <p:spPr>
          <a:xfrm>
            <a:off x="-10902" y="259556"/>
            <a:ext cx="8011902" cy="6501331"/>
          </a:xfrm>
        </p:spPr>
        <p:txBody>
          <a:bodyPr>
            <a:normAutofit fontScale="95833" lnSpcReduction="20000"/>
          </a:bodyPr>
          <a:p>
            <a:pPr algn="l"/>
            <a:r>
              <a:rPr lang="en-US"/>
              <a:t>&lt;!DOCTYPE html&gt;</a:t>
            </a:r>
            <a:endParaRPr lang="en-US"/>
          </a:p>
          <a:p>
            <a:pPr algn="l"/>
            <a:r>
              <a:rPr lang="en-US"/>
              <a:t>&lt;html&gt;</a:t>
            </a:r>
            <a:endParaRPr lang="en-US"/>
          </a:p>
          <a:p>
            <a:pPr algn="l"/>
            <a:r>
              <a:rPr lang="en-US"/>
              <a:t>&lt;body&gt;</a:t>
            </a:r>
            <a:endParaRPr lang="en-US"/>
          </a:p>
          <a:p>
            <a:pPr algn="l"/>
            <a:r>
              <a:rPr lang="en-US"/>
              <a:t>&lt;button onclick="myFunction()"&gt;Click me&lt;/button&gt;</a:t>
            </a:r>
            <a:endParaRPr lang="en-US"/>
          </a:p>
          <a:p>
            <a:pPr algn="l"/>
            <a:r>
              <a:rPr lang="en-US"/>
              <a:t>&lt;p id="demo"&gt;&lt;/p&gt;</a:t>
            </a:r>
            <a:endParaRPr lang="en-US"/>
          </a:p>
          <a:p>
            <a:pPr algn="l"/>
            <a:r>
              <a:rPr lang="en-US"/>
              <a:t>&lt;p&gt;A function is triggered when the button is clicked. The function outputs some text in a p element with id="demo".&lt;/p&gt;</a:t>
            </a:r>
            <a:endParaRPr lang="en-US"/>
          </a:p>
          <a:p>
            <a:pPr algn="l"/>
            <a:r>
              <a:rPr lang="en-US"/>
              <a:t>&lt;script&gt;</a:t>
            </a:r>
            <a:endParaRPr lang="en-US"/>
          </a:p>
          <a:p>
            <a:pPr algn="l"/>
            <a:r>
              <a:rPr lang="en-US"/>
              <a:t>function myFunction() {</a:t>
            </a:r>
            <a:endParaRPr lang="en-US"/>
          </a:p>
          <a:p>
            <a:pPr algn="l"/>
            <a:r>
              <a:rPr lang="en-US"/>
              <a:t>  document.getElementById("demo").innerHTML = "Hello World";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&lt;/script&gt;</a:t>
            </a:r>
            <a:endParaRPr lang="en-US"/>
          </a:p>
          <a:p>
            <a:pPr algn="l"/>
            <a:r>
              <a:rPr lang="en-US"/>
              <a:t>&lt;/body&gt;</a:t>
            </a:r>
            <a:endParaRPr lang="en-US"/>
          </a:p>
          <a:p>
            <a:pPr algn="l"/>
            <a:r>
              <a:rPr lang="en-US"/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1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7591" y="846697"/>
            <a:ext cx="8208817" cy="4965565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"/>
          <p:cNvSpPr txBox="1"/>
          <p:nvPr/>
        </p:nvSpPr>
        <p:spPr>
          <a:xfrm>
            <a:off x="2664978" y="3173729"/>
            <a:ext cx="6779568" cy="5105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Form</a:t>
            </a:r>
            <a:r>
              <a:rPr sz="2800" lang="en-US">
                <a:solidFill>
                  <a:srgbClr val="FFFFFF"/>
                </a:solidFill>
              </a:rPr>
              <a:t> related</a:t>
            </a:r>
            <a:r>
              <a:rPr sz="2800" lang="en-US">
                <a:solidFill>
                  <a:srgbClr val="FFFFFF"/>
                </a:solidFill>
              </a:rPr>
              <a:t> events</a:t>
            </a:r>
            <a:endParaRPr sz="2800" lang="en-US">
              <a:solidFill>
                <a:srgbClr val="FFFFFF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9773" y="2831963"/>
            <a:ext cx="2160933" cy="1194074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"/>
          <p:cNvSpPr>
            <a:spLocks noGrp="1"/>
          </p:cNvSpPr>
          <p:nvPr>
            <p:ph type="title"/>
          </p:nvPr>
        </p:nvSpPr>
        <p:spPr>
          <a:xfrm>
            <a:off x="628650" y="-221361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Form Events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719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84434" y="0"/>
            <a:ext cx="6616540" cy="681906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r>
              <a:rPr b="1" sz="4500" lang="en-US">
                <a:solidFill>
                  <a:srgbClr val="3399FF"/>
                </a:solidFill>
              </a:rPr>
              <a:t>Agenda</a:t>
            </a:r>
            <a:endParaRPr b="1" sz="4500" lang="en-US">
              <a:solidFill>
                <a:srgbClr val="3399FF"/>
              </a:solidFill>
            </a:endParaRPr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>
          <a:xfrm>
            <a:off x="316921" y="1253330"/>
            <a:ext cx="8510154" cy="5577861"/>
          </a:xfrm>
        </p:spPr>
        <p:txBody>
          <a:bodyPr>
            <a:normAutofit/>
          </a:bodyPr>
          <a:p>
            <a:r>
              <a:rPr lang="en-US"/>
              <a:t>Onblur</a:t>
            </a:r>
            <a:endParaRPr lang="en-US"/>
          </a:p>
          <a:p>
            <a:r>
              <a:rPr lang="en-US"/>
              <a:t>On change</a:t>
            </a:r>
            <a:endParaRPr lang="en-US"/>
          </a:p>
          <a:p>
            <a:r>
              <a:rPr lang="en-US"/>
              <a:t>Onclick</a:t>
            </a:r>
            <a:endParaRPr lang="en-US"/>
          </a:p>
          <a:p>
            <a:r>
              <a:rPr lang="en-US"/>
              <a:t>Form related</a:t>
            </a:r>
            <a:r>
              <a:rPr lang="en-US"/>
              <a:t> events</a:t>
            </a:r>
            <a:endParaRPr lang="en-US"/>
          </a:p>
          <a:p>
            <a:r>
              <a:rPr lang="en-US"/>
              <a:t>Lord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s</a:t>
            </a:r>
            <a:endParaRPr lang="en-US"/>
          </a:p>
          <a:p>
            <a:r>
              <a:rPr lang="en-US"/>
              <a:t>Key</a:t>
            </a:r>
            <a:r>
              <a:rPr lang="en-US"/>
              <a:t> event</a:t>
            </a:r>
            <a:r>
              <a:rPr lang="en-US"/>
              <a:t>s</a:t>
            </a:r>
            <a:endParaRPr lang="en-US"/>
          </a:p>
          <a:p>
            <a:r>
              <a:rPr lang="en-US"/>
              <a:t>Mouse </a:t>
            </a:r>
            <a:r>
              <a:rPr lang="en-US"/>
              <a:t> events</a:t>
            </a:r>
            <a:endParaRPr lang="en-US"/>
          </a:p>
          <a:p>
            <a:r>
              <a:rPr lang="en-US"/>
              <a:t>On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click</a:t>
            </a:r>
            <a:endParaRPr lang="en-US"/>
          </a:p>
          <a:p>
            <a:r>
              <a:rPr lang="en-US"/>
              <a:t>On</a:t>
            </a:r>
            <a:r>
              <a:rPr lang="en-US"/>
              <a:t> before</a:t>
            </a:r>
            <a:r>
              <a:rPr lang="en-US"/>
              <a:t>u</a:t>
            </a:r>
            <a:r>
              <a:rPr lang="en-US"/>
              <a:t>nload</a:t>
            </a:r>
            <a:endParaRPr lang="en-US"/>
          </a:p>
          <a:p>
            <a:r>
              <a:rPr lang="en-US"/>
              <a:t>On</a:t>
            </a:r>
            <a:r>
              <a:rPr lang="en-US"/>
              <a:t> can play</a:t>
            </a:r>
            <a:endParaRPr lang="en-US"/>
          </a:p>
        </p:txBody>
      </p:sp>
      <p:sp>
        <p:nvSpPr>
          <p:cNvPr id="1048651" name=""/>
          <p:cNvSpPr/>
          <p:nvPr/>
        </p:nvSpPr>
        <p:spPr>
          <a:xfrm>
            <a:off x="5113195" y="2680205"/>
            <a:ext cx="2047875" cy="2047875"/>
          </a:xfrm>
          <a:prstGeom prst="ellipse"/>
          <a:solidFill>
            <a:srgbClr val="FF9900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52" name=""/>
          <p:cNvSpPr/>
          <p:nvPr/>
        </p:nvSpPr>
        <p:spPr>
          <a:xfrm>
            <a:off x="6999109" y="4728081"/>
            <a:ext cx="1334761" cy="1334761"/>
          </a:xfrm>
          <a:prstGeom prst="ellipse"/>
          <a:solidFill>
            <a:srgbClr val="FF9900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4101" y="0"/>
            <a:ext cx="5906030" cy="6858000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"/>
          <p:cNvSpPr txBox="1"/>
          <p:nvPr/>
        </p:nvSpPr>
        <p:spPr>
          <a:xfrm>
            <a:off x="3264356" y="3429000"/>
            <a:ext cx="6630199" cy="5105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n</a:t>
            </a:r>
            <a:r>
              <a:rPr b="1" sz="2800" lang="en-US">
                <a:solidFill>
                  <a:srgbClr val="FFFFFF"/>
                </a:solidFill>
              </a:rPr>
              <a:t>l</a:t>
            </a:r>
            <a:r>
              <a:rPr b="1" sz="2800" lang="en-US">
                <a:solidFill>
                  <a:srgbClr val="FFFFFF"/>
                </a:solidFill>
              </a:rPr>
              <a:t>o</a:t>
            </a:r>
            <a:r>
              <a:rPr b="1" sz="2800" lang="en-US">
                <a:solidFill>
                  <a:srgbClr val="FFFFFF"/>
                </a:solidFill>
              </a:rPr>
              <a:t>a</a:t>
            </a:r>
            <a:r>
              <a:rPr b="1" sz="2800" lang="en-US">
                <a:solidFill>
                  <a:srgbClr val="FFFFFF"/>
                </a:solidFill>
              </a:rPr>
              <a:t>d</a:t>
            </a:r>
            <a:r>
              <a:rPr b="1" sz="2800" lang="en-US">
                <a:solidFill>
                  <a:srgbClr val="FFFFFF"/>
                </a:solidFill>
              </a:rPr>
              <a:t> events</a:t>
            </a:r>
            <a:endParaRPr b="1" sz="2800" lang="en-US">
              <a:solidFill>
                <a:srgbClr val="FFFFFF"/>
              </a:solidFill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49" y="2795204"/>
            <a:ext cx="2070313" cy="1778133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"/>
          <p:cNvSpPr>
            <a:spLocks noGrp="1"/>
          </p:cNvSpPr>
          <p:nvPr>
            <p:ph idx="1"/>
          </p:nvPr>
        </p:nvSpPr>
        <p:spPr>
          <a:xfrm>
            <a:off x="208048" y="788380"/>
            <a:ext cx="8935952" cy="6069619"/>
          </a:xfrm>
        </p:spPr>
        <p:txBody>
          <a:bodyPr>
            <a:normAutofit/>
          </a:bodyPr>
          <a:p>
            <a:r>
              <a:rPr lang="en-US"/>
              <a:t>The onload event occurs when an object has been loaded.</a:t>
            </a:r>
            <a:endParaRPr lang="en-US"/>
          </a:p>
          <a:p>
            <a:endParaRPr lang="en-US"/>
          </a:p>
          <a:p>
            <a:r>
              <a:rPr lang="en-US"/>
              <a:t>onload is most often used within the &lt;body&gt; element to execute a script once a web page has completely loaded all content (including images, script files, CSS files, etc.).</a:t>
            </a:r>
            <a:endParaRPr lang="en-US"/>
          </a:p>
          <a:p>
            <a:endParaRPr lang="en-US"/>
          </a:p>
          <a:p>
            <a:r>
              <a:rPr lang="en-US"/>
              <a:t>The</a:t>
            </a:r>
            <a:r>
              <a:rPr lang="en-US"/>
              <a:t> onload event can be used to check the visitor's browser type and browser version, and load the proper version of the web page based on the information.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"/>
          <p:cNvSpPr>
            <a:spLocks noGrp="1"/>
          </p:cNvSpPr>
          <p:nvPr>
            <p:ph type="subTitle" idx="1"/>
          </p:nvPr>
        </p:nvSpPr>
        <p:spPr>
          <a:xfrm>
            <a:off x="597477" y="318330"/>
            <a:ext cx="7403523" cy="6477491"/>
          </a:xfrm>
        </p:spPr>
        <p:txBody>
          <a:bodyPr>
            <a:normAutofit/>
          </a:bodyPr>
          <a:p>
            <a:pPr algn="l"/>
            <a:r>
              <a:rPr lang="en-US"/>
              <a:t>&lt;!DOCTYPE html&gt;</a:t>
            </a:r>
            <a:endParaRPr lang="en-US"/>
          </a:p>
          <a:p>
            <a:pPr algn="l"/>
            <a:r>
              <a:rPr lang="en-US"/>
              <a:t>&lt;html&gt;</a:t>
            </a:r>
            <a:endParaRPr lang="en-US"/>
          </a:p>
          <a:p>
            <a:pPr algn="l"/>
            <a:r>
              <a:rPr lang="en-US"/>
              <a:t>&lt;body onload="myFunction()"&gt;</a:t>
            </a:r>
            <a:endParaRPr lang="en-US"/>
          </a:p>
          <a:p>
            <a:pPr algn="l"/>
            <a:r>
              <a:rPr lang="en-US"/>
              <a:t>&lt;h1&gt;Hello World!&lt;/h1&gt;</a:t>
            </a:r>
            <a:endParaRPr lang="en-US"/>
          </a:p>
          <a:p>
            <a:pPr algn="l"/>
            <a:r>
              <a:rPr lang="en-US"/>
              <a:t>&lt;script&gt;</a:t>
            </a:r>
            <a:endParaRPr lang="en-US"/>
          </a:p>
          <a:p>
            <a:pPr algn="l"/>
            <a:r>
              <a:rPr lang="en-US"/>
              <a:t>function myFunction() {</a:t>
            </a:r>
            <a:endParaRPr lang="en-US"/>
          </a:p>
          <a:p>
            <a:pPr algn="l"/>
            <a:r>
              <a:rPr lang="en-US"/>
              <a:t>  alert("Page is loaded");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&lt;/script&gt;</a:t>
            </a:r>
            <a:endParaRPr lang="en-US"/>
          </a:p>
          <a:p>
            <a:pPr algn="l"/>
            <a:r>
              <a:rPr lang="en-US"/>
              <a:t>&lt;/body&gt;</a:t>
            </a:r>
            <a:endParaRPr lang="en-US"/>
          </a:p>
          <a:p>
            <a:pPr algn="l"/>
            <a:r>
              <a:rPr lang="en-US"/>
              <a:t>&lt;/html&gt;</a:t>
            </a:r>
            <a:endParaRPr lang="en-US"/>
          </a:p>
          <a:p>
            <a:pPr algn="l"/>
            <a:endParaRPr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00376" y="4634339"/>
            <a:ext cx="6533283" cy="1901873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"/>
          <p:cNvSpPr txBox="1"/>
          <p:nvPr/>
        </p:nvSpPr>
        <p:spPr>
          <a:xfrm>
            <a:off x="3175462" y="3173729"/>
            <a:ext cx="6311978" cy="5105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Key events</a:t>
            </a:r>
            <a:endParaRPr sz="2800" lang="en-US">
              <a:solidFill>
                <a:srgbClr val="FFFFFF"/>
              </a:solidFill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50" y="2277083"/>
            <a:ext cx="1721042" cy="1719776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3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32584" y="0"/>
            <a:ext cx="6851530" cy="6858000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"/>
          <p:cNvSpPr txBox="1"/>
          <p:nvPr/>
        </p:nvSpPr>
        <p:spPr>
          <a:xfrm>
            <a:off x="3429251" y="3173729"/>
            <a:ext cx="6571750" cy="5105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Mouse</a:t>
            </a:r>
            <a:r>
              <a:rPr sz="2800" lang="en-US">
                <a:solidFill>
                  <a:srgbClr val="FFFFFF"/>
                </a:solidFill>
              </a:rPr>
              <a:t> events</a:t>
            </a:r>
            <a:endParaRPr sz="2800" lang="en-US">
              <a:solidFill>
                <a:srgbClr val="FFFFFF"/>
              </a:solidFill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49" y="2352750"/>
            <a:ext cx="1837939" cy="1836587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3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92798" y="0"/>
            <a:ext cx="6209759" cy="6858000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83056" y="0"/>
            <a:ext cx="6205839" cy="6858000"/>
          </a:xfrm>
          <a:prstGeom prst="rect"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"/>
          <p:cNvSpPr txBox="1"/>
          <p:nvPr/>
        </p:nvSpPr>
        <p:spPr>
          <a:xfrm>
            <a:off x="3598102" y="3173730"/>
            <a:ext cx="6825029" cy="5105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On dblclick</a:t>
            </a:r>
            <a:endParaRPr sz="2800" lang="en-US">
              <a:solidFill>
                <a:srgbClr val="FFFFFF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50" y="2177389"/>
            <a:ext cx="1994149" cy="199268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>
            <a:spLocks noGrp="1"/>
          </p:cNvSpPr>
          <p:nvPr>
            <p:ph type="title"/>
          </p:nvPr>
        </p:nvSpPr>
        <p:spPr>
          <a:xfrm>
            <a:off x="628650" y="-212863"/>
            <a:ext cx="7886700" cy="1325563"/>
          </a:xfrm>
        </p:spPr>
        <p:txBody>
          <a:bodyPr/>
          <a:p>
            <a:pPr algn="ctr"/>
            <a:r>
              <a:rPr sz="3700" lang="en-US">
                <a:solidFill>
                  <a:srgbClr val="3399FF"/>
                </a:solidFill>
              </a:rPr>
              <a:t>HTML Event Attributes</a:t>
            </a:r>
            <a:endParaRPr sz="3700" lang="en-US">
              <a:solidFill>
                <a:srgbClr val="3399FF"/>
              </a:solidFill>
            </a:endParaRPr>
          </a:p>
        </p:txBody>
      </p:sp>
      <p:sp>
        <p:nvSpPr>
          <p:cNvPr id="1048688" name=""/>
          <p:cNvSpPr>
            <a:spLocks noGrp="1"/>
          </p:cNvSpPr>
          <p:nvPr>
            <p:ph idx="1"/>
          </p:nvPr>
        </p:nvSpPr>
        <p:spPr>
          <a:xfrm>
            <a:off x="0" y="832783"/>
            <a:ext cx="8971251" cy="6012660"/>
          </a:xfrm>
        </p:spPr>
        <p:txBody>
          <a:bodyPr>
            <a:normAutofit fontScale="89286" lnSpcReduction="20000"/>
          </a:bodyPr>
          <a:p>
            <a:endParaRPr lang="en-US"/>
          </a:p>
          <a:p>
            <a:r>
              <a:rPr lang="en-US"/>
              <a:t>HTML has the ability to let events trigger actions in a browser, like starting a JavaScript when a user clicks on an element.</a:t>
            </a:r>
            <a:endParaRPr lang="en-US"/>
          </a:p>
          <a:p>
            <a:endParaRPr lang="en-US"/>
          </a:p>
          <a:p>
            <a:r>
              <a:rPr lang="en-US"/>
              <a:t>S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 of</a:t>
            </a:r>
            <a:r>
              <a:rPr lang="en-US"/>
              <a:t> the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ent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Window Event Attributes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 </a:t>
            </a:r>
            <a:r>
              <a:rPr lang="en-US"/>
              <a:t>Form Events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Keyboard Events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Mouse Events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Drag Events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Clipboard Events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Media Events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Misc Events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37" name=""/>
          <p:cNvSpPr>
            <a:spLocks noGrp="1"/>
          </p:cNvSpPr>
          <p:nvPr>
            <p:ph idx="1"/>
          </p:nvPr>
        </p:nvSpPr>
        <p:spPr>
          <a:xfrm>
            <a:off x="628649" y="2506661"/>
            <a:ext cx="7886700" cy="4351338"/>
          </a:xfrm>
        </p:spPr>
        <p:txBody>
          <a:bodyPr/>
          <a:p>
            <a:r>
              <a:rPr lang="en-US"/>
              <a:t>The ondblclick event occurs when the user double-clicks on an element.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"/>
          <p:cNvSpPr>
            <a:spLocks noGrp="1"/>
          </p:cNvSpPr>
          <p:nvPr>
            <p:ph type="subTitle" idx="1"/>
          </p:nvPr>
        </p:nvSpPr>
        <p:spPr>
          <a:xfrm>
            <a:off x="318221" y="220987"/>
            <a:ext cx="8566006" cy="6438554"/>
          </a:xfrm>
        </p:spPr>
        <p:txBody>
          <a:bodyPr>
            <a:normAutofit/>
          </a:bodyPr>
          <a:p>
            <a:pPr algn="l"/>
            <a:r>
              <a:rPr lang="en-US"/>
              <a:t>&lt;!DOCTYPE html&gt;</a:t>
            </a:r>
            <a:endParaRPr lang="en-US"/>
          </a:p>
          <a:p>
            <a:pPr algn="l"/>
            <a:r>
              <a:rPr lang="en-US"/>
              <a:t>&lt;html&gt;</a:t>
            </a:r>
            <a:endParaRPr lang="en-US"/>
          </a:p>
          <a:p>
            <a:pPr algn="l"/>
            <a:r>
              <a:rPr lang="en-US"/>
              <a:t>&lt;body&gt;</a:t>
            </a:r>
            <a:endParaRPr lang="en-US"/>
          </a:p>
          <a:p>
            <a:pPr algn="l"/>
            <a:r>
              <a:rPr lang="en-US"/>
              <a:t>&lt;p ondblclick="myFunction()"&gt;Double-click this paragraph to trigger a function.&lt;/p&gt;</a:t>
            </a:r>
            <a:endParaRPr lang="en-US"/>
          </a:p>
          <a:p>
            <a:pPr algn="l"/>
            <a:r>
              <a:rPr lang="en-US"/>
              <a:t>&lt;p id="demo"&gt;&lt;/p&gt;</a:t>
            </a:r>
            <a:endParaRPr lang="en-US"/>
          </a:p>
          <a:p>
            <a:pPr algn="l"/>
            <a:r>
              <a:rPr lang="en-US"/>
              <a:t>&lt;script&gt;</a:t>
            </a:r>
            <a:endParaRPr lang="en-US"/>
          </a:p>
          <a:p>
            <a:pPr algn="l"/>
            <a:r>
              <a:rPr lang="en-US"/>
              <a:t>function myFunction() {</a:t>
            </a:r>
            <a:endParaRPr lang="en-US"/>
          </a:p>
          <a:p>
            <a:pPr algn="l"/>
            <a:r>
              <a:rPr lang="en-US"/>
              <a:t>  document.getElementById("demo").innerHTML = "Hello World";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&lt;/script&gt;</a:t>
            </a:r>
            <a:endParaRPr lang="en-US"/>
          </a:p>
          <a:p>
            <a:pPr algn="l"/>
            <a:r>
              <a:rPr lang="en-US"/>
              <a:t>&lt;/body&gt;</a:t>
            </a:r>
            <a:endParaRPr lang="en-US"/>
          </a:p>
          <a:p>
            <a:pPr algn="l"/>
            <a:r>
              <a:rPr lang="en-US"/>
              <a:t>&lt;/html&gt;</a:t>
            </a:r>
            <a:endParaRPr lang="en-US"/>
          </a:p>
          <a:p>
            <a:pPr algn="l"/>
            <a:endParaRPr lang="en-US"/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24964" y="4625598"/>
            <a:ext cx="6559263" cy="1596426"/>
          </a:xfrm>
          <a:prstGeom prst="rect"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"/>
          <p:cNvSpPr txBox="1"/>
          <p:nvPr/>
        </p:nvSpPr>
        <p:spPr>
          <a:xfrm>
            <a:off x="2572000" y="3219450"/>
            <a:ext cx="6734108" cy="5105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On</a:t>
            </a:r>
            <a:r>
              <a:rPr sz="2800" lang="en-US">
                <a:solidFill>
                  <a:srgbClr val="FFFFFF"/>
                </a:solidFill>
              </a:rPr>
              <a:t> before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load</a:t>
            </a:r>
            <a:endParaRPr sz="2800" lang="en-US">
              <a:solidFill>
                <a:srgbClr val="FFFFFF"/>
              </a:solidFill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8612" y="2177742"/>
            <a:ext cx="2073479" cy="2083414"/>
          </a:xfrm>
          <a:prstGeom prst="rect"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"/>
          <p:cNvSpPr>
            <a:spLocks noGrp="1"/>
          </p:cNvSpPr>
          <p:nvPr>
            <p:ph idx="1"/>
          </p:nvPr>
        </p:nvSpPr>
        <p:spPr>
          <a:xfrm>
            <a:off x="174048" y="190260"/>
            <a:ext cx="8800405" cy="6518844"/>
          </a:xfrm>
        </p:spPr>
        <p:txBody>
          <a:bodyPr>
            <a:normAutofit fontScale="78571" lnSpcReduction="20000"/>
          </a:bodyPr>
          <a:p>
            <a:r>
              <a:rPr lang="en-US"/>
              <a:t>The onbeforeunload event occurs when the document is about to be unloaded.</a:t>
            </a:r>
            <a:endParaRPr lang="en-US"/>
          </a:p>
          <a:p>
            <a:endParaRPr lang="en-US"/>
          </a:p>
          <a:p>
            <a:r>
              <a:rPr lang="en-US"/>
              <a:t>This event allows you to display a message in a confirmation dialog box to inform the user whether he/she wants to stay or leave the current page.</a:t>
            </a:r>
            <a:endParaRPr lang="en-US"/>
          </a:p>
          <a:p>
            <a:endParaRPr lang="en-US"/>
          </a:p>
          <a:p>
            <a:r>
              <a:rPr lang="en-US"/>
              <a:t>The default message that appears in the confirmation box, is different in different browsers.</a:t>
            </a:r>
            <a:endParaRPr lang="en-US"/>
          </a:p>
          <a:p>
            <a:endParaRPr lang="en-US"/>
          </a:p>
          <a:p>
            <a:r>
              <a:rPr lang="en-US"/>
              <a:t> However, the standard message is something like "Are you sure you want to leave this page?". This message cannot be removed.</a:t>
            </a:r>
            <a:endParaRPr lang="en-US"/>
          </a:p>
          <a:p>
            <a:endParaRPr lang="en-US"/>
          </a:p>
          <a:p>
            <a:r>
              <a:rPr lang="en-US"/>
              <a:t>However, you can write a custom message together with the default message. See the first example on this page. Note: This only works in Internet Explorer.</a:t>
            </a:r>
            <a:endParaRPr lang="en-US"/>
          </a:p>
          <a:p>
            <a:endParaRPr lang="en-US"/>
          </a:p>
          <a:p>
            <a:r>
              <a:rPr lang="en-US"/>
              <a:t>Note: If the onbeforeunload event is not assigned to the &lt;body&gt; element, you must assign/attach the event on the window object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"/>
          <p:cNvSpPr>
            <a:spLocks noGrp="1"/>
          </p:cNvSpPr>
          <p:nvPr>
            <p:ph type="subTitle" idx="1"/>
          </p:nvPr>
        </p:nvSpPr>
        <p:spPr>
          <a:xfrm>
            <a:off x="0" y="247272"/>
            <a:ext cx="8916698" cy="7095519"/>
          </a:xfrm>
        </p:spPr>
        <p:txBody>
          <a:bodyPr>
            <a:normAutofit/>
          </a:bodyPr>
          <a:p>
            <a:pPr algn="l"/>
            <a:r>
              <a:rPr lang="en-US"/>
              <a:t>&lt;!DOCTYPE html&gt;</a:t>
            </a:r>
            <a:endParaRPr lang="en-US"/>
          </a:p>
          <a:p>
            <a:pPr algn="l"/>
            <a:r>
              <a:rPr lang="en-US"/>
              <a:t>&lt;html&gt;</a:t>
            </a:r>
            <a:endParaRPr lang="en-US"/>
          </a:p>
          <a:p>
            <a:pPr algn="l"/>
            <a:r>
              <a:rPr lang="en-US"/>
              <a:t>&lt;body onbeforeunload="return myFunction()"&gt;</a:t>
            </a:r>
            <a:endParaRPr lang="en-US"/>
          </a:p>
          <a:p>
            <a:pPr algn="l"/>
            <a:r>
              <a:rPr lang="en-US"/>
              <a:t>&lt;p&gt;Reload this page, or click on the link below to invoke the onbeforeunload event.&lt;/p&gt;</a:t>
            </a:r>
            <a:endParaRPr lang="en-US"/>
          </a:p>
          <a:p>
            <a:pPr algn="l"/>
            <a:r>
              <a:rPr lang="en-US"/>
              <a:t>&lt;a href="https://www.w</a:t>
            </a:r>
            <a:r>
              <a:rPr lang="en-US"/>
              <a:t>ols.com"&gt;Click here to go to wools.com&lt;/a&gt;</a:t>
            </a:r>
            <a:endParaRPr lang="en-US"/>
          </a:p>
          <a:p>
            <a:pPr algn="l"/>
            <a:r>
              <a:rPr lang="en-US"/>
              <a:t>    </a:t>
            </a:r>
            <a:endParaRPr lang="en-US"/>
          </a:p>
          <a:p>
            <a:pPr algn="l"/>
            <a:r>
              <a:rPr lang="en-US"/>
              <a:t>&lt;script&gt;</a:t>
            </a:r>
            <a:endParaRPr lang="en-US"/>
          </a:p>
          <a:p>
            <a:pPr algn="l"/>
            <a:r>
              <a:rPr lang="en-US"/>
              <a:t>function myFunction() {</a:t>
            </a:r>
            <a:endParaRPr lang="en-US"/>
          </a:p>
          <a:p>
            <a:pPr algn="l"/>
            <a:r>
              <a:rPr lang="en-US"/>
              <a:t>  return "Write something clever here...";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&lt;/script&gt;</a:t>
            </a:r>
            <a:endParaRPr lang="en-US"/>
          </a:p>
          <a:p>
            <a:pPr algn="l"/>
            <a:r>
              <a:rPr lang="en-US"/>
              <a:t>&lt;/body&gt;</a:t>
            </a:r>
            <a:endParaRPr lang="en-US"/>
          </a:p>
          <a:p>
            <a:pPr algn="l"/>
            <a:r>
              <a:rPr lang="en-US"/>
              <a:t>&lt;/html&gt;</a:t>
            </a:r>
            <a:endParaRPr lang="en-US"/>
          </a:p>
          <a:p>
            <a:pPr algn="l"/>
            <a:endParaRPr lang="en-US"/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22836" y="5070854"/>
            <a:ext cx="6728113" cy="1641853"/>
          </a:xfrm>
          <a:prstGeom prst="rect"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"/>
          <p:cNvSpPr txBox="1"/>
          <p:nvPr/>
        </p:nvSpPr>
        <p:spPr>
          <a:xfrm>
            <a:off x="2824305" y="3173729"/>
            <a:ext cx="6734108" cy="5105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On</a:t>
            </a:r>
            <a:r>
              <a:rPr sz="2800" lang="en-US">
                <a:solidFill>
                  <a:srgbClr val="FFFFFF"/>
                </a:solidFill>
              </a:rPr>
              <a:t> can play</a:t>
            </a:r>
            <a:endParaRPr sz="2800" lang="en-US">
              <a:solidFill>
                <a:srgbClr val="FFFFFF"/>
              </a:solidFill>
            </a:endParaRP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154871"/>
            <a:ext cx="2167426" cy="2037715"/>
          </a:xfrm>
          <a:prstGeom prst="rect"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47" name=""/>
          <p:cNvSpPr>
            <a:spLocks noGrp="1"/>
          </p:cNvSpPr>
          <p:nvPr>
            <p:ph idx="1"/>
          </p:nvPr>
        </p:nvSpPr>
        <p:spPr>
          <a:xfrm>
            <a:off x="475797" y="0"/>
            <a:ext cx="8668202" cy="6616187"/>
          </a:xfrm>
        </p:spPr>
        <p:txBody>
          <a:bodyPr>
            <a:normAutofit fontScale="96429" lnSpcReduction="20000"/>
          </a:bodyPr>
          <a:p>
            <a:endParaRPr lang="en-US"/>
          </a:p>
          <a:p>
            <a:r>
              <a:rPr lang="en-US"/>
              <a:t>The oncanplay event occurs when the browser can start playing the specified audio/video (when it has buffered enough to begin).</a:t>
            </a:r>
            <a:endParaRPr lang="en-US"/>
          </a:p>
          <a:p>
            <a:endParaRPr lang="en-US"/>
          </a:p>
          <a:p>
            <a:r>
              <a:rPr lang="en-US"/>
              <a:t>During the loading process of an audio/video, the following events occur, in this order: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onloadstart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ondurationchange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onloadedmetadata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onloadeddata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onprogress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oncanplay</a:t>
            </a:r>
            <a:endParaRPr lang="en-US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oncanplaythrough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10142" cy="7079855"/>
          </a:xfrm>
        </p:spPr>
        <p:txBody>
          <a:bodyPr>
            <a:normAutofit fontScale="95833" lnSpcReduction="20000"/>
          </a:bodyPr>
          <a:p>
            <a:pPr algn="l"/>
            <a:r>
              <a:rPr lang="en-US"/>
              <a:t>&lt;!DOCTYPE html&gt; </a:t>
            </a:r>
            <a:endParaRPr lang="en-US"/>
          </a:p>
          <a:p>
            <a:pPr algn="l"/>
            <a:r>
              <a:rPr lang="en-US"/>
              <a:t>&lt;html&gt; </a:t>
            </a:r>
            <a:endParaRPr lang="en-US"/>
          </a:p>
          <a:p>
            <a:pPr algn="l"/>
            <a:r>
              <a:rPr lang="en-US"/>
              <a:t>&lt;body&gt; </a:t>
            </a:r>
            <a:endParaRPr lang="en-US"/>
          </a:p>
          <a:p>
            <a:pPr algn="l"/>
            <a:r>
              <a:rPr lang="en-US"/>
              <a:t>&lt;video controls oncanplay="myFunction()"&gt;</a:t>
            </a:r>
            <a:endParaRPr lang="en-US"/>
          </a:p>
          <a:p>
            <a:pPr algn="l"/>
            <a:r>
              <a:rPr lang="en-US"/>
              <a:t>  &lt;source src="mov_bbb.mp4" type="video/mp4"&gt;</a:t>
            </a:r>
            <a:endParaRPr lang="en-US"/>
          </a:p>
          <a:p>
            <a:pPr algn="l"/>
            <a:r>
              <a:rPr lang="en-US"/>
              <a:t>  &lt;source src="mov_bbb.ogg" type="video/ogg"&gt;</a:t>
            </a:r>
            <a:endParaRPr lang="en-US"/>
          </a:p>
          <a:p>
            <a:pPr algn="l"/>
            <a:r>
              <a:rPr lang="en-US"/>
              <a:t>  Your browser does not support HTML5 video.</a:t>
            </a:r>
            <a:endParaRPr lang="en-US"/>
          </a:p>
          <a:p>
            <a:pPr algn="l"/>
            <a:r>
              <a:rPr lang="en-US"/>
              <a:t>&lt;/video&gt;</a:t>
            </a:r>
            <a:endParaRPr lang="en-US"/>
          </a:p>
          <a:p>
            <a:pPr algn="l"/>
            <a:r>
              <a:rPr lang="en-US"/>
              <a:t>&lt;p&gt;Video courtesy of &lt;a href="https://www.bigbuckbunny.org/" target="_blank"&gt;Big Buck Bunny&lt;/a&gt;.&lt;/p&gt;</a:t>
            </a:r>
            <a:endParaRPr lang="en-US"/>
          </a:p>
          <a:p>
            <a:pPr algn="l"/>
            <a:r>
              <a:rPr lang="en-US"/>
              <a:t>&lt;script&gt;</a:t>
            </a:r>
            <a:endParaRPr lang="en-US"/>
          </a:p>
          <a:p>
            <a:pPr algn="l"/>
            <a:r>
              <a:rPr lang="en-US"/>
              <a:t>function myFunction() {</a:t>
            </a:r>
            <a:endParaRPr lang="en-US"/>
          </a:p>
          <a:p>
            <a:pPr algn="l"/>
            <a:r>
              <a:rPr lang="en-US"/>
              <a:t>  alert("Can start playing video");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&lt;/script&gt;</a:t>
            </a:r>
            <a:endParaRPr lang="en-US"/>
          </a:p>
          <a:p>
            <a:pPr algn="l"/>
            <a:r>
              <a:rPr lang="en-US"/>
              <a:t>&lt;/body&gt; </a:t>
            </a:r>
            <a:endParaRPr lang="en-US"/>
          </a:p>
          <a:p>
            <a:pPr algn="l"/>
            <a:r>
              <a:rPr lang="en-US"/>
              <a:t>&lt;/html&gt;</a:t>
            </a:r>
            <a:endParaRPr lang="en-US"/>
          </a:p>
          <a:p>
            <a:pPr algn="l"/>
            <a:endParaRPr lang="en-US"/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162984" y="4310612"/>
            <a:ext cx="3981015" cy="2547388"/>
          </a:xfrm>
          <a:prstGeom prst="rect"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91576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"/>
          <p:cNvSpPr txBox="1"/>
          <p:nvPr/>
        </p:nvSpPr>
        <p:spPr>
          <a:xfrm>
            <a:off x="3814585" y="3271042"/>
            <a:ext cx="6474335" cy="5867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sz="3300" lang="en-US">
                <a:solidFill>
                  <a:srgbClr val="FFFFFF"/>
                </a:solidFill>
              </a:rPr>
              <a:t>O</a:t>
            </a:r>
            <a:r>
              <a:rPr sz="3300" lang="en-US">
                <a:solidFill>
                  <a:srgbClr val="FFFFFF"/>
                </a:solidFill>
              </a:rPr>
              <a:t>n</a:t>
            </a:r>
            <a:r>
              <a:rPr sz="3300" lang="en-US">
                <a:solidFill>
                  <a:srgbClr val="FFFFFF"/>
                </a:solidFill>
              </a:rPr>
              <a:t>b</a:t>
            </a:r>
            <a:r>
              <a:rPr sz="3300" lang="en-US">
                <a:solidFill>
                  <a:srgbClr val="FFFFFF"/>
                </a:solidFill>
              </a:rPr>
              <a:t>l</a:t>
            </a:r>
            <a:r>
              <a:rPr sz="3300" lang="en-US">
                <a:solidFill>
                  <a:srgbClr val="FFFFFF"/>
                </a:solidFill>
              </a:rPr>
              <a:t>u</a:t>
            </a:r>
            <a:r>
              <a:rPr sz="3300" lang="en-US">
                <a:solidFill>
                  <a:srgbClr val="FFFFFF"/>
                </a:solidFill>
              </a:rPr>
              <a:t>r</a:t>
            </a:r>
            <a:endParaRPr sz="3300" lang="en-US">
              <a:solidFill>
                <a:srgbClr val="FFFFFF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49" y="2507485"/>
            <a:ext cx="2201574" cy="184302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HTML onblur Event Attribute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8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onblur attribute fires the moment that the element loses focus.</a:t>
            </a:r>
            <a:endParaRPr lang="en-US"/>
          </a:p>
          <a:p>
            <a:endParaRPr lang="en-US"/>
          </a:p>
          <a:p>
            <a:r>
              <a:rPr lang="en-US"/>
              <a:t>Onblur is most often used with form validation code (e.g. when the user leaves a form field).</a:t>
            </a:r>
            <a:endParaRPr lang="en-US"/>
          </a:p>
          <a:p>
            <a:endParaRPr lang="en-US"/>
          </a:p>
          <a:p>
            <a:r>
              <a:rPr lang="en-US"/>
              <a:t>The</a:t>
            </a:r>
            <a:r>
              <a:rPr lang="en-US"/>
              <a:t> onblur attribute is the opposite of the onfocus attribute.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0404" y="99866"/>
            <a:ext cx="8923192" cy="6658268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"/>
          <p:cNvSpPr>
            <a:spLocks noGrp="1"/>
          </p:cNvSpPr>
          <p:nvPr>
            <p:ph type="subTitle" idx="1"/>
          </p:nvPr>
        </p:nvSpPr>
        <p:spPr>
          <a:xfrm>
            <a:off x="335955" y="229810"/>
            <a:ext cx="8472090" cy="6398380"/>
          </a:xfrm>
        </p:spPr>
        <p:txBody>
          <a:bodyPr>
            <a:normAutofit/>
          </a:bodyPr>
          <a:p>
            <a:pPr algn="l"/>
            <a:r>
              <a:rPr lang="en-US"/>
              <a:t>&lt;!DOCTYPE html&gt;</a:t>
            </a:r>
            <a:endParaRPr lang="en-US"/>
          </a:p>
          <a:p>
            <a:pPr algn="l"/>
            <a:r>
              <a:rPr lang="en-US"/>
              <a:t>&lt;html&gt;</a:t>
            </a:r>
            <a:endParaRPr lang="en-US"/>
          </a:p>
          <a:p>
            <a:pPr algn="l"/>
            <a:r>
              <a:rPr lang="en-US"/>
              <a:t>&lt;body&gt;</a:t>
            </a:r>
            <a:endParaRPr lang="en-US"/>
          </a:p>
          <a:p>
            <a:pPr algn="l"/>
            <a:r>
              <a:rPr lang="en-US"/>
              <a:t>Enter your name: &lt;input type="text" name="fname" id="fname" onblur="myFunction()"&gt;</a:t>
            </a:r>
            <a:endParaRPr lang="en-US"/>
          </a:p>
          <a:p>
            <a:pPr algn="l"/>
            <a:r>
              <a:rPr lang="en-US"/>
              <a:t>&lt;p&gt;When you leave the input field, a function is triggered which transforms the input text to upper case.&lt;/p&gt;</a:t>
            </a:r>
            <a:endParaRPr lang="en-US"/>
          </a:p>
          <a:p>
            <a:pPr algn="l"/>
            <a:r>
              <a:rPr lang="en-US"/>
              <a:t>&lt;script&gt;</a:t>
            </a:r>
            <a:endParaRPr lang="en-US"/>
          </a:p>
          <a:p>
            <a:pPr algn="l"/>
            <a:r>
              <a:rPr lang="en-US"/>
              <a:t>function myFunction() {</a:t>
            </a:r>
            <a:endParaRPr lang="en-US"/>
          </a:p>
          <a:p>
            <a:pPr algn="l"/>
            <a:r>
              <a:rPr lang="en-US"/>
              <a:t>  var x = document.getElementById("fname");</a:t>
            </a:r>
            <a:endParaRPr lang="en-US"/>
          </a:p>
          <a:p>
            <a:pPr algn="l"/>
            <a:r>
              <a:rPr lang="en-US"/>
              <a:t>  x.value = x.value.toUpperCase();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  <a:p>
            <a:pPr algn="l"/>
            <a:r>
              <a:rPr lang="en-US"/>
              <a:t>&lt;/script&gt;</a:t>
            </a:r>
            <a:endParaRPr lang="en-US"/>
          </a:p>
          <a:p>
            <a:pPr algn="l"/>
            <a:r>
              <a:rPr lang="en-US"/>
              <a:t>&lt;/body&gt;</a:t>
            </a:r>
            <a:endParaRPr lang="en-US"/>
          </a:p>
          <a:p>
            <a:pPr algn="l"/>
            <a:r>
              <a:rPr lang="en-US"/>
              <a:t>&lt;/html&gt;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0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81974"/>
            <a:ext cx="8939656" cy="4762678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"/>
          <p:cNvSpPr txBox="1"/>
          <p:nvPr/>
        </p:nvSpPr>
        <p:spPr>
          <a:xfrm>
            <a:off x="2572000" y="3219450"/>
            <a:ext cx="6622442" cy="5867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sz="3300" lang="en-US">
                <a:solidFill>
                  <a:srgbClr val="FFFFFF"/>
                </a:solidFill>
              </a:rPr>
              <a:t>On change</a:t>
            </a:r>
            <a:endParaRPr sz="3300" lang="en-US">
              <a:solidFill>
                <a:srgbClr val="FFFFFF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50" y="2721096"/>
            <a:ext cx="1584613" cy="158344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dcterms:created xsi:type="dcterms:W3CDTF">2015-05-11T11:30:45Z</dcterms:created>
  <dcterms:modified xsi:type="dcterms:W3CDTF">2021-02-16T11:25:35Z</dcterms:modified>
</cp:coreProperties>
</file>