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549416" y="4336431"/>
            <a:ext cx="7772400" cy="1031546"/>
          </a:xfrm>
        </p:spPr>
        <p:txBody>
          <a:bodyPr>
            <a:normAutofit fontScale="90000"/>
          </a:bodyPr>
          <a:p>
            <a:br>
              <a:rPr altLang="zh-CN" lang="en-US"/>
            </a:br>
            <a:r>
              <a:rPr altLang="zh-CN" lang="en-US"/>
              <a:t>G</a:t>
            </a:r>
            <a:r>
              <a:rPr altLang="zh-CN" lang="en-US"/>
              <a:t>e</a:t>
            </a:r>
            <a:r>
              <a:rPr altLang="zh-CN" lang="en-US"/>
              <a:t>t</a:t>
            </a:r>
            <a:r>
              <a:rPr altLang="zh-CN" lang="en-US"/>
              <a:t>t</a:t>
            </a:r>
            <a:r>
              <a:rPr altLang="zh-CN" lang="en-US"/>
              <a:t>ing</a:t>
            </a:r>
            <a:r>
              <a:rPr altLang="zh-CN" lang="en-US"/>
              <a:t> </a:t>
            </a:r>
            <a:r>
              <a:rPr altLang="zh-CN" lang="en-US"/>
              <a:t>S</a:t>
            </a:r>
            <a:r>
              <a:rPr altLang="zh-CN" lang="en-US"/>
              <a:t>t</a:t>
            </a:r>
            <a:r>
              <a:rPr altLang="zh-CN" lang="en-US"/>
              <a:t>a</a:t>
            </a:r>
            <a:r>
              <a:rPr altLang="zh-CN" lang="en-US"/>
              <a:t>rted</a:t>
            </a:r>
            <a:endParaRPr altLang="zh-CN"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928934" y="1416137"/>
            <a:ext cx="3013364" cy="2920293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Emmet snippets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16" name=""/>
          <p:cNvSpPr>
            <a:spLocks noGrp="1"/>
          </p:cNvSpPr>
          <p:nvPr>
            <p:ph idx="1"/>
          </p:nvPr>
        </p:nvSpPr>
        <p:spPr>
          <a:xfrm>
            <a:off x="0" y="949536"/>
            <a:ext cx="9038233" cy="5701162"/>
          </a:xfrm>
        </p:spPr>
        <p:txBody>
          <a:bodyPr/>
          <a:p>
            <a:endParaRPr lang="en-US"/>
          </a:p>
          <a:p>
            <a:r>
              <a:rPr lang="en-US"/>
              <a:t>It </a:t>
            </a:r>
            <a:r>
              <a:rPr lang="en-US"/>
              <a:t>support</a:t>
            </a:r>
            <a:r>
              <a:rPr lang="en-US"/>
              <a:t> Emmet snippet expansion. </a:t>
            </a:r>
            <a:endParaRPr lang="en-US"/>
          </a:p>
          <a:p>
            <a:endParaRPr lang="en-US"/>
          </a:p>
          <a:p>
            <a:r>
              <a:rPr lang="en-US"/>
              <a:t>Emmet abbreviations are listed along with other suggestions and snippets in the editor auto-completion list.</a:t>
            </a:r>
            <a:endParaRPr lang="en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98293" y="3795298"/>
            <a:ext cx="9096845" cy="307510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"/>
          <p:cNvSpPr txBox="1"/>
          <p:nvPr/>
        </p:nvSpPr>
        <p:spPr>
          <a:xfrm>
            <a:off x="1860578" y="3219450"/>
            <a:ext cx="7375482" cy="586740"/>
          </a:xfrm>
          <a:prstGeom prst="rect"/>
          <a:solidFill>
            <a:srgbClr val="000000"/>
          </a:solidFill>
        </p:spPr>
        <p:txBody>
          <a:bodyPr rtlCol="0" wrap="square">
            <a:spAutoFit/>
          </a:bodyPr>
          <a:p>
            <a:r>
              <a:rPr b="1" sz="3300" lang="en-US">
                <a:solidFill>
                  <a:srgbClr val="FFFFFF"/>
                </a:solidFill>
              </a:rPr>
              <a:t>G</a:t>
            </a:r>
            <a:r>
              <a:rPr b="1" sz="3300" lang="en-US">
                <a:solidFill>
                  <a:srgbClr val="FFFFFF"/>
                </a:solidFill>
              </a:rPr>
              <a:t>o</a:t>
            </a:r>
            <a:r>
              <a:rPr b="1" sz="3300" lang="en-US">
                <a:solidFill>
                  <a:srgbClr val="FFFFFF"/>
                </a:solidFill>
              </a:rPr>
              <a:t>o</a:t>
            </a:r>
            <a:r>
              <a:rPr b="1" sz="3300" lang="en-US">
                <a:solidFill>
                  <a:srgbClr val="FFFFFF"/>
                </a:solidFill>
              </a:rPr>
              <a:t>gle</a:t>
            </a:r>
            <a:r>
              <a:rPr b="1" sz="3300" lang="en-US">
                <a:solidFill>
                  <a:srgbClr val="FFFFFF"/>
                </a:solidFill>
              </a:rPr>
              <a:t> </a:t>
            </a:r>
            <a:r>
              <a:rPr b="1" sz="3300" lang="en-US">
                <a:solidFill>
                  <a:srgbClr val="FFFFFF"/>
                </a:solidFill>
              </a:rPr>
              <a:t>c</a:t>
            </a:r>
            <a:r>
              <a:rPr b="1" sz="3300" lang="en-US">
                <a:solidFill>
                  <a:srgbClr val="FFFFFF"/>
                </a:solidFill>
              </a:rPr>
              <a:t>h</a:t>
            </a:r>
            <a:r>
              <a:rPr b="1" sz="3300" lang="en-US">
                <a:solidFill>
                  <a:srgbClr val="FFFFFF"/>
                </a:solidFill>
              </a:rPr>
              <a:t>rome</a:t>
            </a:r>
            <a:r>
              <a:rPr b="1" sz="3300" lang="en-US">
                <a:solidFill>
                  <a:srgbClr val="FFFFFF"/>
                </a:solidFill>
              </a:rPr>
              <a:t> </a:t>
            </a:r>
            <a:r>
              <a:rPr b="1" sz="3300" lang="en-US">
                <a:solidFill>
                  <a:srgbClr val="FFFFFF"/>
                </a:solidFill>
              </a:rPr>
              <a:t>d</a:t>
            </a:r>
            <a:r>
              <a:rPr b="1" sz="3300" lang="en-US">
                <a:solidFill>
                  <a:srgbClr val="FFFFFF"/>
                </a:solidFill>
              </a:rPr>
              <a:t>e</a:t>
            </a:r>
            <a:r>
              <a:rPr b="1" sz="3300" lang="en-US">
                <a:solidFill>
                  <a:srgbClr val="FFFFFF"/>
                </a:solidFill>
              </a:rPr>
              <a:t>v</a:t>
            </a:r>
            <a:r>
              <a:rPr b="1" sz="3300" lang="en-US">
                <a:solidFill>
                  <a:srgbClr val="FFFFFF"/>
                </a:solidFill>
              </a:rPr>
              <a:t>e</a:t>
            </a:r>
            <a:r>
              <a:rPr b="1" sz="3300" lang="en-US">
                <a:solidFill>
                  <a:srgbClr val="FFFFFF"/>
                </a:solidFill>
              </a:rPr>
              <a:t>l</a:t>
            </a:r>
            <a:r>
              <a:rPr b="1" sz="3300" lang="en-US">
                <a:solidFill>
                  <a:srgbClr val="FFFFFF"/>
                </a:solidFill>
              </a:rPr>
              <a:t>o</a:t>
            </a:r>
            <a:r>
              <a:rPr b="1" sz="3300" lang="en-US">
                <a:solidFill>
                  <a:srgbClr val="FFFFFF"/>
                </a:solidFill>
              </a:rPr>
              <a:t>p</a:t>
            </a:r>
            <a:r>
              <a:rPr b="1" sz="3300" lang="en-US">
                <a:solidFill>
                  <a:srgbClr val="FFFFFF"/>
                </a:solidFill>
              </a:rPr>
              <a:t>e</a:t>
            </a:r>
            <a:r>
              <a:rPr b="1" sz="3300" lang="en-US">
                <a:solidFill>
                  <a:srgbClr val="FFFFFF"/>
                </a:solidFill>
              </a:rPr>
              <a:t>r</a:t>
            </a:r>
            <a:r>
              <a:rPr b="1" sz="3300" lang="en-US">
                <a:solidFill>
                  <a:srgbClr val="FFFFFF"/>
                </a:solidFill>
              </a:rPr>
              <a:t> </a:t>
            </a:r>
            <a:r>
              <a:rPr b="1" sz="3300" lang="en-US">
                <a:solidFill>
                  <a:srgbClr val="FFFFFF"/>
                </a:solidFill>
              </a:rPr>
              <a:t>t</a:t>
            </a:r>
            <a:r>
              <a:rPr b="1" sz="3300" lang="en-US">
                <a:solidFill>
                  <a:srgbClr val="FFFFFF"/>
                </a:solidFill>
              </a:rPr>
              <a:t>o</a:t>
            </a:r>
            <a:r>
              <a:rPr b="1" sz="3300" lang="en-US">
                <a:solidFill>
                  <a:srgbClr val="FFFFFF"/>
                </a:solidFill>
              </a:rPr>
              <a:t>o</a:t>
            </a:r>
            <a:r>
              <a:rPr b="1" sz="3300" lang="en-US">
                <a:solidFill>
                  <a:srgbClr val="FFFFFF"/>
                </a:solidFill>
              </a:rPr>
              <a:t>l</a:t>
            </a:r>
            <a:r>
              <a:rPr b="1" sz="3300" lang="en-US">
                <a:solidFill>
                  <a:srgbClr val="FFFFFF"/>
                </a:solidFill>
              </a:rPr>
              <a:t>s</a:t>
            </a:r>
            <a:endParaRPr b="1" sz="3300" lang="en-US">
              <a:solidFill>
                <a:srgbClr val="FFFFFF"/>
              </a:solidFill>
            </a:endParaRP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01569" y="2785788"/>
            <a:ext cx="1455135" cy="145406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0" lang="en-US">
                <a:solidFill>
                  <a:srgbClr val="3399FF"/>
                </a:solidFill>
              </a:rPr>
              <a:t>Chrome DevTools</a:t>
            </a:r>
            <a:endParaRPr b="0" lang="en-US">
              <a:solidFill>
                <a:srgbClr val="3399FF"/>
              </a:solidFill>
            </a:endParaRPr>
          </a:p>
        </p:txBody>
      </p:sp>
      <p:sp>
        <p:nvSpPr>
          <p:cNvPr id="1048619" name=""/>
          <p:cNvSpPr>
            <a:spLocks noGrp="1"/>
          </p:cNvSpPr>
          <p:nvPr>
            <p:ph idx="1"/>
          </p:nvPr>
        </p:nvSpPr>
        <p:spPr>
          <a:xfrm>
            <a:off x="-151156" y="1325563"/>
            <a:ext cx="9145880" cy="5583450"/>
          </a:xfrm>
        </p:spPr>
        <p:txBody>
          <a:bodyPr>
            <a:normAutofit fontScale="92857" lnSpcReduction="20000"/>
          </a:bodyPr>
          <a:p>
            <a:r>
              <a:rPr lang="en-US"/>
              <a:t>Chrome DevTools is a set of web developer tools built directly into the Google Chrome browser. </a:t>
            </a:r>
            <a:endParaRPr lang="en-US"/>
          </a:p>
          <a:p>
            <a:endParaRPr lang="en-US"/>
          </a:p>
          <a:p>
            <a:r>
              <a:rPr lang="en-US"/>
              <a:t>DevTools can help you edit pages on-the-fly and diagnose problems quickly, which ultimately helps you build better websites, faster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When</a:t>
            </a:r>
            <a:r>
              <a:rPr lang="en-US"/>
              <a:t> you want to work with the DOM or CSS, right-click an element on the page and select Inspect to jump into the Elements panel.</a:t>
            </a:r>
            <a:endParaRPr lang="en-US"/>
          </a:p>
          <a:p>
            <a:endParaRPr lang="en-US"/>
          </a:p>
          <a:p>
            <a:r>
              <a:rPr lang="en-US"/>
              <a:t>Or</a:t>
            </a:r>
            <a:r>
              <a:rPr lang="en-US"/>
              <a:t> press Command+Option+C (Mac) or Control+Shift+C (Windows, Linux, Chrome OS).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r>
              <a:rPr b="1" sz="3200" lang="en-US">
                <a:solidFill>
                  <a:srgbClr val="36363D"/>
                </a:solidFill>
              </a:rPr>
              <a:t>DevTools can improve your productivity</a:t>
            </a:r>
            <a:endParaRPr b="1" sz="3200" lang="en-US">
              <a:solidFill>
                <a:srgbClr val="36363D"/>
              </a:solidFill>
            </a:endParaRPr>
          </a:p>
        </p:txBody>
      </p:sp>
      <p:sp>
        <p:nvSpPr>
          <p:cNvPr id="1048621" name=""/>
          <p:cNvSpPr>
            <a:spLocks noGrp="1"/>
          </p:cNvSpPr>
          <p:nvPr>
            <p:ph idx="1"/>
          </p:nvPr>
        </p:nvSpPr>
        <p:spPr>
          <a:xfrm>
            <a:off x="379339" y="1325562"/>
            <a:ext cx="8751935" cy="5331803"/>
          </a:xfrm>
        </p:spPr>
        <p:txBody>
          <a:bodyPr/>
          <a:p>
            <a:endParaRPr lang="en-US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6913" y="1116202"/>
            <a:ext cx="9050174" cy="6143773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View DOM nodes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23" name=""/>
          <p:cNvSpPr>
            <a:spLocks noGrp="1"/>
          </p:cNvSpPr>
          <p:nvPr>
            <p:ph idx="1"/>
          </p:nvPr>
        </p:nvSpPr>
        <p:spPr>
          <a:xfrm>
            <a:off x="0" y="1325563"/>
            <a:ext cx="9010217" cy="5836144"/>
          </a:xfrm>
        </p:spPr>
        <p:txBody>
          <a:bodyPr/>
          <a:p>
            <a:r>
              <a:rPr lang="en-US"/>
              <a:t>Inspect a node</a:t>
            </a:r>
            <a:endParaRPr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54576" y="1742169"/>
            <a:ext cx="8501063" cy="6313563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>
            <a:spLocks noGrp="1"/>
          </p:cNvSpPr>
          <p:nvPr>
            <p:ph idx="1"/>
          </p:nvPr>
        </p:nvSpPr>
        <p:spPr>
          <a:xfrm>
            <a:off x="206867" y="229197"/>
            <a:ext cx="8915477" cy="6389053"/>
          </a:xfrm>
        </p:spPr>
        <p:txBody>
          <a:bodyPr>
            <a:normAutofit fontScale="96429" lnSpcReduction="20000"/>
          </a:bodyPr>
          <a:p>
            <a:r>
              <a:rPr lang="en-US"/>
              <a:t>Navigate the DOM Tree with a keyboard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Scroll</a:t>
            </a:r>
            <a:r>
              <a:rPr lang="en-US"/>
              <a:t> into view</a:t>
            </a:r>
            <a:endParaRPr lang="en-US"/>
          </a:p>
          <a:p>
            <a:endParaRPr lang="en-US"/>
          </a:p>
          <a:p>
            <a:r>
              <a:rPr lang="en-US"/>
              <a:t>Search</a:t>
            </a:r>
            <a:r>
              <a:rPr lang="en-US"/>
              <a:t> for nodes</a:t>
            </a:r>
            <a:endParaRPr lang="en-US"/>
          </a:p>
          <a:p>
            <a:endParaRPr lang="en-US"/>
          </a:p>
          <a:p>
            <a:r>
              <a:rPr lang="en-US"/>
              <a:t> </a:t>
            </a:r>
            <a:r>
              <a:rPr lang="en-US"/>
              <a:t> Edit the DOM</a:t>
            </a:r>
            <a:endParaRPr lang="en-US"/>
          </a:p>
          <a:p>
            <a:endParaRPr lang="en-US"/>
          </a:p>
          <a:p>
            <a:r>
              <a:rPr lang="en-US"/>
              <a:t>Edit attributes</a:t>
            </a:r>
            <a:endParaRPr lang="en-US"/>
          </a:p>
          <a:p>
            <a:endParaRPr lang="en-US"/>
          </a:p>
          <a:p>
            <a:r>
              <a:rPr lang="en-US"/>
              <a:t>Reorder DOM nodes</a:t>
            </a:r>
            <a:endParaRPr lang="en-US"/>
          </a:p>
          <a:p>
            <a:endParaRPr lang="en-US"/>
          </a:p>
          <a:p>
            <a:r>
              <a:rPr lang="en-US"/>
              <a:t>Hide a node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altLang="en-US" 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 txBox="1"/>
          <p:nvPr/>
        </p:nvSpPr>
        <p:spPr>
          <a:xfrm>
            <a:off x="2572000" y="3219450"/>
            <a:ext cx="6664060" cy="586740"/>
          </a:xfrm>
          <a:prstGeom prst="rect"/>
          <a:solidFill>
            <a:srgbClr val="000000"/>
          </a:solidFill>
        </p:spPr>
        <p:txBody>
          <a:bodyPr rtlCol="0" wrap="square">
            <a:spAutoFit/>
          </a:bodyPr>
          <a:p>
            <a:r>
              <a:rPr b="1" sz="3300" lang="en-US">
                <a:solidFill>
                  <a:srgbClr val="FFFFFF"/>
                </a:solidFill>
              </a:rPr>
              <a:t>I</a:t>
            </a:r>
            <a:r>
              <a:rPr b="1" sz="3300" lang="en-US">
                <a:solidFill>
                  <a:srgbClr val="FFFFFF"/>
                </a:solidFill>
              </a:rPr>
              <a:t>n</a:t>
            </a:r>
            <a:r>
              <a:rPr b="1" sz="3300" lang="en-US">
                <a:solidFill>
                  <a:srgbClr val="FFFFFF"/>
                </a:solidFill>
              </a:rPr>
              <a:t>s</a:t>
            </a:r>
            <a:r>
              <a:rPr b="1" sz="3300" lang="en-US">
                <a:solidFill>
                  <a:srgbClr val="FFFFFF"/>
                </a:solidFill>
              </a:rPr>
              <a:t>p</a:t>
            </a:r>
            <a:r>
              <a:rPr b="1" sz="3300" lang="en-US">
                <a:solidFill>
                  <a:srgbClr val="FFFFFF"/>
                </a:solidFill>
              </a:rPr>
              <a:t>e</a:t>
            </a:r>
            <a:r>
              <a:rPr b="1" sz="3300" lang="en-US">
                <a:solidFill>
                  <a:srgbClr val="FFFFFF"/>
                </a:solidFill>
              </a:rPr>
              <a:t>c</a:t>
            </a:r>
            <a:r>
              <a:rPr b="1" sz="3300" lang="en-US">
                <a:solidFill>
                  <a:srgbClr val="FFFFFF"/>
                </a:solidFill>
              </a:rPr>
              <a:t>t</a:t>
            </a:r>
            <a:r>
              <a:rPr b="1" sz="3300" lang="en-US">
                <a:solidFill>
                  <a:srgbClr val="FFFFFF"/>
                </a:solidFill>
              </a:rPr>
              <a:t> </a:t>
            </a:r>
            <a:r>
              <a:rPr b="1" sz="3300" lang="en-US">
                <a:solidFill>
                  <a:srgbClr val="FFFFFF"/>
                </a:solidFill>
              </a:rPr>
              <a:t>D</a:t>
            </a:r>
            <a:r>
              <a:rPr b="1" sz="3300" lang="en-US">
                <a:solidFill>
                  <a:srgbClr val="FFFFFF"/>
                </a:solidFill>
              </a:rPr>
              <a:t>o</a:t>
            </a:r>
            <a:r>
              <a:rPr b="1" sz="3300" lang="en-US">
                <a:solidFill>
                  <a:srgbClr val="FFFFFF"/>
                </a:solidFill>
              </a:rPr>
              <a:t>c</a:t>
            </a:r>
            <a:r>
              <a:rPr b="1" sz="3300" lang="en-US">
                <a:solidFill>
                  <a:srgbClr val="FFFFFF"/>
                </a:solidFill>
              </a:rPr>
              <a:t>u</a:t>
            </a:r>
            <a:r>
              <a:rPr b="1" sz="3300" lang="en-US">
                <a:solidFill>
                  <a:srgbClr val="FFFFFF"/>
                </a:solidFill>
              </a:rPr>
              <a:t>m</a:t>
            </a:r>
            <a:r>
              <a:rPr b="1" sz="3300" lang="en-US">
                <a:solidFill>
                  <a:srgbClr val="FFFFFF"/>
                </a:solidFill>
              </a:rPr>
              <a:t>ents</a:t>
            </a:r>
            <a:endParaRPr b="1" sz="3300" lang="en-US">
              <a:solidFill>
                <a:srgbClr val="FFFFFF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96257" y="2572648"/>
            <a:ext cx="2568521" cy="1880344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lang="en-US">
                <a:solidFill>
                  <a:srgbClr val="02A5E3"/>
                </a:solidFill>
              </a:rPr>
              <a:t>HTML Inspector</a:t>
            </a:r>
            <a:endParaRPr lang="en-US">
              <a:solidFill>
                <a:srgbClr val="02A5E3"/>
              </a:solidFill>
            </a:endParaRPr>
          </a:p>
        </p:txBody>
      </p:sp>
      <p:sp>
        <p:nvSpPr>
          <p:cNvPr id="1048594" name=""/>
          <p:cNvSpPr>
            <a:spLocks noGrp="1"/>
          </p:cNvSpPr>
          <p:nvPr>
            <p:ph idx="1"/>
          </p:nvPr>
        </p:nvSpPr>
        <p:spPr>
          <a:xfrm>
            <a:off x="90077" y="1176670"/>
            <a:ext cx="8963845" cy="5422408"/>
          </a:xfrm>
        </p:spPr>
        <p:txBody>
          <a:bodyPr/>
          <a:p>
            <a:r>
              <a:rPr lang="en-US"/>
              <a:t> To use it, you can include the script in your pages during the development phase, then open your browser’s JavaScript console in the developer tools and run the command HTMLInspector.inspect(). </a:t>
            </a:r>
            <a:endParaRPr lang="en-US"/>
          </a:p>
          <a:p>
            <a:endParaRPr lang="en-US"/>
          </a:p>
          <a:p>
            <a:r>
              <a:rPr lang="en-US"/>
              <a:t>This will display a number of warnings and recommendations right inside the console on how to improve your markup. </a:t>
            </a:r>
            <a:endParaRPr lang="en-US"/>
          </a:p>
          <a:p>
            <a:endParaRPr lang="en-US"/>
          </a:p>
          <a:p>
            <a:r>
              <a:rPr lang="en-US"/>
              <a:t>HTML Inspector also lets you change the configuration to customize the tool to your own needs.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94607"/>
          </a:xfrm>
          <a:prstGeom prst="rect"/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559492" y="439118"/>
            <a:ext cx="2125936" cy="212437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>
                <a:solidFill>
                  <a:srgbClr val="3399FF"/>
                </a:solidFill>
              </a:rPr>
              <a:t>A</a:t>
            </a:r>
            <a:r>
              <a:rPr b="1" lang="en-US">
                <a:solidFill>
                  <a:srgbClr val="3399FF"/>
                </a:solidFill>
              </a:rPr>
              <a:t>g</a:t>
            </a:r>
            <a:r>
              <a:rPr b="1" lang="en-US">
                <a:solidFill>
                  <a:srgbClr val="3399FF"/>
                </a:solidFill>
              </a:rPr>
              <a:t>e</a:t>
            </a:r>
            <a:r>
              <a:rPr b="1" lang="en-US">
                <a:solidFill>
                  <a:srgbClr val="3399FF"/>
                </a:solidFill>
              </a:rPr>
              <a:t>nda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599" name=""/>
          <p:cNvSpPr>
            <a:spLocks noGrp="1"/>
          </p:cNvSpPr>
          <p:nvPr>
            <p:ph idx="1"/>
          </p:nvPr>
        </p:nvSpPr>
        <p:spPr>
          <a:xfrm>
            <a:off x="628649" y="2134567"/>
            <a:ext cx="7886700" cy="4351338"/>
          </a:xfrm>
        </p:spPr>
        <p:txBody>
          <a:bodyPr/>
          <a:p>
            <a:r>
              <a:rPr lang="en-US"/>
              <a:t>V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al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udio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tures</a:t>
            </a:r>
            <a:endParaRPr lang="en-US"/>
          </a:p>
          <a:p>
            <a:endParaRPr lang="en-US"/>
          </a:p>
          <a:p>
            <a:r>
              <a:rPr lang="en-US"/>
              <a:t>G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le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rome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s</a:t>
            </a:r>
            <a:endParaRPr lang="en-US"/>
          </a:p>
          <a:p>
            <a:endParaRPr lang="en-US"/>
          </a:p>
          <a:p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ument</a:t>
            </a:r>
            <a:endParaRPr lang="en-US"/>
          </a:p>
        </p:txBody>
      </p:sp>
      <p:sp>
        <p:nvSpPr>
          <p:cNvPr id="1048600" name=""/>
          <p:cNvSpPr/>
          <p:nvPr/>
        </p:nvSpPr>
        <p:spPr>
          <a:xfrm>
            <a:off x="5944467" y="3833122"/>
            <a:ext cx="1700502" cy="1700502"/>
          </a:xfrm>
          <a:prstGeom prst="ellipse"/>
          <a:solidFill>
            <a:srgbClr val="FF9900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01" name=""/>
          <p:cNvSpPr/>
          <p:nvPr/>
        </p:nvSpPr>
        <p:spPr>
          <a:xfrm>
            <a:off x="7402318" y="5372873"/>
            <a:ext cx="1113031" cy="1113031"/>
          </a:xfrm>
          <a:prstGeom prst="ellipse"/>
          <a:solidFill>
            <a:srgbClr val="FF9900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 txBox="1"/>
          <p:nvPr/>
        </p:nvSpPr>
        <p:spPr>
          <a:xfrm>
            <a:off x="2799300" y="2979882"/>
            <a:ext cx="7967260" cy="586740"/>
          </a:xfrm>
          <a:prstGeom prst="rect"/>
          <a:solidFill>
            <a:srgbClr val="000000"/>
          </a:solidFill>
        </p:spPr>
        <p:txBody>
          <a:bodyPr rtlCol="0" wrap="square">
            <a:spAutoFit/>
          </a:bodyPr>
          <a:p>
            <a:r>
              <a:rPr b="1" sz="3300" lang="en-US">
                <a:solidFill>
                  <a:srgbClr val="FFFFFF"/>
                </a:solidFill>
              </a:rPr>
              <a:t>V</a:t>
            </a:r>
            <a:r>
              <a:rPr b="1" sz="3300" lang="en-US">
                <a:solidFill>
                  <a:srgbClr val="FFFFFF"/>
                </a:solidFill>
              </a:rPr>
              <a:t>i</a:t>
            </a:r>
            <a:r>
              <a:rPr b="1" sz="3300" lang="en-US">
                <a:solidFill>
                  <a:srgbClr val="FFFFFF"/>
                </a:solidFill>
              </a:rPr>
              <a:t>s</a:t>
            </a:r>
            <a:r>
              <a:rPr b="1" sz="3300" lang="en-US">
                <a:solidFill>
                  <a:srgbClr val="FFFFFF"/>
                </a:solidFill>
              </a:rPr>
              <a:t>u</a:t>
            </a:r>
            <a:r>
              <a:rPr b="1" sz="3300" lang="en-US">
                <a:solidFill>
                  <a:srgbClr val="FFFFFF"/>
                </a:solidFill>
              </a:rPr>
              <a:t>al</a:t>
            </a:r>
            <a:r>
              <a:rPr b="1" sz="3300" lang="en-US">
                <a:solidFill>
                  <a:srgbClr val="FFFFFF"/>
                </a:solidFill>
              </a:rPr>
              <a:t> </a:t>
            </a:r>
            <a:r>
              <a:rPr b="1" sz="3300" lang="en-US">
                <a:solidFill>
                  <a:srgbClr val="FFFFFF"/>
                </a:solidFill>
              </a:rPr>
              <a:t>s</a:t>
            </a:r>
            <a:r>
              <a:rPr b="1" sz="3300" lang="en-US">
                <a:solidFill>
                  <a:srgbClr val="FFFFFF"/>
                </a:solidFill>
              </a:rPr>
              <a:t>t</a:t>
            </a:r>
            <a:r>
              <a:rPr b="1" sz="3300" lang="en-US">
                <a:solidFill>
                  <a:srgbClr val="FFFFFF"/>
                </a:solidFill>
              </a:rPr>
              <a:t>udio</a:t>
            </a:r>
            <a:r>
              <a:rPr b="1" sz="3300" lang="en-US">
                <a:solidFill>
                  <a:srgbClr val="FFFFFF"/>
                </a:solidFill>
              </a:rPr>
              <a:t> </a:t>
            </a:r>
            <a:r>
              <a:rPr b="1" sz="3300" lang="en-US">
                <a:solidFill>
                  <a:srgbClr val="FFFFFF"/>
                </a:solidFill>
              </a:rPr>
              <a:t>c</a:t>
            </a:r>
            <a:r>
              <a:rPr b="1" sz="3300" lang="en-US">
                <a:solidFill>
                  <a:srgbClr val="FFFFFF"/>
                </a:solidFill>
              </a:rPr>
              <a:t>o</a:t>
            </a:r>
            <a:r>
              <a:rPr b="1" sz="3300" lang="en-US">
                <a:solidFill>
                  <a:srgbClr val="FFFFFF"/>
                </a:solidFill>
              </a:rPr>
              <a:t>d</a:t>
            </a:r>
            <a:r>
              <a:rPr b="1" sz="3300" lang="en-US">
                <a:solidFill>
                  <a:srgbClr val="FFFFFF"/>
                </a:solidFill>
              </a:rPr>
              <a:t>e</a:t>
            </a:r>
            <a:r>
              <a:rPr b="1" sz="3300" lang="en-US">
                <a:solidFill>
                  <a:srgbClr val="FFFFFF"/>
                </a:solidFill>
              </a:rPr>
              <a:t> </a:t>
            </a:r>
            <a:r>
              <a:rPr b="1" sz="3300" lang="en-US">
                <a:solidFill>
                  <a:srgbClr val="FFFFFF"/>
                </a:solidFill>
              </a:rPr>
              <a:t>f</a:t>
            </a:r>
            <a:r>
              <a:rPr b="1" sz="3300" lang="en-US">
                <a:solidFill>
                  <a:srgbClr val="FFFFFF"/>
                </a:solidFill>
              </a:rPr>
              <a:t>e</a:t>
            </a:r>
            <a:r>
              <a:rPr b="1" sz="3300" lang="en-US">
                <a:solidFill>
                  <a:srgbClr val="FFFFFF"/>
                </a:solidFill>
              </a:rPr>
              <a:t>a</a:t>
            </a:r>
            <a:r>
              <a:rPr b="1" sz="3300" lang="en-US">
                <a:solidFill>
                  <a:srgbClr val="FFFFFF"/>
                </a:solidFill>
              </a:rPr>
              <a:t>tures</a:t>
            </a:r>
            <a:endParaRPr b="1" sz="3300" lang="en-US">
              <a:solidFill>
                <a:srgbClr val="FFFFFF"/>
              </a:solidFill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68853" y="2345247"/>
            <a:ext cx="2704467" cy="1856008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HTML</a:t>
            </a:r>
            <a:r>
              <a:rPr b="1" lang="en-US">
                <a:solidFill>
                  <a:srgbClr val="3399FF"/>
                </a:solidFill>
              </a:rPr>
              <a:t>5</a:t>
            </a:r>
            <a:r>
              <a:rPr b="1" lang="en-US">
                <a:solidFill>
                  <a:srgbClr val="3399FF"/>
                </a:solidFill>
              </a:rPr>
              <a:t> in Visual Studio Code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04" name=""/>
          <p:cNvSpPr>
            <a:spLocks noGrp="1"/>
          </p:cNvSpPr>
          <p:nvPr>
            <p:ph idx="1"/>
          </p:nvPr>
        </p:nvSpPr>
        <p:spPr>
          <a:xfrm>
            <a:off x="181692" y="1325562"/>
            <a:ext cx="8962307" cy="5558392"/>
          </a:xfrm>
        </p:spPr>
        <p:txBody>
          <a:bodyPr/>
          <a:p>
            <a:r>
              <a:rPr lang="en-US"/>
              <a:t>Visual Studio Code provides basic support for HTML</a:t>
            </a:r>
            <a:r>
              <a:rPr lang="en-US"/>
              <a:t>5</a:t>
            </a:r>
            <a:r>
              <a:rPr lang="en-US"/>
              <a:t> programming out of the box.</a:t>
            </a:r>
            <a:endParaRPr lang="en-US"/>
          </a:p>
          <a:p>
            <a:endParaRPr lang="en-US"/>
          </a:p>
          <a:p>
            <a:r>
              <a:rPr lang="en-US"/>
              <a:t> There is syntax highlighting, smart completions with IntelliSense, and customizable formatting. </a:t>
            </a:r>
            <a:endParaRPr lang="en-US"/>
          </a:p>
          <a:p>
            <a:endParaRPr lang="en-US"/>
          </a:p>
          <a:p>
            <a:r>
              <a:rPr lang="en-US"/>
              <a:t>VS Code also includes great Emmet support.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>
            <a:spLocks noGrp="1"/>
          </p:cNvSpPr>
          <p:nvPr>
            <p:ph type="title"/>
          </p:nvPr>
        </p:nvSpPr>
        <p:spPr>
          <a:xfrm>
            <a:off x="641638" y="0"/>
            <a:ext cx="7886700" cy="1325563"/>
          </a:xfrm>
        </p:spPr>
        <p:txBody>
          <a:bodyPr/>
          <a:p>
            <a:pPr algn="ctr"/>
            <a:r>
              <a:rPr b="0" lang="en-US">
                <a:solidFill>
                  <a:srgbClr val="3399FF"/>
                </a:solidFill>
              </a:rPr>
              <a:t>Installation Steps</a:t>
            </a:r>
            <a:endParaRPr b="0" lang="en-US">
              <a:solidFill>
                <a:srgbClr val="3399FF"/>
              </a:solidFill>
            </a:endParaRPr>
          </a:p>
        </p:txBody>
      </p:sp>
      <p:sp>
        <p:nvSpPr>
          <p:cNvPr id="1048606" name=""/>
          <p:cNvSpPr>
            <a:spLocks noGrp="1"/>
          </p:cNvSpPr>
          <p:nvPr>
            <p:ph idx="1"/>
          </p:nvPr>
        </p:nvSpPr>
        <p:spPr>
          <a:xfrm>
            <a:off x="-131185" y="1325563"/>
            <a:ext cx="9129368" cy="5558392"/>
          </a:xfrm>
        </p:spPr>
        <p:txBody>
          <a:bodyPr>
            <a:normAutofit fontScale="92857" lnSpcReduction="20000"/>
          </a:bodyPr>
          <a:p>
            <a:r>
              <a:rPr lang="en-US"/>
              <a:t>Visit the Visual Studio Code website to download the latest version of Visual Studio Code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Windows users: This will download the latest version of Visual Studio Code as an .exe file.</a:t>
            </a:r>
            <a:endParaRPr lang="en-US"/>
          </a:p>
          <a:p>
            <a:endParaRPr lang="en-US"/>
          </a:p>
          <a:p>
            <a:r>
              <a:rPr lang="en-US"/>
              <a:t>Mac users: This will download the latest version of Visual Studio Code for Mac as a .zip file.</a:t>
            </a:r>
            <a:endParaRPr lang="en-US"/>
          </a:p>
          <a:p>
            <a:endParaRPr lang="en-US"/>
          </a:p>
          <a:p>
            <a:r>
              <a:rPr lang="en-US"/>
              <a:t>Linux users: .deb and .rpm are different file types for storing data. We suggest you download the .deb file so auto-updates work as the Visual Studio Code documentation suggests.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"/>
          <p:cNvSpPr>
            <a:spLocks noGrp="1"/>
          </p:cNvSpPr>
          <p:nvPr>
            <p:ph type="title"/>
          </p:nvPr>
        </p:nvSpPr>
        <p:spPr>
          <a:xfrm>
            <a:off x="628650" y="-305763"/>
            <a:ext cx="7886700" cy="1325563"/>
          </a:xfrm>
        </p:spPr>
        <p:txBody>
          <a:bodyPr/>
          <a:p>
            <a:pPr algn="ctr"/>
            <a:r>
              <a:rPr b="1" sz="4100" lang="en-US">
                <a:solidFill>
                  <a:srgbClr val="3399FF"/>
                </a:solidFill>
              </a:rPr>
              <a:t>IntelliSense</a:t>
            </a:r>
            <a:endParaRPr b="1" sz="4100" lang="en-US">
              <a:solidFill>
                <a:srgbClr val="3399FF"/>
              </a:solidFill>
            </a:endParaRPr>
          </a:p>
        </p:txBody>
      </p:sp>
      <p:sp>
        <p:nvSpPr>
          <p:cNvPr id="1048608" name=""/>
          <p:cNvSpPr>
            <a:spLocks noGrp="1"/>
          </p:cNvSpPr>
          <p:nvPr>
            <p:ph idx="1"/>
          </p:nvPr>
        </p:nvSpPr>
        <p:spPr>
          <a:xfrm>
            <a:off x="-5216" y="1019800"/>
            <a:ext cx="9154432" cy="5647560"/>
          </a:xfrm>
        </p:spPr>
        <p:txBody>
          <a:bodyPr/>
          <a:p>
            <a:r>
              <a:rPr lang="en-US"/>
              <a:t>As you type in HTML, 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 offer suggestions via HTML IntelliSense. </a:t>
            </a:r>
            <a:endParaRPr lang="en-US"/>
          </a:p>
          <a:p>
            <a:r>
              <a:rPr lang="en-US"/>
              <a:t>In the image below, you can see a suggested HTML element closure &lt;/div&gt; as well as a context specific list of suggested elements</a:t>
            </a:r>
            <a:r>
              <a:rPr lang="en-US"/>
              <a:t>.</a:t>
            </a:r>
            <a:endParaRPr lang="en-US"/>
          </a:p>
          <a:p>
            <a:r>
              <a:rPr lang="en-US"/>
              <a:t>I</a:t>
            </a:r>
            <a:r>
              <a:rPr lang="en-US"/>
              <a:t>t</a:t>
            </a:r>
            <a:r>
              <a:rPr lang="en-US"/>
              <a:t> also offer up suggestions for elements, tags, some values (as defined in HTML5), Ionic and AngularJS tags. </a:t>
            </a:r>
            <a:endParaRPr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590873" y="4337151"/>
            <a:ext cx="9734873" cy="2520849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"/>
          <p:cNvSpPr>
            <a:spLocks noGrp="1"/>
          </p:cNvSpPr>
          <p:nvPr>
            <p:ph type="title"/>
          </p:nvPr>
        </p:nvSpPr>
        <p:spPr>
          <a:xfrm>
            <a:off x="628650" y="270898"/>
            <a:ext cx="7886700" cy="1325563"/>
          </a:xfrm>
        </p:spPr>
        <p:txBody>
          <a:bodyPr/>
          <a:p>
            <a:pPr algn="ctr"/>
            <a:r>
              <a:rPr b="1" sz="4700" lang="en-US">
                <a:solidFill>
                  <a:srgbClr val="3399FF"/>
                </a:solidFill>
              </a:rPr>
              <a:t>Close tags</a:t>
            </a:r>
            <a:br>
              <a:rPr b="1" sz="4700" lang="en-US">
                <a:solidFill>
                  <a:srgbClr val="3399FF"/>
                </a:solidFill>
              </a:rPr>
            </a:br>
            <a:endParaRPr b="1" sz="4700" lang="en-US">
              <a:solidFill>
                <a:srgbClr val="3399FF"/>
              </a:solidFill>
            </a:endParaRPr>
          </a:p>
        </p:txBody>
      </p:sp>
      <p:sp>
        <p:nvSpPr>
          <p:cNvPr id="1048610" name=""/>
          <p:cNvSpPr>
            <a:spLocks noGrp="1"/>
          </p:cNvSpPr>
          <p:nvPr>
            <p:ph idx="1"/>
          </p:nvPr>
        </p:nvSpPr>
        <p:spPr>
          <a:xfrm>
            <a:off x="0" y="1253330"/>
            <a:ext cx="9083539" cy="5376685"/>
          </a:xfrm>
        </p:spPr>
        <p:txBody>
          <a:bodyPr/>
          <a:p>
            <a:r>
              <a:rPr lang="en-US"/>
              <a:t>Tag elements are automatically closed when &gt; of the opening tag is typed.</a:t>
            </a:r>
            <a:endParaRPr lang="en-US"/>
          </a:p>
          <a:p>
            <a:endParaRPr lang="en-US"/>
          </a:p>
          <a:p>
            <a:r>
              <a:rPr lang="en-US"/>
              <a:t>The matching closing tag is inserted when / of the closing tag is entered.</a:t>
            </a:r>
            <a:endParaRPr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3597728"/>
            <a:ext cx="9264458" cy="340051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rgbClr val="3399FF"/>
                </a:solidFill>
              </a:rPr>
              <a:t>Auto update tags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048612" name=""/>
          <p:cNvSpPr>
            <a:spLocks noGrp="1"/>
          </p:cNvSpPr>
          <p:nvPr>
            <p:ph idx="1"/>
          </p:nvPr>
        </p:nvSpPr>
        <p:spPr>
          <a:xfrm>
            <a:off x="628650" y="2506661"/>
            <a:ext cx="7886700" cy="4351338"/>
          </a:xfrm>
        </p:spPr>
        <p:txBody>
          <a:bodyPr/>
          <a:p>
            <a:r>
              <a:rPr lang="en-US"/>
              <a:t>When modifying a tag, the linked editing feature automatically updates the matching closing tag.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Code color picker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1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VS Code color picker UI is now available in HTML style sections</a:t>
            </a:r>
            <a:endParaRPr lang="en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64616" y="2827236"/>
            <a:ext cx="8506297" cy="4030763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RMX1925</dc:creator>
  <dcterms:created xsi:type="dcterms:W3CDTF">2015-05-10T13:30:45Z</dcterms:created>
  <dcterms:modified xsi:type="dcterms:W3CDTF">2021-02-16T00:46:53Z</dcterms:modified>
</cp:coreProperties>
</file>