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73" r:id="rId9"/>
    <p:sldId id="263" r:id="rId10"/>
    <p:sldId id="274" r:id="rId11"/>
    <p:sldId id="264" r:id="rId12"/>
    <p:sldId id="275" r:id="rId13"/>
    <p:sldId id="265" r:id="rId14"/>
    <p:sldId id="276" r:id="rId15"/>
    <p:sldId id="278" r:id="rId16"/>
    <p:sldId id="277" r:id="rId17"/>
    <p:sldId id="279" r:id="rId18"/>
    <p:sldId id="280" r:id="rId19"/>
    <p:sldId id="266" r:id="rId20"/>
    <p:sldId id="282" r:id="rId21"/>
    <p:sldId id="290" r:id="rId22"/>
    <p:sldId id="281" r:id="rId23"/>
    <p:sldId id="267" r:id="rId24"/>
    <p:sldId id="283" r:id="rId25"/>
    <p:sldId id="268" r:id="rId26"/>
    <p:sldId id="284" r:id="rId27"/>
    <p:sldId id="269" r:id="rId28"/>
    <p:sldId id="285" r:id="rId29"/>
    <p:sldId id="270" r:id="rId30"/>
    <p:sldId id="293" r:id="rId31"/>
    <p:sldId id="286" r:id="rId32"/>
    <p:sldId id="287" r:id="rId33"/>
    <p:sldId id="288" r:id="rId34"/>
    <p:sldId id="289" r:id="rId35"/>
    <p:sldId id="291" r:id="rId36"/>
    <p:sldId id="292" r:id="rId37"/>
    <p:sldId id="272" r:id="rId3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tableStyles" Target="tableStyle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8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2" name=""/>
        <p:cNvGrpSpPr/>
        <p:nvPr/>
      </p:nvGrpSpPr>
      <p:grpSpPr>
        <a:xfrm>
          <a:off x="0" y="0"/>
          <a:ext cx="0" cy="0"/>
          <a:chOff x="0" y="0"/>
          <a:chExt cx="0" cy="0"/>
        </a:xfrm>
      </p:grpSpPr>
      <p:sp>
        <p:nvSpPr>
          <p:cNvPr id="1048588"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9"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7" name="Title 1"/>
          <p:cNvSpPr>
            <a:spLocks noGrp="1"/>
          </p:cNvSpPr>
          <p:nvPr>
            <p:ph type="title"/>
          </p:nvPr>
        </p:nvSpPr>
        <p:spPr/>
        <p:txBody>
          <a:bodyPr/>
          <a:p>
            <a:r>
              <a:rPr altLang="zh-CN" lang="en-US" smtClean="0"/>
              <a:t>Click to edit Master title style</a:t>
            </a:r>
            <a:endParaRPr dirty="0" lang="en-US"/>
          </a:p>
        </p:txBody>
      </p:sp>
      <p:sp>
        <p:nvSpPr>
          <p:cNvPr id="1048648"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0" name="Footer Placeholder 4"/>
          <p:cNvSpPr>
            <a:spLocks noGrp="1"/>
          </p:cNvSpPr>
          <p:nvPr>
            <p:ph type="ftr" sz="quarter" idx="11"/>
          </p:nvPr>
        </p:nvSpPr>
        <p:spPr/>
        <p:txBody>
          <a:bodyPr/>
          <a:p>
            <a:endParaRPr altLang="en-US" lang="zh-CN"/>
          </a:p>
        </p:txBody>
      </p:sp>
      <p:sp>
        <p:nvSpPr>
          <p:cNvPr id="104865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9" name=""/>
        <p:cNvGrpSpPr/>
        <p:nvPr/>
      </p:nvGrpSpPr>
      <p:grpSpPr>
        <a:xfrm>
          <a:off x="0" y="0"/>
          <a:ext cx="0" cy="0"/>
          <a:chOff x="0" y="0"/>
          <a:chExt cx="0" cy="0"/>
        </a:xfrm>
      </p:grpSpPr>
      <p:sp>
        <p:nvSpPr>
          <p:cNvPr id="1048636"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37"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4"/>
          <p:cNvSpPr>
            <a:spLocks noGrp="1"/>
          </p:cNvSpPr>
          <p:nvPr>
            <p:ph type="ftr" sz="quarter" idx="11"/>
          </p:nvPr>
        </p:nvSpPr>
        <p:spPr/>
        <p:txBody>
          <a:bodyPr/>
          <a:p>
            <a:endParaRPr altLang="en-US" lang="zh-CN"/>
          </a:p>
        </p:txBody>
      </p:sp>
      <p:sp>
        <p:nvSpPr>
          <p:cNvPr id="104864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2"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53"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5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5" name="Footer Placeholder 4"/>
          <p:cNvSpPr>
            <a:spLocks noGrp="1"/>
          </p:cNvSpPr>
          <p:nvPr>
            <p:ph type="ftr" sz="quarter" idx="11"/>
          </p:nvPr>
        </p:nvSpPr>
        <p:spPr/>
        <p:txBody>
          <a:bodyPr/>
          <a:p>
            <a:endParaRPr altLang="en-US" lang="zh-CN"/>
          </a:p>
        </p:txBody>
      </p:sp>
      <p:sp>
        <p:nvSpPr>
          <p:cNvPr id="104865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7" name="Title 1"/>
          <p:cNvSpPr>
            <a:spLocks noGrp="1"/>
          </p:cNvSpPr>
          <p:nvPr>
            <p:ph type="title"/>
          </p:nvPr>
        </p:nvSpPr>
        <p:spPr/>
        <p:txBody>
          <a:bodyPr/>
          <a:p>
            <a:r>
              <a:rPr altLang="zh-CN" lang="en-US" smtClean="0"/>
              <a:t>Click to edit Master title style</a:t>
            </a:r>
            <a:endParaRPr dirty="0" lang="en-US"/>
          </a:p>
        </p:txBody>
      </p:sp>
      <p:sp>
        <p:nvSpPr>
          <p:cNvPr id="1048658"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9"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1" name="Footer Placeholder 5"/>
          <p:cNvSpPr>
            <a:spLocks noGrp="1"/>
          </p:cNvSpPr>
          <p:nvPr>
            <p:ph type="ftr" sz="quarter" idx="11"/>
          </p:nvPr>
        </p:nvSpPr>
        <p:spPr/>
        <p:txBody>
          <a:bodyPr/>
          <a:p>
            <a:endParaRPr altLang="en-US" lang="zh-CN"/>
          </a:p>
        </p:txBody>
      </p:sp>
      <p:sp>
        <p:nvSpPr>
          <p:cNvPr id="104866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3"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64"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5"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6"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7"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8"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9" name="Footer Placeholder 7"/>
          <p:cNvSpPr>
            <a:spLocks noGrp="1"/>
          </p:cNvSpPr>
          <p:nvPr>
            <p:ph type="ftr" sz="quarter" idx="11"/>
          </p:nvPr>
        </p:nvSpPr>
        <p:spPr/>
        <p:txBody>
          <a:bodyPr/>
          <a:p>
            <a:endParaRPr altLang="en-US" lang="zh-CN"/>
          </a:p>
        </p:txBody>
      </p:sp>
      <p:sp>
        <p:nvSpPr>
          <p:cNvPr id="1048670"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2" name="Title 1"/>
          <p:cNvSpPr>
            <a:spLocks noGrp="1"/>
          </p:cNvSpPr>
          <p:nvPr>
            <p:ph type="title"/>
          </p:nvPr>
        </p:nvSpPr>
        <p:spPr/>
        <p:txBody>
          <a:bodyPr/>
          <a:p>
            <a:r>
              <a:rPr altLang="zh-CN" lang="en-US" smtClean="0"/>
              <a:t>Click to edit Master title style</a:t>
            </a:r>
            <a:endParaRPr dirty="0" lang="en-US"/>
          </a:p>
        </p:txBody>
      </p:sp>
      <p:sp>
        <p:nvSpPr>
          <p:cNvPr id="1048633"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4" name="Footer Placeholder 3"/>
          <p:cNvSpPr>
            <a:spLocks noGrp="1"/>
          </p:cNvSpPr>
          <p:nvPr>
            <p:ph type="ftr" sz="quarter" idx="11"/>
          </p:nvPr>
        </p:nvSpPr>
        <p:spPr/>
        <p:txBody>
          <a:bodyPr/>
          <a:p>
            <a:endParaRPr altLang="en-US" lang="zh-CN"/>
          </a:p>
        </p:txBody>
      </p:sp>
      <p:sp>
        <p:nvSpPr>
          <p:cNvPr id="1048635"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2" name="Footer Placeholder 2"/>
          <p:cNvSpPr>
            <a:spLocks noGrp="1"/>
          </p:cNvSpPr>
          <p:nvPr>
            <p:ph type="ftr" sz="quarter" idx="11"/>
          </p:nvPr>
        </p:nvSpPr>
        <p:spPr/>
        <p:txBody>
          <a:bodyPr/>
          <a:p>
            <a:endParaRPr altLang="en-US" lang="zh-CN"/>
          </a:p>
        </p:txBody>
      </p:sp>
      <p:sp>
        <p:nvSpPr>
          <p:cNvPr id="104867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75"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8" name="Footer Placeholder 5"/>
          <p:cNvSpPr>
            <a:spLocks noGrp="1"/>
          </p:cNvSpPr>
          <p:nvPr>
            <p:ph type="ftr" sz="quarter" idx="11"/>
          </p:nvPr>
        </p:nvSpPr>
        <p:spPr/>
        <p:txBody>
          <a:bodyPr/>
          <a:p>
            <a:endParaRPr altLang="en-US" lang="zh-CN"/>
          </a:p>
        </p:txBody>
      </p:sp>
      <p:sp>
        <p:nvSpPr>
          <p:cNvPr id="104867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2"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4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image" Target="../media/image19.jpeg"/><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1"/>
          <p:cNvSpPr>
            <a:spLocks noGrp="1"/>
          </p:cNvSpPr>
          <p:nvPr>
            <p:ph type="ctrTitle"/>
          </p:nvPr>
        </p:nvSpPr>
        <p:spPr>
          <a:xfrm>
            <a:off x="906607" y="2870200"/>
            <a:ext cx="7772400" cy="2387600"/>
          </a:xfrm>
        </p:spPr>
        <p:txBody>
          <a:bodyPr>
            <a:normAutofit fontScale="90000"/>
          </a:bodyPr>
          <a:p>
            <a:br>
              <a:rPr altLang="zh-CN" lang="en-US"/>
            </a:br>
            <a:br>
              <a:rPr altLang="zh-CN" lang="en-US"/>
            </a:br>
            <a:r>
              <a:rPr altLang="zh-CN" lang="en-US"/>
              <a:t>INTRODUCTION</a:t>
            </a:r>
            <a:endParaRPr altLang="zh-CN" lang="en-US"/>
          </a:p>
        </p:txBody>
      </p:sp>
      <p:sp>
        <p:nvSpPr>
          <p:cNvPr id="1048608" name="Subtitle 2"/>
          <p:cNvSpPr>
            <a:spLocks noGrp="1"/>
          </p:cNvSpPr>
          <p:nvPr>
            <p:ph type="subTitle" idx="1"/>
          </p:nvPr>
        </p:nvSpPr>
        <p:spPr/>
        <p:txBody>
          <a:bodyPr/>
          <a:p>
            <a:endParaRPr altLang="zh-CN" lang="en-US"/>
          </a:p>
        </p:txBody>
      </p:sp>
      <p:pic>
        <p:nvPicPr>
          <p:cNvPr id="2097157" name=""/>
          <p:cNvPicPr>
            <a:picLocks/>
          </p:cNvPicPr>
          <p:nvPr/>
        </p:nvPicPr>
        <p:blipFill>
          <a:blip xmlns:r="http://schemas.openxmlformats.org/officeDocument/2006/relationships" r:embed="rId1"/>
          <a:stretch>
            <a:fillRect/>
          </a:stretch>
        </p:blipFill>
        <p:spPr>
          <a:xfrm rot="0">
            <a:off x="3019860" y="992175"/>
            <a:ext cx="2867887" cy="292029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
          <p:cNvSpPr>
            <a:spLocks noGrp="1"/>
          </p:cNvSpPr>
          <p:nvPr>
            <p:ph type="ctrTitle"/>
          </p:nvPr>
        </p:nvSpPr>
        <p:spPr/>
        <p:txBody>
          <a:bodyPr/>
          <a:p>
            <a:endParaRPr lang="en-US"/>
          </a:p>
        </p:txBody>
      </p:sp>
      <p:sp>
        <p:nvSpPr>
          <p:cNvPr id="1048598" name=""/>
          <p:cNvSpPr>
            <a:spLocks noGrp="1"/>
          </p:cNvSpPr>
          <p:nvPr>
            <p:ph type="subTitle" idx="1"/>
          </p:nvPr>
        </p:nvSpPr>
        <p:spPr/>
        <p:txBody>
          <a:bodyPr/>
          <a:p>
            <a:endParaRPr lang="en-US"/>
          </a:p>
        </p:txBody>
      </p:sp>
      <p:sp>
        <p:nvSpPr>
          <p:cNvPr id="1048599" name=""/>
          <p:cNvSpPr txBox="1"/>
          <p:nvPr/>
        </p:nvSpPr>
        <p:spPr>
          <a:xfrm>
            <a:off x="3396376" y="3276918"/>
            <a:ext cx="6834948" cy="751839"/>
          </a:xfrm>
          <a:prstGeom prst="rect"/>
          <a:solidFill>
            <a:srgbClr val="000000"/>
          </a:solidFill>
        </p:spPr>
        <p:txBody>
          <a:bodyPr rtlCol="0" wrap="square">
            <a:spAutoFit/>
          </a:bodyPr>
          <a:p>
            <a:r>
              <a:rPr sz="4400" lang="en-US">
                <a:solidFill>
                  <a:srgbClr val="FFFFFF"/>
                </a:solidFill>
              </a:rPr>
              <a:t>B</a:t>
            </a:r>
            <a:r>
              <a:rPr sz="4400" lang="en-US">
                <a:solidFill>
                  <a:srgbClr val="FFFFFF"/>
                </a:solidFill>
              </a:rPr>
              <a:t>r</a:t>
            </a:r>
            <a:r>
              <a:rPr sz="4400" lang="en-US">
                <a:solidFill>
                  <a:srgbClr val="FFFFFF"/>
                </a:solidFill>
              </a:rPr>
              <a:t>o</a:t>
            </a:r>
            <a:r>
              <a:rPr sz="4400" lang="en-US">
                <a:solidFill>
                  <a:srgbClr val="FFFFFF"/>
                </a:solidFill>
              </a:rPr>
              <a:t>w</a:t>
            </a:r>
            <a:r>
              <a:rPr sz="4400" lang="en-US">
                <a:solidFill>
                  <a:srgbClr val="FFFFFF"/>
                </a:solidFill>
              </a:rPr>
              <a:t>s</a:t>
            </a:r>
            <a:r>
              <a:rPr sz="4400" lang="en-US">
                <a:solidFill>
                  <a:srgbClr val="FFFFFF"/>
                </a:solidFill>
              </a:rPr>
              <a:t>e</a:t>
            </a:r>
            <a:r>
              <a:rPr sz="4400" lang="en-US">
                <a:solidFill>
                  <a:srgbClr val="FFFFFF"/>
                </a:solidFill>
              </a:rPr>
              <a:t>r</a:t>
            </a:r>
            <a:endParaRPr sz="4400" lang="en-US">
              <a:solidFill>
                <a:srgbClr val="FFFFFF"/>
              </a:solidFill>
            </a:endParaRPr>
          </a:p>
        </p:txBody>
      </p:sp>
      <p:pic>
        <p:nvPicPr>
          <p:cNvPr id="2097154" name=""/>
          <p:cNvPicPr>
            <a:picLocks/>
          </p:cNvPicPr>
          <p:nvPr/>
        </p:nvPicPr>
        <p:blipFill>
          <a:blip xmlns:r="http://schemas.openxmlformats.org/officeDocument/2006/relationships" r:embed="rId1"/>
          <a:stretch>
            <a:fillRect/>
          </a:stretch>
        </p:blipFill>
        <p:spPr>
          <a:xfrm rot="0">
            <a:off x="0" y="2230369"/>
            <a:ext cx="2905597" cy="255918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1" name=""/>
          <p:cNvSpPr>
            <a:spLocks noGrp="1"/>
          </p:cNvSpPr>
          <p:nvPr>
            <p:ph idx="1"/>
          </p:nvPr>
        </p:nvSpPr>
        <p:spPr>
          <a:xfrm>
            <a:off x="0" y="1326706"/>
            <a:ext cx="9282628" cy="4814217"/>
          </a:xfrm>
        </p:spPr>
        <p:txBody>
          <a:bodyPr/>
          <a:p>
            <a:pPr algn="l"/>
            <a:r>
              <a:rPr lang="en-US"/>
              <a:t>The latest versions of Apple Safari, Google Chrome, Mozilla Firefox, and Opera all support many HTML5 features and Internet Explorer 9.0 will also have support for some HTML5 functionality.</a:t>
            </a:r>
            <a:endParaRPr lang="en-US"/>
          </a:p>
          <a:p>
            <a:pPr algn="l"/>
            <a:endParaRPr lang="en-US"/>
          </a:p>
          <a:p>
            <a:pPr algn="l"/>
            <a:r>
              <a:rPr lang="en-US"/>
              <a:t>The mobile web browsers that come pre-installed on iPhones, iPads, and Android phones all have excellent support for HTML5.</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2" name=""/>
          <p:cNvSpPr>
            <a:spLocks noGrp="1"/>
          </p:cNvSpPr>
          <p:nvPr>
            <p:ph type="ctrTitle"/>
          </p:nvPr>
        </p:nvSpPr>
        <p:spPr/>
        <p:txBody>
          <a:bodyPr/>
          <a:p>
            <a:endParaRPr lang="en-US"/>
          </a:p>
        </p:txBody>
      </p:sp>
      <p:sp>
        <p:nvSpPr>
          <p:cNvPr id="1048603" name=""/>
          <p:cNvSpPr>
            <a:spLocks noGrp="1"/>
          </p:cNvSpPr>
          <p:nvPr>
            <p:ph type="subTitle" idx="1"/>
          </p:nvPr>
        </p:nvSpPr>
        <p:spPr/>
        <p:txBody>
          <a:bodyPr/>
          <a:p>
            <a:endParaRPr lang="en-US"/>
          </a:p>
        </p:txBody>
      </p:sp>
      <p:sp>
        <p:nvSpPr>
          <p:cNvPr id="1048604" name=""/>
          <p:cNvSpPr txBox="1"/>
          <p:nvPr/>
        </p:nvSpPr>
        <p:spPr>
          <a:xfrm>
            <a:off x="2572000" y="3219450"/>
            <a:ext cx="7094532" cy="751839"/>
          </a:xfrm>
          <a:prstGeom prst="rect"/>
          <a:solidFill>
            <a:srgbClr val="000000"/>
          </a:solidFill>
        </p:spPr>
        <p:txBody>
          <a:bodyPr rtlCol="0" wrap="square">
            <a:spAutoFit/>
          </a:bodyPr>
          <a:p>
            <a:r>
              <a:rPr sz="4500" lang="en-US">
                <a:solidFill>
                  <a:srgbClr val="FFFFFF"/>
                </a:solidFill>
              </a:rPr>
              <a:t>B</a:t>
            </a:r>
            <a:r>
              <a:rPr sz="4500" lang="en-US">
                <a:solidFill>
                  <a:srgbClr val="FFFFFF"/>
                </a:solidFill>
              </a:rPr>
              <a:t>O</a:t>
            </a:r>
            <a:r>
              <a:rPr sz="4500" lang="en-US">
                <a:solidFill>
                  <a:srgbClr val="FFFFFF"/>
                </a:solidFill>
              </a:rPr>
              <a:t>M</a:t>
            </a:r>
            <a:r>
              <a:rPr sz="4500" lang="en-US">
                <a:solidFill>
                  <a:srgbClr val="FFFFFF"/>
                </a:solidFill>
              </a:rPr>
              <a:t> </a:t>
            </a:r>
            <a:r>
              <a:rPr sz="4500" lang="en-US">
                <a:solidFill>
                  <a:srgbClr val="FFFFFF"/>
                </a:solidFill>
              </a:rPr>
              <a:t>&amp;</a:t>
            </a:r>
            <a:r>
              <a:rPr sz="4500" lang="en-US">
                <a:solidFill>
                  <a:srgbClr val="FFFFFF"/>
                </a:solidFill>
              </a:rPr>
              <a:t> </a:t>
            </a:r>
            <a:r>
              <a:rPr sz="4500" lang="en-US">
                <a:solidFill>
                  <a:srgbClr val="FFFFFF"/>
                </a:solidFill>
              </a:rPr>
              <a:t>D</a:t>
            </a:r>
            <a:r>
              <a:rPr sz="4500" lang="en-US">
                <a:solidFill>
                  <a:srgbClr val="FFFFFF"/>
                </a:solidFill>
              </a:rPr>
              <a:t>O</a:t>
            </a:r>
            <a:r>
              <a:rPr sz="4500" lang="en-US">
                <a:solidFill>
                  <a:srgbClr val="FFFFFF"/>
                </a:solidFill>
              </a:rPr>
              <a:t>M</a:t>
            </a:r>
            <a:endParaRPr sz="4500" lang="en-US">
              <a:solidFill>
                <a:srgbClr val="FFFFFF"/>
              </a:solidFill>
            </a:endParaRPr>
          </a:p>
        </p:txBody>
      </p:sp>
      <p:pic>
        <p:nvPicPr>
          <p:cNvPr id="2097155" name=""/>
          <p:cNvPicPr>
            <a:picLocks/>
          </p:cNvPicPr>
          <p:nvPr/>
        </p:nvPicPr>
        <p:blipFill>
          <a:blip xmlns:r="http://schemas.openxmlformats.org/officeDocument/2006/relationships" r:embed="rId1"/>
          <a:stretch>
            <a:fillRect/>
          </a:stretch>
        </p:blipFill>
        <p:spPr>
          <a:xfrm rot="0">
            <a:off x="0" y="2135223"/>
            <a:ext cx="2346297" cy="234457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92" name=""/>
          <p:cNvSpPr>
            <a:spLocks noGrp="1"/>
          </p:cNvSpPr>
          <p:nvPr>
            <p:ph type="title"/>
          </p:nvPr>
        </p:nvSpPr>
        <p:spPr>
          <a:xfrm>
            <a:off x="628649" y="0"/>
            <a:ext cx="7886700" cy="813075"/>
          </a:xfrm>
        </p:spPr>
        <p:txBody>
          <a:bodyPr/>
          <a:p>
            <a:pPr algn="ctr"/>
            <a:r>
              <a:rPr lang="en-US"/>
              <a:t>HTML DOM</a:t>
            </a:r>
            <a:endParaRPr lang="en-US"/>
          </a:p>
        </p:txBody>
      </p:sp>
      <p:sp>
        <p:nvSpPr>
          <p:cNvPr id="1048693" name=""/>
          <p:cNvSpPr>
            <a:spLocks noGrp="1"/>
          </p:cNvSpPr>
          <p:nvPr>
            <p:ph idx="1"/>
          </p:nvPr>
        </p:nvSpPr>
        <p:spPr>
          <a:xfrm>
            <a:off x="138363" y="813075"/>
            <a:ext cx="8867273" cy="6103815"/>
          </a:xfrm>
        </p:spPr>
        <p:txBody>
          <a:bodyPr>
            <a:normAutofit fontScale="78571" lnSpcReduction="20000"/>
          </a:bodyPr>
          <a:p>
            <a:r>
              <a:rPr lang="en-US"/>
              <a:t>DOM stands for Document Object Model.</a:t>
            </a:r>
            <a:endParaRPr lang="en-US"/>
          </a:p>
          <a:p>
            <a:endParaRPr lang="en-US"/>
          </a:p>
          <a:p>
            <a:r>
              <a:rPr lang="en-US"/>
              <a:t>It is a standard defined by W3C (World Wide Web Consortium). </a:t>
            </a:r>
            <a:endParaRPr lang="en-US"/>
          </a:p>
          <a:p>
            <a:endParaRPr lang="en-US"/>
          </a:p>
          <a:p>
            <a:r>
              <a:rPr lang="en-US"/>
              <a:t>DOM is a programming interface (API) for representing and interacting with HTML, XHTML and XML documents. </a:t>
            </a:r>
            <a:endParaRPr lang="en-US"/>
          </a:p>
          <a:p>
            <a:endParaRPr lang="en-US"/>
          </a:p>
          <a:p>
            <a:r>
              <a:rPr lang="en-US"/>
              <a:t>It organize the elements of the document in tree structure (DOM tree) and in the DOM tree, all elements of the document are defined as objects (tree nodes) which have properties and methods.</a:t>
            </a:r>
            <a:endParaRPr lang="en-US"/>
          </a:p>
          <a:p>
            <a:endParaRPr lang="en-US"/>
          </a:p>
          <a:p>
            <a:r>
              <a:rPr lang="en-US"/>
              <a:t>When</a:t>
            </a:r>
            <a:r>
              <a:rPr lang="en-US"/>
              <a:t> a web page is loaded, the browser creates a DOM tree for all the objects (Html elements) of that page.</a:t>
            </a:r>
            <a:endParaRPr lang="en-US"/>
          </a:p>
          <a:p>
            <a:endParaRPr lang="en-US"/>
          </a:p>
          <a:p>
            <a:r>
              <a:rPr lang="en-US"/>
              <a:t>The HTML DOM is a fully object-oriented representation of your web page and in HTML DOM each and everything is a node</a:t>
            </a:r>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96" name=""/>
          <p:cNvSpPr>
            <a:spLocks noGrp="1"/>
          </p:cNvSpPr>
          <p:nvPr>
            <p:ph type="ctrTitle"/>
          </p:nvPr>
        </p:nvSpPr>
        <p:spPr/>
        <p:txBody>
          <a:bodyPr/>
          <a:p>
            <a:endParaRPr lang="en-US"/>
          </a:p>
        </p:txBody>
      </p:sp>
      <p:sp>
        <p:nvSpPr>
          <p:cNvPr id="1048697" name=""/>
          <p:cNvSpPr>
            <a:spLocks noGrp="1"/>
          </p:cNvSpPr>
          <p:nvPr>
            <p:ph type="subTitle" idx="1"/>
          </p:nvPr>
        </p:nvSpPr>
        <p:spPr/>
        <p:txBody>
          <a:bodyPr/>
          <a:p>
            <a:endParaRPr lang="en-US"/>
          </a:p>
        </p:txBody>
      </p:sp>
      <p:pic>
        <p:nvPicPr>
          <p:cNvPr id="2097167" name=""/>
          <p:cNvPicPr>
            <a:picLocks/>
          </p:cNvPicPr>
          <p:nvPr/>
        </p:nvPicPr>
        <p:blipFill>
          <a:blip xmlns:r="http://schemas.openxmlformats.org/officeDocument/2006/relationships" r:embed="rId1"/>
          <a:stretch>
            <a:fillRect/>
          </a:stretch>
        </p:blipFill>
        <p:spPr>
          <a:xfrm rot="0">
            <a:off x="201324" y="193635"/>
            <a:ext cx="8741352" cy="642588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94" name=""/>
          <p:cNvSpPr>
            <a:spLocks noGrp="1"/>
          </p:cNvSpPr>
          <p:nvPr>
            <p:ph type="title"/>
          </p:nvPr>
        </p:nvSpPr>
        <p:spPr/>
        <p:txBody>
          <a:bodyPr/>
          <a:p>
            <a:endParaRPr lang="en-US"/>
          </a:p>
        </p:txBody>
      </p:sp>
      <p:sp>
        <p:nvSpPr>
          <p:cNvPr id="1048695" name=""/>
          <p:cNvSpPr>
            <a:spLocks noGrp="1"/>
          </p:cNvSpPr>
          <p:nvPr>
            <p:ph idx="1"/>
          </p:nvPr>
        </p:nvSpPr>
        <p:spPr/>
        <p:txBody>
          <a:bodyPr/>
          <a:p>
            <a:endParaRPr lang="en-US"/>
          </a:p>
        </p:txBody>
      </p:sp>
      <p:pic>
        <p:nvPicPr>
          <p:cNvPr id="2097166" name=""/>
          <p:cNvPicPr>
            <a:picLocks/>
          </p:cNvPicPr>
          <p:nvPr/>
        </p:nvPicPr>
        <p:blipFill>
          <a:blip xmlns:r="http://schemas.openxmlformats.org/officeDocument/2006/relationships" r:embed="rId1"/>
          <a:stretch>
            <a:fillRect/>
          </a:stretch>
        </p:blipFill>
        <p:spPr>
          <a:xfrm rot="0">
            <a:off x="-42330" y="58130"/>
            <a:ext cx="9038603" cy="679987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98" name=""/>
          <p:cNvSpPr>
            <a:spLocks noGrp="1"/>
          </p:cNvSpPr>
          <p:nvPr>
            <p:ph type="title"/>
          </p:nvPr>
        </p:nvSpPr>
        <p:spPr>
          <a:xfrm>
            <a:off x="628650" y="0"/>
            <a:ext cx="7886700" cy="816999"/>
          </a:xfrm>
        </p:spPr>
        <p:txBody>
          <a:bodyPr/>
          <a:p>
            <a:pPr algn="ctr"/>
            <a:r>
              <a:rPr lang="en-US"/>
              <a:t>BOM</a:t>
            </a:r>
            <a:endParaRPr lang="en-US"/>
          </a:p>
        </p:txBody>
      </p:sp>
      <p:sp>
        <p:nvSpPr>
          <p:cNvPr id="1048699" name=""/>
          <p:cNvSpPr>
            <a:spLocks noGrp="1"/>
          </p:cNvSpPr>
          <p:nvPr>
            <p:ph idx="1"/>
          </p:nvPr>
        </p:nvSpPr>
        <p:spPr>
          <a:xfrm>
            <a:off x="267462" y="816999"/>
            <a:ext cx="8884331" cy="5850799"/>
          </a:xfrm>
        </p:spPr>
        <p:txBody>
          <a:bodyPr>
            <a:normAutofit fontScale="78571" lnSpcReduction="20000"/>
          </a:bodyPr>
          <a:p>
            <a:r>
              <a:rPr lang="en-US"/>
              <a:t>BOM stands for Browser Object Model.</a:t>
            </a:r>
            <a:endParaRPr lang="en-US"/>
          </a:p>
          <a:p>
            <a:endParaRPr lang="en-US"/>
          </a:p>
          <a:p>
            <a:r>
              <a:rPr lang="en-US"/>
              <a:t> Unlike DOM, there is no standard defined for BOM, hence different browsers implement it in different ways.</a:t>
            </a:r>
            <a:endParaRPr lang="en-US"/>
          </a:p>
          <a:p>
            <a:endParaRPr lang="en-US"/>
          </a:p>
          <a:p>
            <a:r>
              <a:rPr lang="en-US"/>
              <a:t> Typically, the collection of browser objects is collectively known as the Browser Object Model.</a:t>
            </a:r>
            <a:endParaRPr lang="en-US"/>
          </a:p>
          <a:p>
            <a:endParaRPr lang="en-US"/>
          </a:p>
          <a:p>
            <a:r>
              <a:rPr lang="en-US"/>
              <a:t>BOM main task is to manage browser windows and enable communication between the windows.</a:t>
            </a:r>
            <a:endParaRPr lang="en-US"/>
          </a:p>
          <a:p>
            <a:endParaRPr lang="en-US"/>
          </a:p>
          <a:p>
            <a:r>
              <a:rPr lang="en-US"/>
              <a:t> Each HTML page which is loaded into a browser window becomes a Document object and document object is an object in the BOM. </a:t>
            </a:r>
            <a:endParaRPr lang="en-US"/>
          </a:p>
          <a:p>
            <a:endParaRPr lang="en-US"/>
          </a:p>
          <a:p>
            <a:r>
              <a:rPr lang="en-US"/>
              <a:t>You can say BOM is super set of DOM. BOM has many objects, methods, and properties that are not the part of the DOM structure.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01" name=""/>
          <p:cNvSpPr>
            <a:spLocks noGrp="1"/>
          </p:cNvSpPr>
          <p:nvPr>
            <p:ph type="subTitle" idx="1"/>
          </p:nvPr>
        </p:nvSpPr>
        <p:spPr>
          <a:xfrm>
            <a:off x="233794" y="0"/>
            <a:ext cx="8299739" cy="6826015"/>
          </a:xfrm>
        </p:spPr>
        <p:txBody>
          <a:bodyPr>
            <a:normAutofit/>
          </a:bodyPr>
          <a:p>
            <a:endParaRPr b="1" sz="2800" lang="en-US"/>
          </a:p>
          <a:p>
            <a:r>
              <a:rPr b="1" sz="2800" lang="en-US"/>
              <a:t>The important BOM objects are as:</a:t>
            </a:r>
            <a:endParaRPr b="1" sz="2800" lang="en-US"/>
          </a:p>
          <a:p>
            <a:endParaRPr lang="en-US"/>
          </a:p>
          <a:p>
            <a:pPr algn="l" indent="-342900" marL="342900">
              <a:buFont typeface="Arial"/>
              <a:buChar char="•"/>
            </a:pPr>
            <a:r>
              <a:rPr lang="en-US"/>
              <a:t>document</a:t>
            </a:r>
            <a:endParaRPr lang="en-US"/>
          </a:p>
          <a:p>
            <a:pPr algn="l" indent="-342900" marL="342900">
              <a:buFont typeface="Arial"/>
              <a:buChar char="•"/>
            </a:pPr>
            <a:endParaRPr lang="en-US"/>
          </a:p>
          <a:p>
            <a:pPr algn="l" indent="-342900" marL="342900">
              <a:buFont typeface="Arial"/>
              <a:buChar char="•"/>
            </a:pPr>
            <a:r>
              <a:rPr lang="en-US"/>
              <a:t>location</a:t>
            </a:r>
            <a:endParaRPr lang="en-US"/>
          </a:p>
          <a:p>
            <a:pPr algn="l" indent="-342900" marL="342900">
              <a:buFont typeface="Arial"/>
              <a:buChar char="•"/>
            </a:pPr>
            <a:endParaRPr lang="en-US"/>
          </a:p>
          <a:p>
            <a:pPr algn="l" indent="-342900" marL="342900">
              <a:buFont typeface="Arial"/>
              <a:buChar char="•"/>
            </a:pPr>
            <a:r>
              <a:rPr lang="en-US"/>
              <a:t>history</a:t>
            </a:r>
            <a:endParaRPr lang="en-US"/>
          </a:p>
          <a:p>
            <a:pPr algn="l" indent="-342900" marL="342900">
              <a:buFont typeface="Arial"/>
              <a:buChar char="•"/>
            </a:pPr>
            <a:endParaRPr lang="en-US"/>
          </a:p>
          <a:p>
            <a:pPr algn="l" indent="-342900" marL="342900">
              <a:buFont typeface="Arial"/>
              <a:buChar char="•"/>
            </a:pPr>
            <a:r>
              <a:rPr lang="en-US"/>
              <a:t>navigator</a:t>
            </a:r>
            <a:endParaRPr lang="en-US"/>
          </a:p>
          <a:p>
            <a:pPr algn="l" indent="-342900" marL="342900">
              <a:buFont typeface="Arial"/>
              <a:buChar char="•"/>
            </a:pPr>
            <a:endParaRPr lang="en-US"/>
          </a:p>
          <a:p>
            <a:pPr algn="l" indent="-342900" marL="342900">
              <a:buFont typeface="Arial"/>
              <a:buChar char="•"/>
            </a:pPr>
            <a:r>
              <a:rPr lang="en-US"/>
              <a:t>screen</a:t>
            </a:r>
            <a:endParaRPr lang="en-US"/>
          </a:p>
          <a:p>
            <a:pPr algn="l" indent="-342900" marL="342900">
              <a:buFont typeface="Arial"/>
              <a:buChar char="•"/>
            </a:pPr>
            <a:endParaRPr lang="en-US"/>
          </a:p>
          <a:p>
            <a:pPr algn="l" indent="-342900" marL="342900">
              <a:buFont typeface="Arial"/>
              <a:buChar char="•"/>
            </a:pPr>
            <a:r>
              <a:rPr lang="en-US"/>
              <a:t>frames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
          <p:cNvSpPr>
            <a:spLocks noGrp="1"/>
          </p:cNvSpPr>
          <p:nvPr>
            <p:ph type="ctrTitle"/>
          </p:nvPr>
        </p:nvSpPr>
        <p:spPr/>
        <p:txBody>
          <a:bodyPr/>
          <a:p>
            <a:endParaRPr lang="en-US"/>
          </a:p>
        </p:txBody>
      </p:sp>
      <p:sp>
        <p:nvSpPr>
          <p:cNvPr id="1048614" name=""/>
          <p:cNvSpPr>
            <a:spLocks noGrp="1"/>
          </p:cNvSpPr>
          <p:nvPr>
            <p:ph type="subTitle" idx="1"/>
          </p:nvPr>
        </p:nvSpPr>
        <p:spPr/>
        <p:txBody>
          <a:bodyPr/>
          <a:p>
            <a:endParaRPr lang="en-US"/>
          </a:p>
        </p:txBody>
      </p:sp>
      <p:sp>
        <p:nvSpPr>
          <p:cNvPr id="1048615" name=""/>
          <p:cNvSpPr txBox="1"/>
          <p:nvPr/>
        </p:nvSpPr>
        <p:spPr>
          <a:xfrm>
            <a:off x="3031623" y="2913698"/>
            <a:ext cx="7585885" cy="688339"/>
          </a:xfrm>
          <a:prstGeom prst="rect"/>
          <a:solidFill>
            <a:srgbClr val="000000"/>
          </a:solidFill>
        </p:spPr>
        <p:txBody>
          <a:bodyPr rtlCol="0" wrap="square">
            <a:spAutoFit/>
          </a:bodyPr>
          <a:p>
            <a:r>
              <a:rPr sz="4000" lang="en-US">
                <a:solidFill>
                  <a:srgbClr val="FFFFFF"/>
                </a:solidFill>
              </a:rPr>
              <a:t>D</a:t>
            </a:r>
            <a:r>
              <a:rPr sz="4000" lang="en-US">
                <a:solidFill>
                  <a:srgbClr val="FFFFFF"/>
                </a:solidFill>
              </a:rPr>
              <a:t>O</a:t>
            </a:r>
            <a:r>
              <a:rPr sz="4000" lang="en-US">
                <a:solidFill>
                  <a:srgbClr val="FFFFFF"/>
                </a:solidFill>
              </a:rPr>
              <a:t>C</a:t>
            </a:r>
            <a:r>
              <a:rPr sz="4000" lang="en-US">
                <a:solidFill>
                  <a:srgbClr val="FFFFFF"/>
                </a:solidFill>
              </a:rPr>
              <a:t>T</a:t>
            </a:r>
            <a:r>
              <a:rPr sz="4000" lang="en-US">
                <a:solidFill>
                  <a:srgbClr val="FFFFFF"/>
                </a:solidFill>
              </a:rPr>
              <a:t>Y</a:t>
            </a:r>
            <a:r>
              <a:rPr sz="4000" lang="en-US">
                <a:solidFill>
                  <a:srgbClr val="FFFFFF"/>
                </a:solidFill>
              </a:rPr>
              <a:t>PE</a:t>
            </a:r>
            <a:endParaRPr sz="4000" lang="en-US">
              <a:solidFill>
                <a:srgbClr val="FFFFFF"/>
              </a:solidFill>
            </a:endParaRPr>
          </a:p>
        </p:txBody>
      </p:sp>
      <p:pic>
        <p:nvPicPr>
          <p:cNvPr id="2097158" name=""/>
          <p:cNvPicPr>
            <a:picLocks/>
          </p:cNvPicPr>
          <p:nvPr/>
        </p:nvPicPr>
        <p:blipFill>
          <a:blip xmlns:r="http://schemas.openxmlformats.org/officeDocument/2006/relationships" r:embed="rId1"/>
          <a:stretch>
            <a:fillRect/>
          </a:stretch>
        </p:blipFill>
        <p:spPr>
          <a:xfrm rot="0">
            <a:off x="0" y="2343068"/>
            <a:ext cx="2822732" cy="2517941"/>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704" name=""/>
          <p:cNvSpPr>
            <a:spLocks noGrp="1"/>
          </p:cNvSpPr>
          <p:nvPr>
            <p:ph type="title"/>
          </p:nvPr>
        </p:nvSpPr>
        <p:spPr/>
        <p:txBody>
          <a:bodyPr/>
          <a:p>
            <a:endParaRPr lang="en-US"/>
          </a:p>
        </p:txBody>
      </p:sp>
      <p:sp>
        <p:nvSpPr>
          <p:cNvPr id="1048705" name=""/>
          <p:cNvSpPr>
            <a:spLocks noGrp="1"/>
          </p:cNvSpPr>
          <p:nvPr>
            <p:ph idx="1"/>
          </p:nvPr>
        </p:nvSpPr>
        <p:spPr/>
        <p:txBody>
          <a:bodyPr/>
          <a:p>
            <a:endParaRPr lang="en-US"/>
          </a:p>
        </p:txBody>
      </p:sp>
      <p:pic>
        <p:nvPicPr>
          <p:cNvPr id="2097168" name=""/>
          <p:cNvPicPr>
            <a:picLocks/>
          </p:cNvPicPr>
          <p:nvPr/>
        </p:nvPicPr>
        <p:blipFill>
          <a:blip xmlns:r="http://schemas.openxmlformats.org/officeDocument/2006/relationships" r:embed="rId1"/>
          <a:stretch>
            <a:fillRect/>
          </a:stretch>
        </p:blipFill>
        <p:spPr>
          <a:xfrm rot="0">
            <a:off x="990138" y="0"/>
            <a:ext cx="7052348"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
          <p:cNvSpPr>
            <a:spLocks noGrp="1"/>
          </p:cNvSpPr>
          <p:nvPr>
            <p:ph type="title"/>
          </p:nvPr>
        </p:nvSpPr>
        <p:spPr>
          <a:xfrm>
            <a:off x="628650" y="0"/>
            <a:ext cx="7886700" cy="1325563"/>
          </a:xfrm>
        </p:spPr>
        <p:txBody>
          <a:bodyPr/>
          <a:p>
            <a:r>
              <a:rPr b="1" sz="5700" lang="en-US">
                <a:solidFill>
                  <a:srgbClr val="3399FF"/>
                </a:solidFill>
              </a:rPr>
              <a:t>A</a:t>
            </a:r>
            <a:r>
              <a:rPr b="1" sz="5700" lang="en-US">
                <a:solidFill>
                  <a:srgbClr val="3399FF"/>
                </a:solidFill>
              </a:rPr>
              <a:t>g</a:t>
            </a:r>
            <a:r>
              <a:rPr b="1" sz="5700" lang="en-US">
                <a:solidFill>
                  <a:srgbClr val="3399FF"/>
                </a:solidFill>
              </a:rPr>
              <a:t>e</a:t>
            </a:r>
            <a:r>
              <a:rPr b="1" sz="5700" lang="en-US">
                <a:solidFill>
                  <a:srgbClr val="3399FF"/>
                </a:solidFill>
              </a:rPr>
              <a:t>nda</a:t>
            </a:r>
            <a:endParaRPr b="1" sz="5700" lang="en-US">
              <a:solidFill>
                <a:srgbClr val="3399FF"/>
              </a:solidFill>
            </a:endParaRPr>
          </a:p>
        </p:txBody>
      </p:sp>
      <p:sp>
        <p:nvSpPr>
          <p:cNvPr id="1048610" name=""/>
          <p:cNvSpPr>
            <a:spLocks noGrp="1"/>
          </p:cNvSpPr>
          <p:nvPr>
            <p:ph idx="1"/>
          </p:nvPr>
        </p:nvSpPr>
        <p:spPr>
          <a:xfrm>
            <a:off x="628650" y="1253330"/>
            <a:ext cx="8388387" cy="5642403"/>
          </a:xfrm>
        </p:spPr>
        <p:txBody>
          <a:bodyPr>
            <a:normAutofit/>
          </a:bodyPr>
          <a:p>
            <a:r>
              <a:rPr lang="en-US"/>
              <a:t>I</a:t>
            </a:r>
            <a:r>
              <a:rPr lang="en-US"/>
              <a:t>n</a:t>
            </a:r>
            <a:r>
              <a:rPr lang="en-US"/>
              <a:t>t</a:t>
            </a:r>
            <a:r>
              <a:rPr lang="en-US"/>
              <a:t>r</a:t>
            </a:r>
            <a:r>
              <a:rPr lang="en-US"/>
              <a:t>o</a:t>
            </a:r>
            <a:r>
              <a:rPr lang="en-US"/>
              <a:t>duction</a:t>
            </a:r>
            <a:endParaRPr lang="en-US"/>
          </a:p>
          <a:p>
            <a:r>
              <a:rPr lang="en-US"/>
              <a:t>N</a:t>
            </a:r>
            <a:r>
              <a:rPr lang="en-US"/>
              <a:t>e</a:t>
            </a:r>
            <a:r>
              <a:rPr lang="en-US"/>
              <a:t>e</a:t>
            </a:r>
            <a:r>
              <a:rPr lang="en-US"/>
              <a:t>d</a:t>
            </a:r>
            <a:r>
              <a:rPr lang="en-US"/>
              <a:t> </a:t>
            </a:r>
            <a:r>
              <a:rPr lang="en-US"/>
              <a:t>a</a:t>
            </a:r>
            <a:r>
              <a:rPr lang="en-US"/>
              <a:t>n</a:t>
            </a:r>
            <a:r>
              <a:rPr lang="en-US"/>
              <a:t>d</a:t>
            </a:r>
            <a:r>
              <a:rPr lang="en-US"/>
              <a:t> </a:t>
            </a:r>
            <a:r>
              <a:rPr lang="en-US"/>
              <a:t>B</a:t>
            </a:r>
            <a:r>
              <a:rPr lang="en-US"/>
              <a:t>enefits</a:t>
            </a:r>
            <a:r>
              <a:rPr lang="en-US"/>
              <a:t> </a:t>
            </a:r>
            <a:r>
              <a:rPr lang="en-US"/>
              <a:t>o</a:t>
            </a:r>
            <a:r>
              <a:rPr lang="en-US"/>
              <a:t>f</a:t>
            </a:r>
            <a:r>
              <a:rPr lang="en-US"/>
              <a:t> </a:t>
            </a:r>
            <a:r>
              <a:rPr lang="en-US"/>
              <a:t>H</a:t>
            </a:r>
            <a:r>
              <a:rPr lang="en-US"/>
              <a:t>T</a:t>
            </a:r>
            <a:r>
              <a:rPr lang="en-US"/>
              <a:t>M</a:t>
            </a:r>
            <a:r>
              <a:rPr lang="en-US"/>
              <a:t>L</a:t>
            </a:r>
            <a:endParaRPr lang="en-US"/>
          </a:p>
          <a:p>
            <a:r>
              <a:rPr lang="en-US"/>
              <a:t>S</a:t>
            </a:r>
            <a:r>
              <a:rPr lang="en-US"/>
              <a:t>e</a:t>
            </a:r>
            <a:r>
              <a:rPr lang="en-US"/>
              <a:t>t</a:t>
            </a:r>
            <a:r>
              <a:rPr lang="en-US"/>
              <a:t>u</a:t>
            </a:r>
            <a:r>
              <a:rPr lang="en-US"/>
              <a:t>p</a:t>
            </a:r>
            <a:endParaRPr lang="en-US"/>
          </a:p>
          <a:p>
            <a:r>
              <a:rPr lang="en-US"/>
              <a:t>B</a:t>
            </a:r>
            <a:r>
              <a:rPr lang="en-US"/>
              <a:t>r</a:t>
            </a:r>
            <a:r>
              <a:rPr lang="en-US"/>
              <a:t>o</a:t>
            </a:r>
            <a:r>
              <a:rPr lang="en-US"/>
              <a:t>w</a:t>
            </a:r>
            <a:r>
              <a:rPr lang="en-US"/>
              <a:t>s</a:t>
            </a:r>
            <a:r>
              <a:rPr lang="en-US"/>
              <a:t>e</a:t>
            </a:r>
            <a:r>
              <a:rPr lang="en-US"/>
              <a:t>r</a:t>
            </a:r>
            <a:endParaRPr lang="en-US"/>
          </a:p>
          <a:p>
            <a:r>
              <a:rPr lang="en-US"/>
              <a:t>B</a:t>
            </a:r>
            <a:r>
              <a:rPr lang="en-US"/>
              <a:t>O</a:t>
            </a:r>
            <a:r>
              <a:rPr lang="en-US"/>
              <a:t>M</a:t>
            </a:r>
            <a:r>
              <a:rPr lang="en-US"/>
              <a:t> </a:t>
            </a:r>
            <a:r>
              <a:rPr lang="en-US"/>
              <a:t>&amp;</a:t>
            </a:r>
            <a:r>
              <a:rPr lang="en-US"/>
              <a:t> </a:t>
            </a:r>
            <a:r>
              <a:rPr lang="en-US"/>
              <a:t> </a:t>
            </a:r>
            <a:r>
              <a:rPr lang="en-US"/>
              <a:t>D</a:t>
            </a:r>
            <a:r>
              <a:rPr lang="en-US"/>
              <a:t>O</a:t>
            </a:r>
            <a:r>
              <a:rPr lang="en-US"/>
              <a:t>M</a:t>
            </a:r>
            <a:endParaRPr lang="en-US"/>
          </a:p>
          <a:p>
            <a:r>
              <a:rPr lang="en-US"/>
              <a:t>D</a:t>
            </a:r>
            <a:r>
              <a:rPr lang="en-US"/>
              <a:t>O</a:t>
            </a:r>
            <a:r>
              <a:rPr lang="en-US"/>
              <a:t>C</a:t>
            </a:r>
            <a:r>
              <a:rPr lang="en-US"/>
              <a:t>T</a:t>
            </a:r>
            <a:r>
              <a:rPr lang="en-US"/>
              <a:t>Y</a:t>
            </a:r>
            <a:r>
              <a:rPr lang="en-US"/>
              <a:t>P</a:t>
            </a:r>
            <a:r>
              <a:rPr lang="en-US"/>
              <a:t>E</a:t>
            </a:r>
            <a:endParaRPr lang="en-US"/>
          </a:p>
          <a:p>
            <a:r>
              <a:rPr lang="en-US"/>
              <a:t>C</a:t>
            </a:r>
            <a:r>
              <a:rPr lang="en-US"/>
              <a:t>h</a:t>
            </a:r>
            <a:r>
              <a:rPr lang="en-US"/>
              <a:t>a</a:t>
            </a:r>
            <a:r>
              <a:rPr lang="en-US"/>
              <a:t>r</a:t>
            </a:r>
            <a:r>
              <a:rPr lang="en-US"/>
              <a:t>a</a:t>
            </a:r>
            <a:r>
              <a:rPr lang="en-US"/>
              <a:t>c</a:t>
            </a:r>
            <a:r>
              <a:rPr lang="en-US"/>
              <a:t>t</a:t>
            </a:r>
            <a:r>
              <a:rPr lang="en-US"/>
              <a:t>er</a:t>
            </a:r>
            <a:r>
              <a:rPr lang="en-US"/>
              <a:t> </a:t>
            </a:r>
            <a:r>
              <a:rPr lang="en-US"/>
              <a:t>e</a:t>
            </a:r>
            <a:r>
              <a:rPr lang="en-US"/>
              <a:t>n</a:t>
            </a:r>
            <a:r>
              <a:rPr lang="en-US"/>
              <a:t>c</a:t>
            </a:r>
            <a:r>
              <a:rPr lang="en-US"/>
              <a:t>o</a:t>
            </a:r>
            <a:r>
              <a:rPr lang="en-US"/>
              <a:t>d</a:t>
            </a:r>
            <a:r>
              <a:rPr lang="en-US"/>
              <a:t>i</a:t>
            </a:r>
            <a:r>
              <a:rPr lang="en-US"/>
              <a:t>n</a:t>
            </a:r>
            <a:r>
              <a:rPr lang="en-US"/>
              <a:t>g</a:t>
            </a:r>
            <a:endParaRPr lang="en-US"/>
          </a:p>
          <a:p>
            <a:r>
              <a:rPr lang="en-US"/>
              <a:t>&lt;</a:t>
            </a:r>
            <a:r>
              <a:rPr lang="en-US"/>
              <a:t>S</a:t>
            </a:r>
            <a:r>
              <a:rPr lang="en-US"/>
              <a:t>c</a:t>
            </a:r>
            <a:r>
              <a:rPr lang="en-US"/>
              <a:t>r</a:t>
            </a:r>
            <a:r>
              <a:rPr lang="en-US"/>
              <a:t>i</a:t>
            </a:r>
            <a:r>
              <a:rPr lang="en-US"/>
              <a:t>p</a:t>
            </a:r>
            <a:r>
              <a:rPr lang="en-US"/>
              <a:t>t</a:t>
            </a:r>
            <a:r>
              <a:rPr lang="en-US"/>
              <a:t>&gt;</a:t>
            </a:r>
            <a:endParaRPr lang="en-US"/>
          </a:p>
          <a:p>
            <a:r>
              <a:rPr lang="en-US"/>
              <a:t>&lt;</a:t>
            </a:r>
            <a:r>
              <a:rPr lang="en-US"/>
              <a:t>L</a:t>
            </a:r>
            <a:r>
              <a:rPr lang="en-US"/>
              <a:t>i</a:t>
            </a:r>
            <a:r>
              <a:rPr lang="en-US"/>
              <a:t>n</a:t>
            </a:r>
            <a:r>
              <a:rPr lang="en-US"/>
              <a:t>k</a:t>
            </a:r>
            <a:r>
              <a:rPr lang="en-US"/>
              <a:t>&gt;</a:t>
            </a:r>
            <a:endParaRPr lang="en-US"/>
          </a:p>
          <a:p>
            <a:r>
              <a:rPr lang="en-US"/>
              <a:t>H</a:t>
            </a:r>
            <a:r>
              <a:rPr lang="en-US"/>
              <a:t>T</a:t>
            </a:r>
            <a:r>
              <a:rPr lang="en-US"/>
              <a:t>M</a:t>
            </a:r>
            <a:r>
              <a:rPr lang="en-US"/>
              <a:t>L</a:t>
            </a:r>
            <a:r>
              <a:rPr lang="en-US"/>
              <a:t> </a:t>
            </a:r>
            <a:r>
              <a:rPr lang="en-US"/>
              <a:t>5</a:t>
            </a:r>
            <a:r>
              <a:rPr lang="en-US"/>
              <a:t> </a:t>
            </a:r>
            <a:r>
              <a:rPr lang="en-US"/>
              <a:t>d</a:t>
            </a:r>
            <a:r>
              <a:rPr lang="en-US"/>
              <a:t>o</a:t>
            </a:r>
            <a:r>
              <a:rPr lang="en-US"/>
              <a:t>c</a:t>
            </a:r>
            <a:r>
              <a:rPr lang="en-US"/>
              <a:t>u</a:t>
            </a:r>
            <a:r>
              <a:rPr lang="en-US"/>
              <a:t>ments</a:t>
            </a:r>
            <a:r>
              <a:rPr lang="en-US"/>
              <a:t> </a:t>
            </a:r>
            <a:r>
              <a:rPr lang="en-US"/>
              <a:t>&amp;</a:t>
            </a:r>
            <a:r>
              <a:rPr lang="en-US"/>
              <a:t> </a:t>
            </a:r>
            <a:r>
              <a:rPr lang="en-US"/>
              <a:t>c</a:t>
            </a:r>
            <a:r>
              <a:rPr lang="en-US"/>
              <a:t>o</a:t>
            </a:r>
            <a:r>
              <a:rPr lang="en-US"/>
              <a:t>m</a:t>
            </a:r>
            <a:r>
              <a:rPr lang="en-US"/>
              <a:t>m</a:t>
            </a:r>
            <a:r>
              <a:rPr lang="en-US"/>
              <a:t>e</a:t>
            </a:r>
            <a:r>
              <a:rPr lang="en-US"/>
              <a:t>nts</a:t>
            </a:r>
            <a:endParaRPr lang="en-US"/>
          </a:p>
        </p:txBody>
      </p:sp>
      <p:sp>
        <p:nvSpPr>
          <p:cNvPr id="1048611" name=""/>
          <p:cNvSpPr/>
          <p:nvPr/>
        </p:nvSpPr>
        <p:spPr>
          <a:xfrm flipH="1">
            <a:off x="6478821" y="4300624"/>
            <a:ext cx="1459582" cy="1345488"/>
          </a:xfrm>
          <a:prstGeom prst="ellipse"/>
          <a:solidFill>
            <a:srgbClr val="FF9900"/>
          </a:solidFill>
          <a:ln w="25400">
            <a:solidFill>
              <a:srgbClr val="666666"/>
            </a:solidFill>
          </a:ln>
        </p:spPr>
        <p:txBody>
          <a:bodyPr anchor="ctr"/>
          <a:p>
            <a:pPr algn="ctr"/>
            <a:endParaRPr lang="en-US"/>
          </a:p>
        </p:txBody>
      </p:sp>
      <p:sp>
        <p:nvSpPr>
          <p:cNvPr id="1048612" name=""/>
          <p:cNvSpPr/>
          <p:nvPr/>
        </p:nvSpPr>
        <p:spPr>
          <a:xfrm flipH="1">
            <a:off x="7765613" y="5646111"/>
            <a:ext cx="749736" cy="691129"/>
          </a:xfrm>
          <a:prstGeom prst="ellipse"/>
          <a:solidFill>
            <a:srgbClr val="FF9900"/>
          </a:solidFill>
          <a:ln w="25400">
            <a:solidFill>
              <a:srgbClr val="666666"/>
            </a:solidFill>
          </a:ln>
        </p:spPr>
        <p:txBody>
          <a:bodyPr anchor="ctr"/>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22" name=""/>
          <p:cNvSpPr>
            <a:spLocks noGrp="1"/>
          </p:cNvSpPr>
          <p:nvPr>
            <p:ph type="title"/>
          </p:nvPr>
        </p:nvSpPr>
        <p:spPr/>
        <p:txBody>
          <a:bodyPr/>
          <a:p>
            <a:endParaRPr lang="en-US"/>
          </a:p>
        </p:txBody>
      </p:sp>
      <p:sp>
        <p:nvSpPr>
          <p:cNvPr id="1048723" name=""/>
          <p:cNvSpPr>
            <a:spLocks noGrp="1"/>
          </p:cNvSpPr>
          <p:nvPr>
            <p:ph idx="1"/>
          </p:nvPr>
        </p:nvSpPr>
        <p:spPr/>
        <p:txBody>
          <a:bodyPr/>
          <a:p>
            <a:endParaRPr lang="en-US"/>
          </a:p>
        </p:txBody>
      </p:sp>
      <p:pic>
        <p:nvPicPr>
          <p:cNvPr id="2097172" name=""/>
          <p:cNvPicPr>
            <a:picLocks/>
          </p:cNvPicPr>
          <p:nvPr/>
        </p:nvPicPr>
        <p:blipFill>
          <a:blip xmlns:r="http://schemas.openxmlformats.org/officeDocument/2006/relationships" r:embed="rId1"/>
          <a:stretch>
            <a:fillRect/>
          </a:stretch>
        </p:blipFill>
        <p:spPr>
          <a:xfrm rot="0">
            <a:off x="585913" y="0"/>
            <a:ext cx="8014506" cy="685800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03" name=""/>
          <p:cNvSpPr>
            <a:spLocks noGrp="1"/>
          </p:cNvSpPr>
          <p:nvPr>
            <p:ph idx="1"/>
          </p:nvPr>
        </p:nvSpPr>
        <p:spPr>
          <a:xfrm>
            <a:off x="-15099" y="623846"/>
            <a:ext cx="9159100" cy="6658041"/>
          </a:xfrm>
        </p:spPr>
        <p:txBody>
          <a:bodyPr/>
          <a:p>
            <a:r>
              <a:rPr lang="en-US"/>
              <a:t>&lt;!DOCTYPE&gt; declaration represents the document type, and helps browsers to display web pages correctly.</a:t>
            </a:r>
            <a:endParaRPr lang="en-US"/>
          </a:p>
          <a:p>
            <a:endParaRPr lang="en-US"/>
          </a:p>
          <a:p>
            <a:r>
              <a:rPr lang="en-US"/>
              <a:t>It must only appear once, at the top of the page (before any HTML tags).</a:t>
            </a:r>
            <a:endParaRPr lang="en-US"/>
          </a:p>
          <a:p>
            <a:endParaRPr lang="en-US"/>
          </a:p>
          <a:p>
            <a:r>
              <a:rPr lang="en-US"/>
              <a:t>HTML 5 authors would use simple syntax to specify DOCTYPE as follows −</a:t>
            </a:r>
            <a:endParaRPr lang="en-US"/>
          </a:p>
          <a:p>
            <a:endParaRPr lang="en-US"/>
          </a:p>
          <a:p>
            <a:r>
              <a:rPr lang="en-US"/>
              <a:t>&lt;!DOCTYPE html&gt;</a:t>
            </a:r>
            <a:endParaRPr lang="en-US"/>
          </a:p>
          <a:p>
            <a:endParaRPr lang="en-US"/>
          </a:p>
          <a:p>
            <a:r>
              <a:rPr lang="en-US"/>
              <a:t>The above syntax is case-insensitive.</a:t>
            </a:r>
            <a:endParaRPr lang="en-US"/>
          </a:p>
          <a:p>
            <a:endParaRPr lang="en-US"/>
          </a:p>
          <a:p>
            <a:endParaRPr altLang="en-US" 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
          <p:cNvSpPr>
            <a:spLocks noGrp="1"/>
          </p:cNvSpPr>
          <p:nvPr>
            <p:ph type="ctrTitle"/>
          </p:nvPr>
        </p:nvSpPr>
        <p:spPr/>
        <p:txBody>
          <a:bodyPr/>
          <a:p>
            <a:endParaRPr lang="en-US"/>
          </a:p>
        </p:txBody>
      </p:sp>
      <p:sp>
        <p:nvSpPr>
          <p:cNvPr id="1048617" name=""/>
          <p:cNvSpPr>
            <a:spLocks noGrp="1"/>
          </p:cNvSpPr>
          <p:nvPr>
            <p:ph type="subTitle" idx="1"/>
          </p:nvPr>
        </p:nvSpPr>
        <p:spPr/>
        <p:txBody>
          <a:bodyPr/>
          <a:p>
            <a:endParaRPr lang="en-US"/>
          </a:p>
        </p:txBody>
      </p:sp>
      <p:sp>
        <p:nvSpPr>
          <p:cNvPr id="1048618" name=""/>
          <p:cNvSpPr txBox="1"/>
          <p:nvPr/>
        </p:nvSpPr>
        <p:spPr>
          <a:xfrm>
            <a:off x="2572000" y="3219450"/>
            <a:ext cx="7219055" cy="624839"/>
          </a:xfrm>
          <a:prstGeom prst="rect"/>
          <a:solidFill>
            <a:srgbClr val="000000"/>
          </a:solidFill>
        </p:spPr>
        <p:txBody>
          <a:bodyPr rtlCol="0" wrap="square">
            <a:spAutoFit/>
          </a:bodyPr>
          <a:p>
            <a:r>
              <a:rPr sz="3600" lang="en-US">
                <a:solidFill>
                  <a:srgbClr val="FFFFFF"/>
                </a:solidFill>
              </a:rPr>
              <a:t>C</a:t>
            </a:r>
            <a:r>
              <a:rPr sz="3600" lang="en-US">
                <a:solidFill>
                  <a:srgbClr val="FFFFFF"/>
                </a:solidFill>
              </a:rPr>
              <a:t>h</a:t>
            </a:r>
            <a:r>
              <a:rPr sz="3600" lang="en-US">
                <a:solidFill>
                  <a:srgbClr val="FFFFFF"/>
                </a:solidFill>
              </a:rPr>
              <a:t>a</a:t>
            </a:r>
            <a:r>
              <a:rPr sz="3600" lang="en-US">
                <a:solidFill>
                  <a:srgbClr val="FFFFFF"/>
                </a:solidFill>
              </a:rPr>
              <a:t>r</a:t>
            </a:r>
            <a:r>
              <a:rPr sz="3600" lang="en-US">
                <a:solidFill>
                  <a:srgbClr val="FFFFFF"/>
                </a:solidFill>
              </a:rPr>
              <a:t>a</a:t>
            </a:r>
            <a:r>
              <a:rPr sz="3600" lang="en-US">
                <a:solidFill>
                  <a:srgbClr val="FFFFFF"/>
                </a:solidFill>
              </a:rPr>
              <a:t>cter</a:t>
            </a:r>
            <a:r>
              <a:rPr sz="3600" lang="en-US">
                <a:solidFill>
                  <a:srgbClr val="FFFFFF"/>
                </a:solidFill>
              </a:rPr>
              <a:t> </a:t>
            </a:r>
            <a:r>
              <a:rPr sz="3600" lang="en-US">
                <a:solidFill>
                  <a:srgbClr val="FFFFFF"/>
                </a:solidFill>
              </a:rPr>
              <a:t>E</a:t>
            </a:r>
            <a:r>
              <a:rPr sz="3600" lang="en-US">
                <a:solidFill>
                  <a:srgbClr val="FFFFFF"/>
                </a:solidFill>
              </a:rPr>
              <a:t>n</a:t>
            </a:r>
            <a:r>
              <a:rPr sz="3600" lang="en-US">
                <a:solidFill>
                  <a:srgbClr val="FFFFFF"/>
                </a:solidFill>
              </a:rPr>
              <a:t>c</a:t>
            </a:r>
            <a:r>
              <a:rPr sz="3600" lang="en-US">
                <a:solidFill>
                  <a:srgbClr val="FFFFFF"/>
                </a:solidFill>
              </a:rPr>
              <a:t>o</a:t>
            </a:r>
            <a:r>
              <a:rPr sz="3600" lang="en-US">
                <a:solidFill>
                  <a:srgbClr val="FFFFFF"/>
                </a:solidFill>
              </a:rPr>
              <a:t>d</a:t>
            </a:r>
            <a:r>
              <a:rPr sz="3600" lang="en-US">
                <a:solidFill>
                  <a:srgbClr val="FFFFFF"/>
                </a:solidFill>
              </a:rPr>
              <a:t>i</a:t>
            </a:r>
            <a:r>
              <a:rPr sz="3600" lang="en-US">
                <a:solidFill>
                  <a:srgbClr val="FFFFFF"/>
                </a:solidFill>
              </a:rPr>
              <a:t>ng</a:t>
            </a:r>
            <a:endParaRPr sz="3600" lang="en-US">
              <a:solidFill>
                <a:srgbClr val="FFFFFF"/>
              </a:solidFill>
            </a:endParaRPr>
          </a:p>
        </p:txBody>
      </p:sp>
      <p:pic>
        <p:nvPicPr>
          <p:cNvPr id="2097159" name=""/>
          <p:cNvPicPr>
            <a:picLocks/>
          </p:cNvPicPr>
          <p:nvPr/>
        </p:nvPicPr>
        <p:blipFill>
          <a:blip xmlns:r="http://schemas.openxmlformats.org/officeDocument/2006/relationships" r:embed="rId1"/>
          <a:stretch>
            <a:fillRect/>
          </a:stretch>
        </p:blipFill>
        <p:spPr>
          <a:xfrm rot="0">
            <a:off x="-9381" y="2450503"/>
            <a:ext cx="2304765" cy="2303069"/>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06" name=""/>
          <p:cNvSpPr>
            <a:spLocks noGrp="1"/>
          </p:cNvSpPr>
          <p:nvPr>
            <p:ph type="title"/>
          </p:nvPr>
        </p:nvSpPr>
        <p:spPr/>
        <p:txBody>
          <a:bodyPr/>
          <a:p>
            <a:endParaRPr lang="en-US"/>
          </a:p>
        </p:txBody>
      </p:sp>
      <p:sp>
        <p:nvSpPr>
          <p:cNvPr id="1048707" name=""/>
          <p:cNvSpPr>
            <a:spLocks noGrp="1"/>
          </p:cNvSpPr>
          <p:nvPr>
            <p:ph idx="1"/>
          </p:nvPr>
        </p:nvSpPr>
        <p:spPr>
          <a:xfrm>
            <a:off x="355887" y="222782"/>
            <a:ext cx="8575098" cy="6570043"/>
          </a:xfrm>
        </p:spPr>
        <p:txBody>
          <a:bodyPr>
            <a:normAutofit fontScale="92857" lnSpcReduction="20000"/>
          </a:bodyPr>
          <a:p>
            <a:r>
              <a:rPr lang="en-US"/>
              <a:t>HTML 5 authors can use simple syntax to specify Character Encoding as follows −</a:t>
            </a:r>
            <a:endParaRPr lang="en-US"/>
          </a:p>
          <a:p>
            <a:endParaRPr lang="en-US"/>
          </a:p>
          <a:p>
            <a:r>
              <a:rPr lang="en-US"/>
              <a:t>&lt;meta charset = "UTF-8"&gt;</a:t>
            </a:r>
            <a:endParaRPr lang="en-US"/>
          </a:p>
          <a:p>
            <a:endParaRPr lang="en-US"/>
          </a:p>
          <a:p>
            <a:r>
              <a:rPr lang="en-US"/>
              <a:t>UTF-8 is a variable width character encoding which covers almost all of the characters and symbols in the world. </a:t>
            </a:r>
            <a:endParaRPr lang="en-US"/>
          </a:p>
          <a:p>
            <a:endParaRPr lang="en-US"/>
          </a:p>
          <a:p>
            <a:r>
              <a:rPr lang="en-US"/>
              <a:t>ANSI (Windows-1252) was the original Windows character set, which supported 256 different character codes</a:t>
            </a:r>
            <a:r>
              <a:rPr lang="en-US"/>
              <a:t>.</a:t>
            </a:r>
            <a:endParaRPr lang="en-US"/>
          </a:p>
          <a:p>
            <a:endParaRPr lang="en-US"/>
          </a:p>
          <a:p>
            <a:r>
              <a:rPr lang="en-US"/>
              <a:t>Because ANSI and ISO-8859-1 were so limited.The default character encoding for HTML5 is UTF-8.</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
          <p:cNvSpPr>
            <a:spLocks noGrp="1"/>
          </p:cNvSpPr>
          <p:nvPr>
            <p:ph type="ctrTitle"/>
          </p:nvPr>
        </p:nvSpPr>
        <p:spPr/>
        <p:txBody>
          <a:bodyPr/>
          <a:p>
            <a:endParaRPr lang="en-US"/>
          </a:p>
        </p:txBody>
      </p:sp>
      <p:sp>
        <p:nvSpPr>
          <p:cNvPr id="1048620" name=""/>
          <p:cNvSpPr>
            <a:spLocks noGrp="1"/>
          </p:cNvSpPr>
          <p:nvPr>
            <p:ph type="subTitle" idx="1"/>
          </p:nvPr>
        </p:nvSpPr>
        <p:spPr/>
        <p:txBody>
          <a:bodyPr/>
          <a:p>
            <a:endParaRPr lang="en-US"/>
          </a:p>
        </p:txBody>
      </p:sp>
      <p:sp>
        <p:nvSpPr>
          <p:cNvPr id="1048621" name=""/>
          <p:cNvSpPr txBox="1"/>
          <p:nvPr/>
        </p:nvSpPr>
        <p:spPr>
          <a:xfrm>
            <a:off x="2680440" y="2824797"/>
            <a:ext cx="6779300" cy="777240"/>
          </a:xfrm>
          <a:prstGeom prst="rect"/>
          <a:solidFill>
            <a:srgbClr val="000000"/>
          </a:solidFill>
        </p:spPr>
        <p:txBody>
          <a:bodyPr rtlCol="0" wrap="square">
            <a:spAutoFit/>
          </a:bodyPr>
          <a:p>
            <a:r>
              <a:rPr sz="4600" lang="en-US">
                <a:solidFill>
                  <a:srgbClr val="FFFFFF"/>
                </a:solidFill>
              </a:rPr>
              <a:t>&lt;</a:t>
            </a:r>
            <a:r>
              <a:rPr sz="4600" lang="en-US">
                <a:solidFill>
                  <a:srgbClr val="FFFFFF"/>
                </a:solidFill>
              </a:rPr>
              <a:t>s</a:t>
            </a:r>
            <a:r>
              <a:rPr sz="4600" lang="en-US">
                <a:solidFill>
                  <a:srgbClr val="FFFFFF"/>
                </a:solidFill>
              </a:rPr>
              <a:t>c</a:t>
            </a:r>
            <a:r>
              <a:rPr sz="4600" lang="en-US">
                <a:solidFill>
                  <a:srgbClr val="FFFFFF"/>
                </a:solidFill>
              </a:rPr>
              <a:t>r</a:t>
            </a:r>
            <a:r>
              <a:rPr sz="4600" lang="en-US">
                <a:solidFill>
                  <a:srgbClr val="FFFFFF"/>
                </a:solidFill>
              </a:rPr>
              <a:t>i</a:t>
            </a:r>
            <a:r>
              <a:rPr sz="4600" lang="en-US">
                <a:solidFill>
                  <a:srgbClr val="FFFFFF"/>
                </a:solidFill>
              </a:rPr>
              <a:t>pt</a:t>
            </a:r>
            <a:r>
              <a:rPr sz="4600" lang="en-US">
                <a:solidFill>
                  <a:srgbClr val="FFFFFF"/>
                </a:solidFill>
              </a:rPr>
              <a:t>&gt;</a:t>
            </a:r>
            <a:endParaRPr sz="4600" lang="en-US">
              <a:solidFill>
                <a:srgbClr val="FFFFFF"/>
              </a:solidFill>
            </a:endParaRPr>
          </a:p>
        </p:txBody>
      </p:sp>
      <p:pic>
        <p:nvPicPr>
          <p:cNvPr id="2097160" name=""/>
          <p:cNvPicPr>
            <a:picLocks/>
          </p:cNvPicPr>
          <p:nvPr/>
        </p:nvPicPr>
        <p:blipFill>
          <a:blip xmlns:r="http://schemas.openxmlformats.org/officeDocument/2006/relationships" r:embed="rId1"/>
          <a:stretch>
            <a:fillRect/>
          </a:stretch>
        </p:blipFill>
        <p:spPr>
          <a:xfrm rot="0">
            <a:off x="0" y="2316163"/>
            <a:ext cx="2398997" cy="2025376"/>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09" name=""/>
          <p:cNvSpPr>
            <a:spLocks noGrp="1"/>
          </p:cNvSpPr>
          <p:nvPr>
            <p:ph idx="1"/>
          </p:nvPr>
        </p:nvSpPr>
        <p:spPr>
          <a:xfrm>
            <a:off x="206777" y="320050"/>
            <a:ext cx="8737456" cy="6058087"/>
          </a:xfrm>
        </p:spPr>
        <p:txBody>
          <a:bodyPr/>
          <a:p>
            <a:endParaRPr lang="en-US"/>
          </a:p>
          <a:p>
            <a:r>
              <a:rPr lang="en-US"/>
              <a:t>It's common practice to add a type attribute with a value of "text/javascript" to script elements as follows −</a:t>
            </a:r>
            <a:endParaRPr lang="en-US"/>
          </a:p>
          <a:p>
            <a:endParaRPr lang="en-US"/>
          </a:p>
          <a:p>
            <a:r>
              <a:rPr lang="en-US"/>
              <a:t>&lt;script type = "text/javascript" src = "scriptfile.js"&gt;&lt;/script&gt; </a:t>
            </a:r>
            <a:endParaRPr lang="en-US"/>
          </a:p>
          <a:p>
            <a:endParaRPr lang="en-US"/>
          </a:p>
          <a:p>
            <a:r>
              <a:rPr lang="en-US"/>
              <a:t>HTML 5 removes extra information required and you can use simply following syntax −</a:t>
            </a:r>
            <a:endParaRPr lang="en-US"/>
          </a:p>
          <a:p>
            <a:endParaRPr lang="en-US"/>
          </a:p>
          <a:p>
            <a:r>
              <a:rPr lang="en-US"/>
              <a:t>&lt;script src = "scriptfile.js"&gt;&lt;/script&gt;</a:t>
            </a:r>
            <a:endParaRPr lang="en-US"/>
          </a:p>
        </p:txBody>
      </p:sp>
      <p:sp>
        <p:nvSpPr>
          <p:cNvPr id="1048712" name=""/>
          <p:cNvSpPr txBox="1"/>
          <p:nvPr/>
        </p:nvSpPr>
        <p:spPr>
          <a:xfrm>
            <a:off x="2863432" y="0"/>
            <a:ext cx="3961034" cy="586740"/>
          </a:xfrm>
          <a:prstGeom prst="rect"/>
        </p:spPr>
        <p:txBody>
          <a:bodyPr rtlCol="0" wrap="square">
            <a:spAutoFit/>
          </a:bodyPr>
          <a:p>
            <a:r>
              <a:rPr b="1" sz="3400" lang="en-US">
                <a:solidFill>
                  <a:srgbClr val="000000"/>
                </a:solidFill>
              </a:rPr>
              <a:t>The &lt;script&gt; tag</a:t>
            </a:r>
            <a:endParaRPr b="1" sz="3400" lang="en-US">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2" name=""/>
          <p:cNvSpPr>
            <a:spLocks noGrp="1"/>
          </p:cNvSpPr>
          <p:nvPr>
            <p:ph type="ctrTitle"/>
          </p:nvPr>
        </p:nvSpPr>
        <p:spPr/>
        <p:txBody>
          <a:bodyPr/>
          <a:p>
            <a:endParaRPr lang="en-US"/>
          </a:p>
        </p:txBody>
      </p:sp>
      <p:sp>
        <p:nvSpPr>
          <p:cNvPr id="1048623" name=""/>
          <p:cNvSpPr>
            <a:spLocks noGrp="1"/>
          </p:cNvSpPr>
          <p:nvPr>
            <p:ph type="subTitle" idx="1"/>
          </p:nvPr>
        </p:nvSpPr>
        <p:spPr/>
        <p:txBody>
          <a:bodyPr/>
          <a:p>
            <a:endParaRPr lang="en-US"/>
          </a:p>
        </p:txBody>
      </p:sp>
      <p:sp>
        <p:nvSpPr>
          <p:cNvPr id="1048624" name=""/>
          <p:cNvSpPr txBox="1"/>
          <p:nvPr/>
        </p:nvSpPr>
        <p:spPr>
          <a:xfrm>
            <a:off x="3133709" y="3127693"/>
            <a:ext cx="6963339" cy="764539"/>
          </a:xfrm>
          <a:prstGeom prst="rect"/>
          <a:solidFill>
            <a:srgbClr val="000000"/>
          </a:solidFill>
        </p:spPr>
        <p:txBody>
          <a:bodyPr rtlCol="0" wrap="square">
            <a:spAutoFit/>
          </a:bodyPr>
          <a:p>
            <a:r>
              <a:rPr sz="4500" lang="en-US">
                <a:solidFill>
                  <a:srgbClr val="FFFFFF"/>
                </a:solidFill>
              </a:rPr>
              <a:t>&lt;</a:t>
            </a:r>
            <a:r>
              <a:rPr sz="4500" lang="en-US">
                <a:solidFill>
                  <a:srgbClr val="FFFFFF"/>
                </a:solidFill>
              </a:rPr>
              <a:t>l</a:t>
            </a:r>
            <a:r>
              <a:rPr sz="4500" lang="en-US">
                <a:solidFill>
                  <a:srgbClr val="FFFFFF"/>
                </a:solidFill>
              </a:rPr>
              <a:t>i</a:t>
            </a:r>
            <a:r>
              <a:rPr sz="4500" lang="en-US">
                <a:solidFill>
                  <a:srgbClr val="FFFFFF"/>
                </a:solidFill>
              </a:rPr>
              <a:t>n</a:t>
            </a:r>
            <a:r>
              <a:rPr sz="4500" lang="en-US">
                <a:solidFill>
                  <a:srgbClr val="FFFFFF"/>
                </a:solidFill>
              </a:rPr>
              <a:t>k</a:t>
            </a:r>
            <a:r>
              <a:rPr sz="4500" lang="en-US">
                <a:solidFill>
                  <a:srgbClr val="FFFFFF"/>
                </a:solidFill>
              </a:rPr>
              <a:t>&gt;</a:t>
            </a:r>
            <a:endParaRPr sz="4500" lang="en-US">
              <a:solidFill>
                <a:srgbClr val="FFFFFF"/>
              </a:solidFill>
            </a:endParaRPr>
          </a:p>
        </p:txBody>
      </p:sp>
      <p:pic>
        <p:nvPicPr>
          <p:cNvPr id="2097161" name=""/>
          <p:cNvPicPr>
            <a:picLocks/>
          </p:cNvPicPr>
          <p:nvPr/>
        </p:nvPicPr>
        <p:blipFill>
          <a:blip xmlns:r="http://schemas.openxmlformats.org/officeDocument/2006/relationships" r:embed="rId1"/>
          <a:stretch>
            <a:fillRect/>
          </a:stretch>
        </p:blipFill>
        <p:spPr>
          <a:xfrm rot="0">
            <a:off x="0" y="2459878"/>
            <a:ext cx="2727938" cy="1875006"/>
          </a:xfrm>
          <a:prstGeom prst="rec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11" name=""/>
          <p:cNvSpPr>
            <a:spLocks noGrp="1"/>
          </p:cNvSpPr>
          <p:nvPr>
            <p:ph idx="1"/>
          </p:nvPr>
        </p:nvSpPr>
        <p:spPr>
          <a:xfrm>
            <a:off x="283150" y="1597670"/>
            <a:ext cx="8860848" cy="6000857"/>
          </a:xfrm>
        </p:spPr>
        <p:txBody>
          <a:bodyPr>
            <a:normAutofit/>
          </a:bodyPr>
          <a:p>
            <a:r>
              <a:rPr lang="en-US"/>
              <a:t>So far you were writing &lt;link&gt; as follows −</a:t>
            </a:r>
            <a:endParaRPr lang="en-US"/>
          </a:p>
          <a:p>
            <a:endParaRPr lang="en-US"/>
          </a:p>
          <a:p>
            <a:r>
              <a:rPr lang="en-US"/>
              <a:t>&lt;link rel = "stylesheet" type = "text/css" href = "stylefile.css"&gt;</a:t>
            </a:r>
            <a:endParaRPr lang="en-US"/>
          </a:p>
          <a:p>
            <a:endParaRPr lang="en-US"/>
          </a:p>
          <a:p>
            <a:r>
              <a:rPr lang="en-US"/>
              <a:t>HTML 5 removes extra information required and you can simply use the following syntax −</a:t>
            </a:r>
            <a:endParaRPr lang="en-US"/>
          </a:p>
          <a:p>
            <a:endParaRPr lang="en-US"/>
          </a:p>
          <a:p>
            <a:r>
              <a:rPr lang="en-US"/>
              <a:t>&lt;link rel = "stylesheet" href = "stylefile.css"&gt;</a:t>
            </a:r>
            <a:endParaRPr lang="en-US"/>
          </a:p>
          <a:p>
            <a:endParaRPr lang="en-US"/>
          </a:p>
        </p:txBody>
      </p:sp>
      <p:sp>
        <p:nvSpPr>
          <p:cNvPr id="1048713" name=""/>
          <p:cNvSpPr txBox="1"/>
          <p:nvPr/>
        </p:nvSpPr>
        <p:spPr>
          <a:xfrm>
            <a:off x="2713574" y="260284"/>
            <a:ext cx="4000000" cy="586740"/>
          </a:xfrm>
          <a:prstGeom prst="rect"/>
        </p:spPr>
        <p:txBody>
          <a:bodyPr rtlCol="0" wrap="square">
            <a:spAutoFit/>
          </a:bodyPr>
          <a:p>
            <a:r>
              <a:rPr b="1" sz="3500" lang="en-US">
                <a:solidFill>
                  <a:srgbClr val="000000"/>
                </a:solidFill>
              </a:rPr>
              <a:t>The &lt;link&gt; tag</a:t>
            </a:r>
            <a:endParaRPr b="1" sz="3500" lang="en-US">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5" name=""/>
          <p:cNvSpPr>
            <a:spLocks noGrp="1"/>
          </p:cNvSpPr>
          <p:nvPr>
            <p:ph type="ctrTitle"/>
          </p:nvPr>
        </p:nvSpPr>
        <p:spPr/>
        <p:txBody>
          <a:bodyPr/>
          <a:p>
            <a:endParaRPr lang="en-US"/>
          </a:p>
        </p:txBody>
      </p:sp>
      <p:sp>
        <p:nvSpPr>
          <p:cNvPr id="1048626" name=""/>
          <p:cNvSpPr>
            <a:spLocks noGrp="1"/>
          </p:cNvSpPr>
          <p:nvPr>
            <p:ph type="subTitle" idx="1"/>
          </p:nvPr>
        </p:nvSpPr>
        <p:spPr/>
        <p:txBody>
          <a:bodyPr/>
          <a:p>
            <a:endParaRPr lang="en-US"/>
          </a:p>
        </p:txBody>
      </p:sp>
      <p:sp>
        <p:nvSpPr>
          <p:cNvPr id="1048627" name=""/>
          <p:cNvSpPr txBox="1"/>
          <p:nvPr/>
        </p:nvSpPr>
        <p:spPr>
          <a:xfrm>
            <a:off x="1774928" y="3219450"/>
            <a:ext cx="7712217" cy="586740"/>
          </a:xfrm>
          <a:prstGeom prst="rect"/>
          <a:solidFill>
            <a:srgbClr val="000000"/>
          </a:solidFill>
        </p:spPr>
        <p:txBody>
          <a:bodyPr rtlCol="0" wrap="square">
            <a:spAutoFit/>
          </a:bodyPr>
          <a:p>
            <a:r>
              <a:rPr sz="3300" lang="en-US">
                <a:solidFill>
                  <a:srgbClr val="FFFFFF"/>
                </a:solidFill>
              </a:rPr>
              <a:t>H</a:t>
            </a:r>
            <a:r>
              <a:rPr sz="3300" lang="en-US">
                <a:solidFill>
                  <a:srgbClr val="FFFFFF"/>
                </a:solidFill>
              </a:rPr>
              <a:t>T</a:t>
            </a:r>
            <a:r>
              <a:rPr sz="3300" lang="en-US">
                <a:solidFill>
                  <a:srgbClr val="FFFFFF"/>
                </a:solidFill>
              </a:rPr>
              <a:t>M</a:t>
            </a:r>
            <a:r>
              <a:rPr sz="3300" lang="en-US">
                <a:solidFill>
                  <a:srgbClr val="FFFFFF"/>
                </a:solidFill>
              </a:rPr>
              <a:t>L</a:t>
            </a:r>
            <a:r>
              <a:rPr sz="3300" lang="en-US">
                <a:solidFill>
                  <a:srgbClr val="FFFFFF"/>
                </a:solidFill>
              </a:rPr>
              <a:t> </a:t>
            </a:r>
            <a:r>
              <a:rPr sz="3300" lang="en-US">
                <a:solidFill>
                  <a:srgbClr val="FFFFFF"/>
                </a:solidFill>
              </a:rPr>
              <a:t>5</a:t>
            </a:r>
            <a:r>
              <a:rPr sz="3300" lang="en-US">
                <a:solidFill>
                  <a:srgbClr val="FFFFFF"/>
                </a:solidFill>
              </a:rPr>
              <a:t> </a:t>
            </a:r>
            <a:r>
              <a:rPr sz="3300" lang="en-US">
                <a:solidFill>
                  <a:srgbClr val="FFFFFF"/>
                </a:solidFill>
              </a:rPr>
              <a:t>D</a:t>
            </a:r>
            <a:r>
              <a:rPr sz="3300" lang="en-US">
                <a:solidFill>
                  <a:srgbClr val="FFFFFF"/>
                </a:solidFill>
              </a:rPr>
              <a:t>o</a:t>
            </a:r>
            <a:r>
              <a:rPr sz="3300" lang="en-US">
                <a:solidFill>
                  <a:srgbClr val="FFFFFF"/>
                </a:solidFill>
              </a:rPr>
              <a:t>c</a:t>
            </a:r>
            <a:r>
              <a:rPr sz="3300" lang="en-US">
                <a:solidFill>
                  <a:srgbClr val="FFFFFF"/>
                </a:solidFill>
              </a:rPr>
              <a:t>u</a:t>
            </a:r>
            <a:r>
              <a:rPr sz="3300" lang="en-US">
                <a:solidFill>
                  <a:srgbClr val="FFFFFF"/>
                </a:solidFill>
              </a:rPr>
              <a:t>ment</a:t>
            </a:r>
            <a:r>
              <a:rPr sz="3300" lang="en-US">
                <a:solidFill>
                  <a:srgbClr val="FFFFFF"/>
                </a:solidFill>
              </a:rPr>
              <a:t>,</a:t>
            </a:r>
            <a:r>
              <a:rPr sz="3300" lang="en-US">
                <a:solidFill>
                  <a:srgbClr val="FFFFFF"/>
                </a:solidFill>
              </a:rPr>
              <a:t> Comments</a:t>
            </a:r>
            <a:endParaRPr sz="3300" lang="en-US">
              <a:solidFill>
                <a:srgbClr val="FFFFFF"/>
              </a:solidFill>
            </a:endParaRPr>
          </a:p>
        </p:txBody>
      </p:sp>
      <p:pic>
        <p:nvPicPr>
          <p:cNvPr id="2097162" name=""/>
          <p:cNvPicPr>
            <a:picLocks/>
          </p:cNvPicPr>
          <p:nvPr/>
        </p:nvPicPr>
        <p:blipFill>
          <a:blip xmlns:r="http://schemas.openxmlformats.org/officeDocument/2006/relationships" r:embed="rId1"/>
          <a:stretch>
            <a:fillRect/>
          </a:stretch>
        </p:blipFill>
        <p:spPr>
          <a:xfrm rot="0">
            <a:off x="179818" y="2638369"/>
            <a:ext cx="1595109" cy="1581262"/>
          </a:xfrm>
          <a:prstGeom prst="rec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730" name=""/>
          <p:cNvSpPr>
            <a:spLocks noGrp="1"/>
          </p:cNvSpPr>
          <p:nvPr>
            <p:ph type="title"/>
          </p:nvPr>
        </p:nvSpPr>
        <p:spPr/>
        <p:txBody>
          <a:bodyPr/>
          <a:p>
            <a:endParaRPr lang="en-US"/>
          </a:p>
        </p:txBody>
      </p:sp>
      <p:sp>
        <p:nvSpPr>
          <p:cNvPr id="1048731" name=""/>
          <p:cNvSpPr>
            <a:spLocks noGrp="1"/>
          </p:cNvSpPr>
          <p:nvPr>
            <p:ph idx="1"/>
          </p:nvPr>
        </p:nvSpPr>
        <p:spPr/>
        <p:txBody>
          <a:bodyPr/>
          <a:p>
            <a:endParaRPr lang="en-US"/>
          </a:p>
        </p:txBody>
      </p:sp>
      <p:pic>
        <p:nvPicPr>
          <p:cNvPr id="2097175" name=""/>
          <p:cNvPicPr>
            <a:picLocks/>
          </p:cNvPicPr>
          <p:nvPr/>
        </p:nvPicPr>
        <p:blipFill>
          <a:blip xmlns:r="http://schemas.openxmlformats.org/officeDocument/2006/relationships" r:embed="rId1"/>
          <a:stretch>
            <a:fillRect/>
          </a:stretch>
        </p:blipFill>
        <p:spPr>
          <a:xfrm rot="0">
            <a:off x="1300288" y="0"/>
            <a:ext cx="6608363" cy="685800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
          <p:cNvSpPr>
            <a:spLocks noGrp="1"/>
          </p:cNvSpPr>
          <p:nvPr>
            <p:ph type="ctrTitle"/>
          </p:nvPr>
        </p:nvSpPr>
        <p:spPr/>
        <p:txBody>
          <a:bodyPr/>
          <a:p>
            <a:endParaRPr lang="en-US"/>
          </a:p>
        </p:txBody>
      </p:sp>
      <p:sp>
        <p:nvSpPr>
          <p:cNvPr id="1048606" name=""/>
          <p:cNvSpPr txBox="1"/>
          <p:nvPr/>
        </p:nvSpPr>
        <p:spPr>
          <a:xfrm>
            <a:off x="2455501" y="3102293"/>
            <a:ext cx="8987235" cy="815340"/>
          </a:xfrm>
          <a:prstGeom prst="rect"/>
          <a:solidFill>
            <a:srgbClr val="000000"/>
          </a:solidFill>
        </p:spPr>
        <p:txBody>
          <a:bodyPr rtlCol="0" wrap="square">
            <a:spAutoFit/>
          </a:bodyPr>
          <a:p>
            <a:r>
              <a:rPr sz="4800" lang="en-US">
                <a:solidFill>
                  <a:srgbClr val="FFFFFF"/>
                </a:solidFill>
              </a:rPr>
              <a:t>I</a:t>
            </a:r>
            <a:r>
              <a:rPr sz="4800" lang="en-US">
                <a:solidFill>
                  <a:srgbClr val="FFFFFF"/>
                </a:solidFill>
              </a:rPr>
              <a:t>n</a:t>
            </a:r>
            <a:r>
              <a:rPr sz="4800" lang="en-US">
                <a:solidFill>
                  <a:srgbClr val="FFFFFF"/>
                </a:solidFill>
              </a:rPr>
              <a:t>t</a:t>
            </a:r>
            <a:r>
              <a:rPr sz="4800" lang="en-US">
                <a:solidFill>
                  <a:srgbClr val="FFFFFF"/>
                </a:solidFill>
              </a:rPr>
              <a:t>r</a:t>
            </a:r>
            <a:r>
              <a:rPr sz="4800" lang="en-US">
                <a:solidFill>
                  <a:srgbClr val="FFFFFF"/>
                </a:solidFill>
              </a:rPr>
              <a:t>o</a:t>
            </a:r>
            <a:r>
              <a:rPr sz="4800" lang="en-US">
                <a:solidFill>
                  <a:srgbClr val="FFFFFF"/>
                </a:solidFill>
              </a:rPr>
              <a:t>duction</a:t>
            </a:r>
            <a:r>
              <a:rPr sz="4800" lang="en-US">
                <a:solidFill>
                  <a:srgbClr val="FFFFFF"/>
                </a:solidFill>
              </a:rPr>
              <a:t> </a:t>
            </a:r>
            <a:r>
              <a:rPr sz="4800" lang="en-US">
                <a:solidFill>
                  <a:srgbClr val="FFFFFF"/>
                </a:solidFill>
              </a:rPr>
              <a:t>H</a:t>
            </a:r>
            <a:r>
              <a:rPr sz="4800" lang="en-US">
                <a:solidFill>
                  <a:srgbClr val="FFFFFF"/>
                </a:solidFill>
              </a:rPr>
              <a:t>T</a:t>
            </a:r>
            <a:r>
              <a:rPr sz="4800" lang="en-US">
                <a:solidFill>
                  <a:srgbClr val="FFFFFF"/>
                </a:solidFill>
              </a:rPr>
              <a:t>M</a:t>
            </a:r>
            <a:r>
              <a:rPr sz="4800" lang="en-US">
                <a:solidFill>
                  <a:srgbClr val="FFFFFF"/>
                </a:solidFill>
              </a:rPr>
              <a:t>L</a:t>
            </a:r>
            <a:r>
              <a:rPr sz="4800" lang="en-US">
                <a:solidFill>
                  <a:srgbClr val="FFFFFF"/>
                </a:solidFill>
              </a:rPr>
              <a:t>-</a:t>
            </a:r>
            <a:r>
              <a:rPr sz="4800" lang="en-US">
                <a:solidFill>
                  <a:srgbClr val="FFFFFF"/>
                </a:solidFill>
              </a:rPr>
              <a:t>5</a:t>
            </a:r>
            <a:endParaRPr sz="4800" lang="en-US">
              <a:solidFill>
                <a:srgbClr val="FFFFFF"/>
              </a:solidFill>
            </a:endParaRPr>
          </a:p>
        </p:txBody>
      </p:sp>
      <p:pic>
        <p:nvPicPr>
          <p:cNvPr id="2097156" name=""/>
          <p:cNvPicPr>
            <a:picLocks/>
          </p:cNvPicPr>
          <p:nvPr/>
        </p:nvPicPr>
        <p:blipFill>
          <a:blip xmlns:r="http://schemas.openxmlformats.org/officeDocument/2006/relationships" r:embed="rId1"/>
          <a:stretch>
            <a:fillRect/>
          </a:stretch>
        </p:blipFill>
        <p:spPr>
          <a:xfrm rot="0">
            <a:off x="0" y="2698771"/>
            <a:ext cx="2297979" cy="1842138"/>
          </a:xfrm>
          <a:prstGeom prst="rec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14" name=""/>
          <p:cNvSpPr>
            <a:spLocks noGrp="1"/>
          </p:cNvSpPr>
          <p:nvPr>
            <p:ph type="title"/>
          </p:nvPr>
        </p:nvSpPr>
        <p:spPr>
          <a:xfrm>
            <a:off x="628650" y="-144005"/>
            <a:ext cx="7886700" cy="1325563"/>
          </a:xfrm>
        </p:spPr>
        <p:txBody>
          <a:bodyPr/>
          <a:p>
            <a:pPr algn="ctr"/>
            <a:r>
              <a:rPr b="1" lang="en-US"/>
              <a:t>HTML5 Document</a:t>
            </a:r>
            <a:endParaRPr b="1" lang="en-US"/>
          </a:p>
        </p:txBody>
      </p:sp>
      <p:sp>
        <p:nvSpPr>
          <p:cNvPr id="1048715" name=""/>
          <p:cNvSpPr>
            <a:spLocks noGrp="1"/>
          </p:cNvSpPr>
          <p:nvPr>
            <p:ph idx="1"/>
          </p:nvPr>
        </p:nvSpPr>
        <p:spPr>
          <a:xfrm>
            <a:off x="0" y="1011706"/>
            <a:ext cx="9099060" cy="6038618"/>
          </a:xfrm>
        </p:spPr>
        <p:txBody>
          <a:bodyPr>
            <a:normAutofit/>
          </a:bodyPr>
          <a:p>
            <a:r>
              <a:rPr lang="en-US"/>
              <a:t>section − This tag represents a generic document or application section. It can be used together with h1-h6 to indicate the document structure.</a:t>
            </a:r>
            <a:endParaRPr lang="en-US"/>
          </a:p>
          <a:p>
            <a:endParaRPr lang="en-US"/>
          </a:p>
          <a:p>
            <a:r>
              <a:rPr lang="en-US"/>
              <a:t>article − This tag represents an independent piece of content of a document, such as a blog entry or newspaper article.</a:t>
            </a:r>
            <a:endParaRPr lang="en-US"/>
          </a:p>
          <a:p>
            <a:endParaRPr lang="en-US"/>
          </a:p>
          <a:p>
            <a:r>
              <a:rPr lang="en-US"/>
              <a:t>aside − This tag represents a piece of content that is only slightly related to the rest of the page.</a:t>
            </a:r>
            <a:endParaRPr lang="en-US"/>
          </a:p>
          <a:p>
            <a:endParaRPr lang="en-US"/>
          </a:p>
          <a:p>
            <a:r>
              <a:rPr lang="en-US"/>
              <a:t>header − This tag represents the header of a section.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17" name=""/>
          <p:cNvSpPr>
            <a:spLocks noGrp="1"/>
          </p:cNvSpPr>
          <p:nvPr>
            <p:ph idx="1"/>
          </p:nvPr>
        </p:nvSpPr>
        <p:spPr>
          <a:xfrm>
            <a:off x="0" y="0"/>
            <a:ext cx="9088149" cy="6999070"/>
          </a:xfrm>
        </p:spPr>
        <p:txBody>
          <a:bodyPr/>
          <a:p>
            <a:endParaRPr lang="en-US"/>
          </a:p>
          <a:p>
            <a:r>
              <a:rPr lang="en-US"/>
              <a:t>footer − This tag represents a footer for a section and can contain information about the author, copyright information, et cetera.</a:t>
            </a:r>
            <a:endParaRPr lang="en-US"/>
          </a:p>
          <a:p>
            <a:endParaRPr lang="en-US"/>
          </a:p>
          <a:p>
            <a:r>
              <a:rPr lang="en-US"/>
              <a:t>nav − This tag represents a section of the document intended for navigation.</a:t>
            </a:r>
            <a:endParaRPr lang="en-US"/>
          </a:p>
          <a:p>
            <a:endParaRPr lang="en-US"/>
          </a:p>
          <a:p>
            <a:r>
              <a:rPr lang="en-US"/>
              <a:t>dialog − This tag can be used to mark up a conversation.</a:t>
            </a:r>
            <a:endParaRPr lang="en-US"/>
          </a:p>
          <a:p>
            <a:endParaRPr lang="en-US"/>
          </a:p>
          <a:p>
            <a:r>
              <a:rPr lang="en-US"/>
              <a:t>figure − This tag can be used to associate a caption together with some embedded content, such as a graphic or video</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18" name=""/>
          <p:cNvSpPr>
            <a:spLocks noGrp="1"/>
          </p:cNvSpPr>
          <p:nvPr>
            <p:ph type="title"/>
          </p:nvPr>
        </p:nvSpPr>
        <p:spPr>
          <a:xfrm>
            <a:off x="628649" y="-180039"/>
            <a:ext cx="7886700" cy="1325563"/>
          </a:xfrm>
        </p:spPr>
        <p:txBody>
          <a:bodyPr/>
          <a:p>
            <a:pPr algn="ctr"/>
            <a:r>
              <a:rPr b="1" lang="en-US"/>
              <a:t>HTML Comment Tags</a:t>
            </a:r>
            <a:endParaRPr b="1" lang="en-US"/>
          </a:p>
        </p:txBody>
      </p:sp>
      <p:sp>
        <p:nvSpPr>
          <p:cNvPr id="1048719" name=""/>
          <p:cNvSpPr>
            <a:spLocks noGrp="1"/>
          </p:cNvSpPr>
          <p:nvPr>
            <p:ph idx="1"/>
          </p:nvPr>
        </p:nvSpPr>
        <p:spPr>
          <a:xfrm>
            <a:off x="0" y="891130"/>
            <a:ext cx="9088899" cy="5960744"/>
          </a:xfrm>
        </p:spPr>
        <p:txBody>
          <a:bodyPr/>
          <a:p>
            <a:endParaRPr lang="en-US"/>
          </a:p>
          <a:p>
            <a:r>
              <a:rPr lang="en-US"/>
              <a:t>HTML comments are not displayed in the browser, but they can help document your HTML source code.</a:t>
            </a:r>
            <a:endParaRPr lang="en-US"/>
          </a:p>
          <a:p>
            <a:endParaRPr altLang="en-US" lang="zh-CN"/>
          </a:p>
          <a:p>
            <a:r>
              <a:rPr altLang="en-US" lang="en-US"/>
              <a:t>You</a:t>
            </a:r>
            <a:r>
              <a:rPr altLang="en-US" lang="zh-CN"/>
              <a:t> can add comments to your HTML source by using the following syntax:</a:t>
            </a:r>
            <a:endParaRPr altLang="en-US" lang="zh-CN"/>
          </a:p>
          <a:p>
            <a:endParaRPr altLang="en-US" lang="zh-CN"/>
          </a:p>
          <a:p>
            <a:r>
              <a:rPr altLang="en-US" lang="zh-CN"/>
              <a:t>&lt;!-- Write your comments here --&gt;</a:t>
            </a:r>
            <a:endParaRPr altLang="en-US" lang="zh-CN"/>
          </a:p>
          <a:p>
            <a:endParaRPr altLang="en-US" lang="zh-CN"/>
          </a:p>
          <a:p>
            <a:r>
              <a:rPr altLang="en-US" lang="zh-CN"/>
              <a:t>Notice that there is an exclamation point (!) in the start tag, but not in the end tag</a:t>
            </a:r>
            <a:endParaRPr altLang="en-US" 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20" name=""/>
          <p:cNvSpPr>
            <a:spLocks noGrp="1"/>
          </p:cNvSpPr>
          <p:nvPr>
            <p:ph type="title"/>
          </p:nvPr>
        </p:nvSpPr>
        <p:spPr/>
        <p:txBody>
          <a:bodyPr/>
          <a:p>
            <a:endParaRPr lang="en-US"/>
          </a:p>
        </p:txBody>
      </p:sp>
      <p:sp>
        <p:nvSpPr>
          <p:cNvPr id="1048721" name=""/>
          <p:cNvSpPr>
            <a:spLocks noGrp="1"/>
          </p:cNvSpPr>
          <p:nvPr>
            <p:ph idx="1"/>
          </p:nvPr>
        </p:nvSpPr>
        <p:spPr/>
        <p:txBody>
          <a:bodyPr/>
          <a:p>
            <a:endParaRPr lang="en-US"/>
          </a:p>
        </p:txBody>
      </p:sp>
      <p:pic>
        <p:nvPicPr>
          <p:cNvPr id="2097169" name=""/>
          <p:cNvPicPr>
            <a:picLocks/>
          </p:cNvPicPr>
          <p:nvPr/>
        </p:nvPicPr>
        <p:blipFill>
          <a:blip xmlns:r="http://schemas.openxmlformats.org/officeDocument/2006/relationships" r:embed="rId1"/>
          <a:stretch>
            <a:fillRect/>
          </a:stretch>
        </p:blipFill>
        <p:spPr>
          <a:xfrm rot="0">
            <a:off x="0" y="0"/>
            <a:ext cx="9195955" cy="6801038"/>
          </a:xfrm>
          <a:prstGeom prst="rect"/>
        </p:spPr>
      </p:pic>
      <p:pic>
        <p:nvPicPr>
          <p:cNvPr id="2097170" name=""/>
          <p:cNvPicPr>
            <a:picLocks/>
          </p:cNvPicPr>
          <p:nvPr/>
        </p:nvPicPr>
        <p:blipFill>
          <a:blip xmlns:r="http://schemas.openxmlformats.org/officeDocument/2006/relationships" r:embed="rId2"/>
          <a:stretch>
            <a:fillRect/>
          </a:stretch>
        </p:blipFill>
        <p:spPr>
          <a:xfrm rot="0">
            <a:off x="3768833" y="5320967"/>
            <a:ext cx="3140017" cy="675368"/>
          </a:xfrm>
          <a:prstGeom prst="rect"/>
        </p:spPr>
      </p:pic>
      <p:pic>
        <p:nvPicPr>
          <p:cNvPr id="2097171" name=""/>
          <p:cNvPicPr>
            <a:picLocks/>
          </p:cNvPicPr>
          <p:nvPr/>
        </p:nvPicPr>
        <p:blipFill>
          <a:blip xmlns:r="http://schemas.openxmlformats.org/officeDocument/2006/relationships" r:embed="rId3"/>
          <a:stretch>
            <a:fillRect/>
          </a:stretch>
        </p:blipFill>
        <p:spPr>
          <a:xfrm rot="0">
            <a:off x="4058949" y="5996335"/>
            <a:ext cx="5416261" cy="804703"/>
          </a:xfrm>
          <a:prstGeom prst="rec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26" name=""/>
          <p:cNvSpPr txBox="1"/>
          <p:nvPr/>
        </p:nvSpPr>
        <p:spPr>
          <a:xfrm>
            <a:off x="267272" y="899160"/>
            <a:ext cx="9230832" cy="5958840"/>
          </a:xfrm>
          <a:prstGeom prst="rect"/>
        </p:spPr>
        <p:txBody>
          <a:bodyPr rtlCol="0" wrap="square">
            <a:spAutoFit/>
          </a:bodyPr>
          <a:p>
            <a:r>
              <a:rPr sz="2800" lang="en-US">
                <a:solidFill>
                  <a:srgbClr val="000000"/>
                </a:solidFill>
              </a:rPr>
              <a:t>&lt;!DOCTYPE html&gt;  
&lt;html&gt;  
  &lt;head&gt;  
    &lt;title&gt;The basic building blocks of HTML&lt;/title&gt;  
 &lt;/head&gt;  
  &lt;body&gt;  
       &lt;h2&gt;The building blocks&lt;/h2&gt;  
       &lt;p&gt;This is a paragraph tag&lt;/p&gt;  
       &lt;p style="color: red"&gt;The style is attribute of paragraph tag&lt;/p&gt;  
       &lt;span&gt;The element contains tag, attribute and content&lt;/span&gt;  
  &lt;/body&gt;  
&lt;/html&gt;     </a:t>
            </a:r>
            <a:endParaRPr sz="2800" lang="en-US">
              <a:solidFill>
                <a:srgbClr val="000000"/>
              </a:solidFill>
            </a:endParaRPr>
          </a:p>
        </p:txBody>
      </p:sp>
      <p:sp>
        <p:nvSpPr>
          <p:cNvPr id="1048727" name=""/>
          <p:cNvSpPr txBox="1"/>
          <p:nvPr/>
        </p:nvSpPr>
        <p:spPr>
          <a:xfrm>
            <a:off x="2572000" y="312420"/>
            <a:ext cx="4000000" cy="586740"/>
          </a:xfrm>
          <a:prstGeom prst="rect"/>
        </p:spPr>
        <p:txBody>
          <a:bodyPr rtlCol="0" wrap="square">
            <a:spAutoFit/>
          </a:bodyPr>
          <a:p>
            <a:pPr algn="ctr"/>
            <a:r>
              <a:rPr b="1" sz="3400" lang="en-US">
                <a:solidFill>
                  <a:srgbClr val="000000"/>
                </a:solidFill>
              </a:rPr>
              <a:t>S</a:t>
            </a:r>
            <a:r>
              <a:rPr b="1" sz="3400" lang="en-US">
                <a:solidFill>
                  <a:srgbClr val="000000"/>
                </a:solidFill>
              </a:rPr>
              <a:t>a</a:t>
            </a:r>
            <a:r>
              <a:rPr b="1" sz="3400" lang="en-US">
                <a:solidFill>
                  <a:srgbClr val="000000"/>
                </a:solidFill>
              </a:rPr>
              <a:t>m</a:t>
            </a:r>
            <a:r>
              <a:rPr b="1" sz="3400" lang="en-US">
                <a:solidFill>
                  <a:srgbClr val="000000"/>
                </a:solidFill>
              </a:rPr>
              <a:t>p</a:t>
            </a:r>
            <a:r>
              <a:rPr b="1" sz="3400" lang="en-US">
                <a:solidFill>
                  <a:srgbClr val="000000"/>
                </a:solidFill>
              </a:rPr>
              <a:t>l</a:t>
            </a:r>
            <a:r>
              <a:rPr b="1" sz="3400" lang="en-US">
                <a:solidFill>
                  <a:srgbClr val="000000"/>
                </a:solidFill>
              </a:rPr>
              <a:t>e</a:t>
            </a:r>
            <a:r>
              <a:rPr b="1" sz="3400" lang="en-US">
                <a:solidFill>
                  <a:srgbClr val="000000"/>
                </a:solidFill>
              </a:rPr>
              <a:t> </a:t>
            </a:r>
            <a:r>
              <a:rPr b="1" sz="3400" lang="en-US">
                <a:solidFill>
                  <a:srgbClr val="000000"/>
                </a:solidFill>
              </a:rPr>
              <a:t>c</a:t>
            </a:r>
            <a:r>
              <a:rPr b="1" sz="3400" lang="en-US">
                <a:solidFill>
                  <a:srgbClr val="000000"/>
                </a:solidFill>
              </a:rPr>
              <a:t>o</a:t>
            </a:r>
            <a:r>
              <a:rPr b="1" sz="3400" lang="en-US">
                <a:solidFill>
                  <a:srgbClr val="000000"/>
                </a:solidFill>
              </a:rPr>
              <a:t>d</a:t>
            </a:r>
            <a:r>
              <a:rPr b="1" sz="3400" lang="en-US">
                <a:solidFill>
                  <a:srgbClr val="000000"/>
                </a:solidFill>
              </a:rPr>
              <a:t>e</a:t>
            </a:r>
            <a:endParaRPr b="1" sz="3400" lang="en-US">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8" name=""/>
          <p:cNvSpPr>
            <a:spLocks noGrp="1"/>
          </p:cNvSpPr>
          <p:nvPr>
            <p:ph type="ctrTitle"/>
          </p:nvPr>
        </p:nvSpPr>
        <p:spPr/>
        <p:txBody>
          <a:bodyPr/>
          <a:p>
            <a:endParaRPr lang="en-US"/>
          </a:p>
        </p:txBody>
      </p:sp>
      <p:sp>
        <p:nvSpPr>
          <p:cNvPr id="1048729" name=""/>
          <p:cNvSpPr>
            <a:spLocks noGrp="1"/>
          </p:cNvSpPr>
          <p:nvPr>
            <p:ph type="subTitle" idx="1"/>
          </p:nvPr>
        </p:nvSpPr>
        <p:spPr/>
        <p:txBody>
          <a:bodyPr/>
          <a:p>
            <a:endParaRPr lang="en-US"/>
          </a:p>
        </p:txBody>
      </p:sp>
      <p:pic>
        <p:nvPicPr>
          <p:cNvPr id="2097173" name=""/>
          <p:cNvPicPr>
            <a:picLocks/>
          </p:cNvPicPr>
          <p:nvPr/>
        </p:nvPicPr>
        <p:blipFill>
          <a:blip xmlns:r="http://schemas.openxmlformats.org/officeDocument/2006/relationships" r:embed="rId1"/>
          <a:stretch>
            <a:fillRect/>
          </a:stretch>
        </p:blipFill>
        <p:spPr>
          <a:xfrm rot="0">
            <a:off x="210520" y="197208"/>
            <a:ext cx="8722958" cy="6582504"/>
          </a:xfrm>
          <a:prstGeom prst="rec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0" name=""/>
          <p:cNvSpPr>
            <a:spLocks noGrp="1"/>
          </p:cNvSpPr>
          <p:nvPr>
            <p:ph type="ctrTitle"/>
          </p:nvPr>
        </p:nvSpPr>
        <p:spPr/>
        <p:txBody>
          <a:bodyPr/>
          <a:p>
            <a:endParaRPr lang="en-US"/>
          </a:p>
        </p:txBody>
      </p:sp>
      <p:sp>
        <p:nvSpPr>
          <p:cNvPr id="1048631" name=""/>
          <p:cNvSpPr>
            <a:spLocks noGrp="1"/>
          </p:cNvSpPr>
          <p:nvPr>
            <p:ph type="subTitle" idx="1"/>
          </p:nvPr>
        </p:nvSpPr>
        <p:spPr/>
        <p:txBody>
          <a:bodyPr/>
          <a:p>
            <a:endParaRPr lang="en-US"/>
          </a:p>
        </p:txBody>
      </p:sp>
      <p:pic>
        <p:nvPicPr>
          <p:cNvPr id="2097163" name=""/>
          <p:cNvPicPr>
            <a:picLocks/>
          </p:cNvPicPr>
          <p:nvPr/>
        </p:nvPicPr>
        <p:blipFill>
          <a:blip xmlns:r="http://schemas.openxmlformats.org/officeDocument/2006/relationships" r:embed="rId1"/>
          <a:stretch>
            <a:fillRect/>
          </a:stretch>
        </p:blipFill>
        <p:spPr>
          <a:xfrm rot="0">
            <a:off x="0" y="0"/>
            <a:ext cx="9144000" cy="6885750"/>
          </a:xfrm>
          <a:prstGeom prst="rect"/>
        </p:spPr>
      </p:pic>
      <p:pic>
        <p:nvPicPr>
          <p:cNvPr id="2097164" name=""/>
          <p:cNvPicPr>
            <a:picLocks/>
          </p:cNvPicPr>
          <p:nvPr/>
        </p:nvPicPr>
        <p:blipFill>
          <a:blip xmlns:r="http://schemas.openxmlformats.org/officeDocument/2006/relationships" r:embed="rId2"/>
          <a:stretch>
            <a:fillRect/>
          </a:stretch>
        </p:blipFill>
        <p:spPr>
          <a:xfrm rot="0">
            <a:off x="6366451" y="684929"/>
            <a:ext cx="2091748" cy="194815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0" name=""/>
          <p:cNvSpPr>
            <a:spLocks noGrp="1"/>
          </p:cNvSpPr>
          <p:nvPr>
            <p:ph type="title"/>
          </p:nvPr>
        </p:nvSpPr>
        <p:spPr/>
        <p:txBody>
          <a:bodyPr/>
          <a:p>
            <a:endParaRPr lang="en-US"/>
          </a:p>
        </p:txBody>
      </p:sp>
      <p:sp>
        <p:nvSpPr>
          <p:cNvPr id="1048601" name=""/>
          <p:cNvSpPr>
            <a:spLocks noGrp="1"/>
          </p:cNvSpPr>
          <p:nvPr>
            <p:ph idx="1"/>
          </p:nvPr>
        </p:nvSpPr>
        <p:spPr>
          <a:xfrm>
            <a:off x="276211" y="365125"/>
            <a:ext cx="8591579" cy="6257167"/>
          </a:xfrm>
        </p:spPr>
        <p:txBody>
          <a:bodyPr>
            <a:normAutofit fontScale="85714" lnSpcReduction="20000"/>
          </a:bodyPr>
          <a:p>
            <a:r>
              <a:rPr lang="en-US"/>
              <a:t>HTML5 is the latest and most enhanced version of HTML.</a:t>
            </a:r>
            <a:endParaRPr lang="en-US"/>
          </a:p>
          <a:p>
            <a:endParaRPr lang="en-US"/>
          </a:p>
          <a:p>
            <a:r>
              <a:rPr lang="en-US"/>
              <a:t> Technically, HTML is not a programming language, but rather a markup language. </a:t>
            </a:r>
            <a:endParaRPr lang="en-US"/>
          </a:p>
          <a:p>
            <a:endParaRPr lang="en-US"/>
          </a:p>
          <a:p>
            <a:r>
              <a:rPr lang="en-US"/>
              <a:t>HTML</a:t>
            </a:r>
            <a:r>
              <a:rPr lang="en-US"/>
              <a:t> stands for Hyper Text Markup Language</a:t>
            </a:r>
            <a:endParaRPr lang="en-US"/>
          </a:p>
          <a:p>
            <a:endParaRPr lang="en-US"/>
          </a:p>
          <a:p>
            <a:r>
              <a:rPr lang="en-US"/>
              <a:t>HTML is the standard markup language for creating Web pages</a:t>
            </a:r>
            <a:endParaRPr lang="en-US"/>
          </a:p>
          <a:p>
            <a:endParaRPr lang="en-US"/>
          </a:p>
          <a:p>
            <a:r>
              <a:rPr lang="en-US"/>
              <a:t>HTML describes the structure of a Web page</a:t>
            </a:r>
            <a:endParaRPr lang="en-US"/>
          </a:p>
          <a:p>
            <a:endParaRPr lang="en-US"/>
          </a:p>
          <a:p>
            <a:r>
              <a:rPr lang="en-US"/>
              <a:t>HTML consists of a series of elements</a:t>
            </a:r>
            <a:endParaRPr lang="en-US"/>
          </a:p>
          <a:p>
            <a:endParaRPr lang="en-US"/>
          </a:p>
          <a:p>
            <a:r>
              <a:rPr lang="en-US"/>
              <a:t>HTML elements tell the browser how to display the content</a:t>
            </a: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6" name=""/>
          <p:cNvSpPr txBox="1"/>
          <p:nvPr/>
        </p:nvSpPr>
        <p:spPr>
          <a:xfrm>
            <a:off x="2384607" y="3429000"/>
            <a:ext cx="8696134" cy="624839"/>
          </a:xfrm>
          <a:prstGeom prst="rect"/>
          <a:solidFill>
            <a:srgbClr val="000000"/>
          </a:solidFill>
        </p:spPr>
        <p:txBody>
          <a:bodyPr rtlCol="0" wrap="square">
            <a:spAutoFit/>
          </a:bodyPr>
          <a:p>
            <a:r>
              <a:rPr sz="3700" lang="en-US">
                <a:solidFill>
                  <a:srgbClr val="FFFFFF"/>
                </a:solidFill>
              </a:rPr>
              <a:t>N</a:t>
            </a:r>
            <a:r>
              <a:rPr sz="3700" lang="en-US">
                <a:solidFill>
                  <a:srgbClr val="FFFFFF"/>
                </a:solidFill>
              </a:rPr>
              <a:t>e</a:t>
            </a:r>
            <a:r>
              <a:rPr sz="3700" lang="en-US">
                <a:solidFill>
                  <a:srgbClr val="FFFFFF"/>
                </a:solidFill>
              </a:rPr>
              <a:t>e</a:t>
            </a:r>
            <a:r>
              <a:rPr sz="3700" lang="en-US">
                <a:solidFill>
                  <a:srgbClr val="FFFFFF"/>
                </a:solidFill>
              </a:rPr>
              <a:t>d</a:t>
            </a:r>
            <a:r>
              <a:rPr sz="3700" lang="en-US">
                <a:solidFill>
                  <a:srgbClr val="FFFFFF"/>
                </a:solidFill>
              </a:rPr>
              <a:t>s</a:t>
            </a:r>
            <a:r>
              <a:rPr sz="3700" lang="en-US">
                <a:solidFill>
                  <a:srgbClr val="FFFFFF"/>
                </a:solidFill>
              </a:rPr>
              <a:t> </a:t>
            </a:r>
            <a:r>
              <a:rPr sz="3700" lang="en-US">
                <a:solidFill>
                  <a:srgbClr val="FFFFFF"/>
                </a:solidFill>
              </a:rPr>
              <a:t>a</a:t>
            </a:r>
            <a:r>
              <a:rPr sz="3700" lang="en-US">
                <a:solidFill>
                  <a:srgbClr val="FFFFFF"/>
                </a:solidFill>
              </a:rPr>
              <a:t>n</a:t>
            </a:r>
            <a:r>
              <a:rPr sz="3700" lang="en-US">
                <a:solidFill>
                  <a:srgbClr val="FFFFFF"/>
                </a:solidFill>
              </a:rPr>
              <a:t>d</a:t>
            </a:r>
            <a:r>
              <a:rPr sz="3700" lang="en-US">
                <a:solidFill>
                  <a:srgbClr val="FFFFFF"/>
                </a:solidFill>
              </a:rPr>
              <a:t> </a:t>
            </a:r>
            <a:r>
              <a:rPr sz="3700" lang="en-US">
                <a:solidFill>
                  <a:srgbClr val="FFFFFF"/>
                </a:solidFill>
              </a:rPr>
              <a:t>b</a:t>
            </a:r>
            <a:r>
              <a:rPr sz="3700" lang="en-US">
                <a:solidFill>
                  <a:srgbClr val="FFFFFF"/>
                </a:solidFill>
              </a:rPr>
              <a:t>e</a:t>
            </a:r>
            <a:r>
              <a:rPr sz="3700" lang="en-US">
                <a:solidFill>
                  <a:srgbClr val="FFFFFF"/>
                </a:solidFill>
              </a:rPr>
              <a:t>n</a:t>
            </a:r>
            <a:r>
              <a:rPr sz="3700" lang="en-US">
                <a:solidFill>
                  <a:srgbClr val="FFFFFF"/>
                </a:solidFill>
              </a:rPr>
              <a:t>e</a:t>
            </a:r>
            <a:r>
              <a:rPr sz="3700" lang="en-US">
                <a:solidFill>
                  <a:srgbClr val="FFFFFF"/>
                </a:solidFill>
              </a:rPr>
              <a:t>fits</a:t>
            </a:r>
            <a:r>
              <a:rPr sz="3700" lang="en-US">
                <a:solidFill>
                  <a:srgbClr val="FFFFFF"/>
                </a:solidFill>
              </a:rPr>
              <a:t> </a:t>
            </a:r>
            <a:r>
              <a:rPr sz="3700" lang="en-US">
                <a:solidFill>
                  <a:srgbClr val="FFFFFF"/>
                </a:solidFill>
              </a:rPr>
              <a:t>o</a:t>
            </a:r>
            <a:r>
              <a:rPr sz="3700" lang="en-US">
                <a:solidFill>
                  <a:srgbClr val="FFFFFF"/>
                </a:solidFill>
              </a:rPr>
              <a:t>f</a:t>
            </a:r>
            <a:r>
              <a:rPr sz="3700" lang="en-US">
                <a:solidFill>
                  <a:srgbClr val="FFFFFF"/>
                </a:solidFill>
              </a:rPr>
              <a:t> </a:t>
            </a:r>
            <a:r>
              <a:rPr sz="3700" lang="en-US">
                <a:solidFill>
                  <a:srgbClr val="FFFFFF"/>
                </a:solidFill>
              </a:rPr>
              <a:t>H</a:t>
            </a:r>
            <a:r>
              <a:rPr sz="3700" lang="en-US">
                <a:solidFill>
                  <a:srgbClr val="FFFFFF"/>
                </a:solidFill>
              </a:rPr>
              <a:t>T</a:t>
            </a:r>
            <a:r>
              <a:rPr sz="3700" lang="en-US">
                <a:solidFill>
                  <a:srgbClr val="FFFFFF"/>
                </a:solidFill>
              </a:rPr>
              <a:t>M</a:t>
            </a:r>
            <a:r>
              <a:rPr sz="3700" lang="en-US">
                <a:solidFill>
                  <a:srgbClr val="FFFFFF"/>
                </a:solidFill>
              </a:rPr>
              <a:t>L</a:t>
            </a:r>
            <a:r>
              <a:rPr sz="3700" lang="en-US">
                <a:solidFill>
                  <a:srgbClr val="FFFFFF"/>
                </a:solidFill>
              </a:rPr>
              <a:t> </a:t>
            </a:r>
            <a:r>
              <a:rPr sz="3700" lang="en-US">
                <a:solidFill>
                  <a:srgbClr val="FFFFFF"/>
                </a:solidFill>
              </a:rPr>
              <a:t>5</a:t>
            </a:r>
            <a:endParaRPr sz="3700" lang="en-US">
              <a:solidFill>
                <a:srgbClr val="FFFFFF"/>
              </a:solidFill>
            </a:endParaRPr>
          </a:p>
        </p:txBody>
      </p:sp>
      <p:pic>
        <p:nvPicPr>
          <p:cNvPr id="2097153" name=""/>
          <p:cNvPicPr>
            <a:picLocks/>
          </p:cNvPicPr>
          <p:nvPr/>
        </p:nvPicPr>
        <p:blipFill>
          <a:blip xmlns:r="http://schemas.openxmlformats.org/officeDocument/2006/relationships" r:embed="rId1"/>
          <a:stretch>
            <a:fillRect/>
          </a:stretch>
        </p:blipFill>
        <p:spPr>
          <a:xfrm rot="0">
            <a:off x="-352859" y="2371777"/>
            <a:ext cx="2529013" cy="243761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
          <p:cNvSpPr>
            <a:spLocks noGrp="1"/>
          </p:cNvSpPr>
          <p:nvPr>
            <p:ph type="title"/>
          </p:nvPr>
        </p:nvSpPr>
        <p:spPr>
          <a:xfrm>
            <a:off x="628650" y="0"/>
            <a:ext cx="7886700" cy="1021915"/>
          </a:xfrm>
        </p:spPr>
        <p:txBody>
          <a:bodyPr/>
          <a:p>
            <a:pPr algn="ctr"/>
            <a:r>
              <a:rPr lang="en-US"/>
              <a:t>N</a:t>
            </a:r>
            <a:r>
              <a:rPr lang="en-US"/>
              <a:t>e</a:t>
            </a:r>
            <a:r>
              <a:rPr lang="en-US"/>
              <a:t>e</a:t>
            </a:r>
            <a:r>
              <a:rPr lang="en-US"/>
              <a:t>d</a:t>
            </a:r>
            <a:r>
              <a:rPr lang="en-US"/>
              <a:t>s</a:t>
            </a:r>
            <a:endParaRPr lang="en-US"/>
          </a:p>
        </p:txBody>
      </p:sp>
      <p:sp>
        <p:nvSpPr>
          <p:cNvPr id="1048587" name=""/>
          <p:cNvSpPr>
            <a:spLocks noGrp="1"/>
          </p:cNvSpPr>
          <p:nvPr>
            <p:ph idx="1"/>
          </p:nvPr>
        </p:nvSpPr>
        <p:spPr>
          <a:xfrm>
            <a:off x="107647" y="959211"/>
            <a:ext cx="8928707" cy="6018052"/>
          </a:xfrm>
        </p:spPr>
        <p:txBody>
          <a:bodyPr>
            <a:normAutofit fontScale="89286" lnSpcReduction="20000"/>
          </a:bodyPr>
          <a:p>
            <a:r>
              <a:rPr lang="en-US"/>
              <a:t>HTML5 introduces a number of new elements and attributes that can help you in building modern websites</a:t>
            </a:r>
            <a:r>
              <a:rPr lang="en-US"/>
              <a:t>.</a:t>
            </a:r>
            <a:endParaRPr lang="en-US"/>
          </a:p>
          <a:p>
            <a:endParaRPr lang="en-US"/>
          </a:p>
          <a:p>
            <a:r>
              <a:rPr lang="en-US"/>
              <a:t>New Semantic Elements</a:t>
            </a:r>
            <a:r>
              <a:rPr lang="en-US"/>
              <a:t>,Forms 2.0 </a:t>
            </a:r>
            <a:r>
              <a:rPr lang="en-US"/>
              <a:t>,Persistent Local Storage</a:t>
            </a:r>
            <a:r>
              <a:rPr lang="en-US"/>
              <a:t>,</a:t>
            </a:r>
            <a:r>
              <a:rPr lang="en-US"/>
              <a:t>WebSocket</a:t>
            </a:r>
            <a:r>
              <a:rPr lang="en-US"/>
              <a:t>,Server-Sent Events</a:t>
            </a:r>
            <a:r>
              <a:rPr lang="en-US"/>
              <a:t>,Geolocation</a:t>
            </a:r>
            <a:r>
              <a:rPr lang="en-US"/>
              <a:t> </a:t>
            </a:r>
            <a:r>
              <a:rPr lang="en-US"/>
              <a:t>e</a:t>
            </a:r>
            <a:r>
              <a:rPr lang="en-US"/>
              <a:t>t</a:t>
            </a:r>
            <a:r>
              <a:rPr lang="en-US"/>
              <a:t>c</a:t>
            </a:r>
            <a:r>
              <a:rPr lang="en-US"/>
              <a:t>.</a:t>
            </a:r>
            <a:endParaRPr lang="en-US"/>
          </a:p>
          <a:p>
            <a:endParaRPr lang="en-US"/>
          </a:p>
          <a:p>
            <a:r>
              <a:rPr lang="en-US"/>
              <a:t>Legacy/Cross Browser Support</a:t>
            </a:r>
            <a:r>
              <a:rPr lang="en-US"/>
              <a:t> </a:t>
            </a:r>
            <a:r>
              <a:rPr lang="en-US"/>
              <a:t>popular browsers all support HTML5 (Chrome, Firefox, Safari IE9 and Opera)</a:t>
            </a:r>
            <a:r>
              <a:rPr lang="en-US"/>
              <a:t>.</a:t>
            </a:r>
            <a:endParaRPr lang="en-US"/>
          </a:p>
          <a:p>
            <a:endParaRPr lang="en-US"/>
          </a:p>
          <a:p>
            <a:r>
              <a:rPr lang="en-US"/>
              <a:t>Better Interactions</a:t>
            </a:r>
            <a:r>
              <a:rPr lang="en-US"/>
              <a:t>.</a:t>
            </a:r>
            <a:endParaRPr lang="en-US"/>
          </a:p>
          <a:p>
            <a:endParaRPr lang="en-US"/>
          </a:p>
          <a:p>
            <a:r>
              <a:rPr lang="en-US"/>
              <a:t>Smarter Storage</a:t>
            </a:r>
            <a:endParaRPr lang="en-US"/>
          </a:p>
          <a:p>
            <a:endParaRPr lang="en-US"/>
          </a:p>
          <a:p>
            <a:r>
              <a:rPr lang="en-US"/>
              <a:t>Video and Audio Support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6" name=""/>
          <p:cNvSpPr>
            <a:spLocks noGrp="1"/>
          </p:cNvSpPr>
          <p:nvPr>
            <p:ph type="title"/>
          </p:nvPr>
        </p:nvSpPr>
        <p:spPr/>
        <p:txBody>
          <a:bodyPr/>
          <a:p>
            <a:pPr algn="ctr"/>
            <a:r>
              <a:rPr sz="5700" lang="en-US"/>
              <a:t>Benefits</a:t>
            </a:r>
            <a:endParaRPr sz="5700" lang="en-US"/>
          </a:p>
        </p:txBody>
      </p:sp>
      <p:sp>
        <p:nvSpPr>
          <p:cNvPr id="1048687" name=""/>
          <p:cNvSpPr>
            <a:spLocks noGrp="1"/>
          </p:cNvSpPr>
          <p:nvPr>
            <p:ph idx="1"/>
          </p:nvPr>
        </p:nvSpPr>
        <p:spPr>
          <a:xfrm>
            <a:off x="232496" y="1835466"/>
            <a:ext cx="8679007" cy="5022534"/>
          </a:xfrm>
        </p:spPr>
        <p:txBody>
          <a:bodyPr/>
          <a:p>
            <a:r>
              <a:rPr lang="en-US"/>
              <a:t>All browsers supported.</a:t>
            </a:r>
            <a:endParaRPr lang="en-US"/>
          </a:p>
          <a:p>
            <a:endParaRPr lang="en-US"/>
          </a:p>
          <a:p>
            <a:r>
              <a:rPr lang="en-US"/>
              <a:t>More device friendly.</a:t>
            </a:r>
            <a:endParaRPr lang="en-US"/>
          </a:p>
          <a:p>
            <a:endParaRPr lang="en-US"/>
          </a:p>
          <a:p>
            <a:r>
              <a:rPr lang="en-US"/>
              <a:t>Easy to use and implement.</a:t>
            </a:r>
            <a:endParaRPr lang="en-US"/>
          </a:p>
          <a:p>
            <a:endParaRPr lang="en-US"/>
          </a:p>
          <a:p>
            <a:r>
              <a:rPr lang="en-US"/>
              <a:t>HTML 5 in integration with CSS, JavaScript, etc can help build beautiful websites.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3" name=""/>
          <p:cNvSpPr>
            <a:spLocks noGrp="1"/>
          </p:cNvSpPr>
          <p:nvPr>
            <p:ph type="ctrTitle"/>
          </p:nvPr>
        </p:nvSpPr>
        <p:spPr/>
        <p:txBody>
          <a:bodyPr/>
          <a:p>
            <a:endParaRPr lang="en-US"/>
          </a:p>
        </p:txBody>
      </p:sp>
      <p:sp>
        <p:nvSpPr>
          <p:cNvPr id="1048594" name=""/>
          <p:cNvSpPr>
            <a:spLocks noGrp="1"/>
          </p:cNvSpPr>
          <p:nvPr>
            <p:ph type="subTitle" idx="1"/>
          </p:nvPr>
        </p:nvSpPr>
        <p:spPr/>
        <p:txBody>
          <a:bodyPr/>
          <a:p>
            <a:endParaRPr lang="en-US"/>
          </a:p>
        </p:txBody>
      </p:sp>
      <p:sp>
        <p:nvSpPr>
          <p:cNvPr id="1048595" name=""/>
          <p:cNvSpPr txBox="1"/>
          <p:nvPr/>
        </p:nvSpPr>
        <p:spPr>
          <a:xfrm>
            <a:off x="3143605" y="3194368"/>
            <a:ext cx="7290209" cy="815339"/>
          </a:xfrm>
          <a:prstGeom prst="rect"/>
          <a:solidFill>
            <a:srgbClr val="000000"/>
          </a:solidFill>
        </p:spPr>
        <p:txBody>
          <a:bodyPr rtlCol="0" wrap="square">
            <a:spAutoFit/>
          </a:bodyPr>
          <a:p>
            <a:r>
              <a:rPr sz="4800" lang="en-US">
                <a:solidFill>
                  <a:srgbClr val="FFFFFF"/>
                </a:solidFill>
              </a:rPr>
              <a:t>S</a:t>
            </a:r>
            <a:r>
              <a:rPr sz="4800" lang="en-US">
                <a:solidFill>
                  <a:srgbClr val="FFFFFF"/>
                </a:solidFill>
              </a:rPr>
              <a:t>e</a:t>
            </a:r>
            <a:r>
              <a:rPr sz="4800" lang="en-US">
                <a:solidFill>
                  <a:srgbClr val="FFFFFF"/>
                </a:solidFill>
              </a:rPr>
              <a:t>t</a:t>
            </a:r>
            <a:r>
              <a:rPr sz="4800" lang="en-US">
                <a:solidFill>
                  <a:srgbClr val="FFFFFF"/>
                </a:solidFill>
              </a:rPr>
              <a:t>u</a:t>
            </a:r>
            <a:r>
              <a:rPr sz="4800" lang="en-US">
                <a:solidFill>
                  <a:srgbClr val="FFFFFF"/>
                </a:solidFill>
              </a:rPr>
              <a:t>p</a:t>
            </a:r>
            <a:endParaRPr sz="4800" lang="en-US">
              <a:solidFill>
                <a:srgbClr val="FFFFFF"/>
              </a:solidFill>
            </a:endParaRPr>
          </a:p>
        </p:txBody>
      </p:sp>
      <p:pic>
        <p:nvPicPr>
          <p:cNvPr id="2097152" name=""/>
          <p:cNvPicPr>
            <a:picLocks/>
          </p:cNvPicPr>
          <p:nvPr/>
        </p:nvPicPr>
        <p:blipFill>
          <a:blip xmlns:r="http://schemas.openxmlformats.org/officeDocument/2006/relationships" r:embed="rId1"/>
          <a:stretch>
            <a:fillRect/>
          </a:stretch>
        </p:blipFill>
        <p:spPr>
          <a:xfrm rot="0">
            <a:off x="0" y="2597457"/>
            <a:ext cx="2996753" cy="268831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88" name=""/>
          <p:cNvSpPr>
            <a:spLocks noGrp="1"/>
          </p:cNvSpPr>
          <p:nvPr>
            <p:ph type="title"/>
          </p:nvPr>
        </p:nvSpPr>
        <p:spPr>
          <a:xfrm>
            <a:off x="472454" y="0"/>
            <a:ext cx="8199092" cy="1325563"/>
          </a:xfrm>
        </p:spPr>
        <p:txBody>
          <a:bodyPr/>
          <a:p>
            <a:r>
              <a:rPr b="1" sz="3500" lang="en-US"/>
              <a:t>How to Set Up a Web Page with HTML5</a:t>
            </a:r>
            <a:endParaRPr b="1" sz="3500" lang="en-US"/>
          </a:p>
        </p:txBody>
      </p:sp>
      <p:sp>
        <p:nvSpPr>
          <p:cNvPr id="1048689" name=""/>
          <p:cNvSpPr>
            <a:spLocks noGrp="1"/>
          </p:cNvSpPr>
          <p:nvPr>
            <p:ph idx="1"/>
          </p:nvPr>
        </p:nvSpPr>
        <p:spPr>
          <a:xfrm>
            <a:off x="15484" y="1052433"/>
            <a:ext cx="9258132" cy="5803481"/>
          </a:xfrm>
        </p:spPr>
        <p:txBody>
          <a:bodyPr>
            <a:normAutofit fontScale="92857" lnSpcReduction="20000"/>
          </a:bodyPr>
          <a:p>
            <a:r>
              <a:rPr lang="en-US"/>
              <a:t>An HTML file is a text file, so to create an HTML file we can use any text editors.</a:t>
            </a:r>
            <a:endParaRPr lang="en-US"/>
          </a:p>
          <a:p>
            <a:endParaRPr lang="en-US"/>
          </a:p>
          <a:p>
            <a:r>
              <a:rPr lang="en-US"/>
              <a:t>U</a:t>
            </a:r>
            <a:r>
              <a:rPr lang="en-US"/>
              <a:t>s</a:t>
            </a:r>
            <a:r>
              <a:rPr lang="en-US"/>
              <a:t>e</a:t>
            </a:r>
            <a:r>
              <a:rPr lang="en-US"/>
              <a:t> </a:t>
            </a:r>
            <a:r>
              <a:rPr lang="en-US"/>
              <a:t>a</a:t>
            </a:r>
            <a:r>
              <a:rPr lang="en-US"/>
              <a:t>n</a:t>
            </a:r>
            <a:r>
              <a:rPr lang="en-US"/>
              <a:t>y</a:t>
            </a:r>
            <a:r>
              <a:rPr lang="en-US"/>
              <a:t> </a:t>
            </a:r>
            <a:r>
              <a:rPr lang="en-US"/>
              <a:t>H</a:t>
            </a:r>
            <a:r>
              <a:rPr lang="en-US"/>
              <a:t>T</a:t>
            </a:r>
            <a:r>
              <a:rPr lang="en-US"/>
              <a:t>M</a:t>
            </a:r>
            <a:r>
              <a:rPr lang="en-US"/>
              <a:t>L</a:t>
            </a:r>
            <a:r>
              <a:rPr lang="en-US"/>
              <a:t> </a:t>
            </a:r>
            <a:r>
              <a:rPr lang="en-US"/>
              <a:t>Development</a:t>
            </a:r>
            <a:r>
              <a:rPr lang="en-US"/>
              <a:t> </a:t>
            </a:r>
            <a:r>
              <a:rPr lang="en-US"/>
              <a:t>t</a:t>
            </a:r>
            <a:r>
              <a:rPr lang="en-US"/>
              <a:t>o</a:t>
            </a:r>
            <a:r>
              <a:rPr lang="en-US"/>
              <a:t>o</a:t>
            </a:r>
            <a:r>
              <a:rPr lang="en-US"/>
              <a:t>l</a:t>
            </a:r>
            <a:r>
              <a:rPr lang="en-US"/>
              <a:t> </a:t>
            </a:r>
            <a:r>
              <a:rPr lang="en-US"/>
              <a:t>l</a:t>
            </a:r>
            <a:r>
              <a:rPr lang="en-US"/>
              <a:t>i</a:t>
            </a:r>
            <a:r>
              <a:rPr lang="en-US"/>
              <a:t>k</a:t>
            </a:r>
            <a:r>
              <a:rPr lang="en-US"/>
              <a:t>e</a:t>
            </a:r>
            <a:r>
              <a:rPr lang="en-US"/>
              <a:t> </a:t>
            </a:r>
            <a:r>
              <a:rPr lang="en-US"/>
              <a:t>S</a:t>
            </a:r>
            <a:r>
              <a:rPr lang="en-US"/>
              <a:t>u</a:t>
            </a:r>
            <a:r>
              <a:rPr lang="en-US"/>
              <a:t>b</a:t>
            </a:r>
            <a:r>
              <a:rPr lang="en-US"/>
              <a:t>l</a:t>
            </a:r>
            <a:r>
              <a:rPr lang="en-US"/>
              <a:t>i</a:t>
            </a:r>
            <a:r>
              <a:rPr lang="en-US"/>
              <a:t>m</a:t>
            </a:r>
            <a:r>
              <a:rPr lang="en-US"/>
              <a:t>e</a:t>
            </a:r>
            <a:r>
              <a:rPr lang="en-US"/>
              <a:t> </a:t>
            </a:r>
            <a:r>
              <a:rPr lang="en-US"/>
              <a:t>T</a:t>
            </a:r>
            <a:r>
              <a:rPr lang="en-US"/>
              <a:t>e</a:t>
            </a:r>
            <a:r>
              <a:rPr lang="en-US"/>
              <a:t>x</a:t>
            </a:r>
            <a:r>
              <a:rPr lang="en-US"/>
              <a:t>t</a:t>
            </a:r>
            <a:r>
              <a:rPr lang="en-US"/>
              <a:t> </a:t>
            </a:r>
            <a:r>
              <a:rPr lang="en-US"/>
              <a:t>3</a:t>
            </a:r>
            <a:r>
              <a:rPr lang="en-US"/>
              <a:t>,Vi</a:t>
            </a:r>
            <a:r>
              <a:rPr lang="en-US"/>
              <a:t>m</a:t>
            </a:r>
            <a:r>
              <a:rPr lang="en-US"/>
              <a:t>,</a:t>
            </a:r>
            <a:r>
              <a:rPr lang="en-US"/>
              <a:t>Notepad</a:t>
            </a:r>
            <a:r>
              <a:rPr lang="en-US"/>
              <a:t>++</a:t>
            </a:r>
            <a:r>
              <a:rPr lang="en-US"/>
              <a:t>,</a:t>
            </a:r>
            <a:r>
              <a:rPr lang="en-US"/>
              <a:t> </a:t>
            </a:r>
            <a:r>
              <a:rPr lang="en-US"/>
              <a:t>e</a:t>
            </a:r>
            <a:r>
              <a:rPr lang="en-US"/>
              <a:t>t</a:t>
            </a:r>
            <a:r>
              <a:rPr lang="en-US"/>
              <a:t>c</a:t>
            </a:r>
            <a:r>
              <a:rPr lang="en-US"/>
              <a:t>.</a:t>
            </a:r>
            <a:endParaRPr lang="en-US"/>
          </a:p>
          <a:p>
            <a:endParaRPr lang="en-US"/>
          </a:p>
          <a:p>
            <a:r>
              <a:rPr lang="en-US"/>
              <a:t>W</a:t>
            </a:r>
            <a:r>
              <a:rPr lang="en-US"/>
              <a:t>e</a:t>
            </a:r>
            <a:r>
              <a:rPr lang="en-US"/>
              <a:t> </a:t>
            </a:r>
            <a:r>
              <a:rPr lang="en-US"/>
              <a:t>u</a:t>
            </a:r>
            <a:r>
              <a:rPr lang="en-US"/>
              <a:t>s</a:t>
            </a:r>
            <a:r>
              <a:rPr lang="en-US"/>
              <a:t>e</a:t>
            </a:r>
            <a:r>
              <a:rPr lang="en-US"/>
              <a:t> Eclipse IDE for Java EE Developers</a:t>
            </a:r>
            <a:r>
              <a:rPr lang="en-US"/>
              <a:t> </a:t>
            </a:r>
            <a:r>
              <a:rPr lang="en-US"/>
              <a:t>w</a:t>
            </a:r>
            <a:r>
              <a:rPr lang="en-US"/>
              <a:t>h</a:t>
            </a:r>
            <a:r>
              <a:rPr lang="en-US"/>
              <a:t>i</a:t>
            </a:r>
            <a:r>
              <a:rPr lang="en-US"/>
              <a:t>ch</a:t>
            </a:r>
            <a:r>
              <a:rPr lang="en-US"/>
              <a:t> add</a:t>
            </a:r>
            <a:r>
              <a:rPr lang="en-US"/>
              <a:t>s</a:t>
            </a:r>
            <a:r>
              <a:rPr lang="en-US"/>
              <a:t> support for HTML5 development</a:t>
            </a:r>
            <a:r>
              <a:rPr lang="en-US"/>
              <a:t>.</a:t>
            </a:r>
            <a:endParaRPr lang="en-US"/>
          </a:p>
          <a:p>
            <a:endParaRPr lang="en-US"/>
          </a:p>
          <a:p>
            <a:r>
              <a:rPr lang="en-US"/>
              <a:t>Save your file with the .html extension</a:t>
            </a:r>
            <a:r>
              <a:rPr lang="en-US"/>
              <a:t>.</a:t>
            </a:r>
            <a:endParaRPr lang="en-US"/>
          </a:p>
          <a:p>
            <a:endParaRPr lang="en-US"/>
          </a:p>
          <a:p>
            <a:r>
              <a:rPr lang="en-US"/>
              <a:t>You can then load your file into a browser to see how it looks.</a:t>
            </a:r>
            <a:r>
              <a:rPr lang="en-US"/>
              <a:t> </a:t>
            </a:r>
            <a:r>
              <a:rPr lang="en-US"/>
              <a:t> </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RMX1925</dc:creator>
  <dcterms:created xsi:type="dcterms:W3CDTF">2015-05-10T02:30:45Z</dcterms:created>
  <dcterms:modified xsi:type="dcterms:W3CDTF">2021-02-15T23:05:42Z</dcterms:modified>
</cp:coreProperties>
</file>