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2408921" y="4162555"/>
            <a:ext cx="7941253" cy="2240560"/>
          </a:xfrm>
        </p:spPr>
        <p:txBody>
          <a:bodyPr>
            <a:normAutofit fontScale="90000"/>
          </a:bodyPr>
          <a:p>
            <a:pPr algn="l"/>
            <a:br>
              <a:rPr altLang="zh-CN" lang="en-US"/>
            </a:b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b</a:t>
            </a:r>
            <a:r>
              <a:rPr altLang="zh-CN" lang="en-US"/>
              <a:t> </a:t>
            </a:r>
            <a:r>
              <a:rPr altLang="zh-CN" lang="en-US"/>
              <a:t>F</a:t>
            </a:r>
            <a:r>
              <a:rPr altLang="zh-CN" lang="en-US"/>
              <a:t>o</a:t>
            </a:r>
            <a:r>
              <a:rPr altLang="zh-CN" lang="en-US"/>
              <a:t>r</a:t>
            </a:r>
            <a:r>
              <a:rPr altLang="zh-CN" lang="en-US"/>
              <a:t>m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2</a:t>
            </a:r>
            <a:r>
              <a:rPr altLang="zh-CN" lang="en-US"/>
              <a:t>.</a:t>
            </a:r>
            <a:r>
              <a:rPr altLang="zh-CN" lang="en-US"/>
              <a:t>0</a:t>
            </a:r>
            <a:br>
              <a:rPr altLang="zh-CN" lang="en-US"/>
            </a:b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b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o</a:t>
            </a:r>
            <a:r>
              <a:rPr altLang="zh-CN" lang="en-US"/>
              <a:t>rage</a:t>
            </a:r>
            <a:br>
              <a:rPr altLang="zh-CN" lang="en-US"/>
            </a:b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b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Q</a:t>
            </a:r>
            <a:r>
              <a:rPr altLang="zh-CN" lang="en-US"/>
              <a:t>L</a:t>
            </a:r>
            <a:r>
              <a:rPr altLang="zh-CN" lang="en-US"/>
              <a:t> </a:t>
            </a:r>
            <a:r>
              <a:rPr altLang="zh-CN" lang="en-US"/>
              <a:t>D</a:t>
            </a:r>
            <a:r>
              <a:rPr altLang="zh-CN" lang="en-US"/>
              <a:t>B</a:t>
            </a:r>
            <a:br>
              <a:rPr altLang="zh-CN" lang="en-US"/>
            </a:br>
            <a:r>
              <a:rPr altLang="zh-CN" lang="en-US"/>
              <a:t>G</a:t>
            </a:r>
            <a:r>
              <a:rPr altLang="zh-CN" lang="en-US"/>
              <a:t>e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o</a:t>
            </a:r>
            <a:r>
              <a:rPr altLang="zh-CN" lang="en-US"/>
              <a:t>c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ons</a:t>
            </a:r>
            <a:endParaRPr altLang="zh-CN"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26350" y="508706"/>
            <a:ext cx="2922443" cy="2920293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The autofocus attribute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1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is a simple one-step pattern, easily programmed in JavaScript at the time of document load, automatically focus one particular form field.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HTML5 - Web Storage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7" name=""/>
          <p:cNvSpPr>
            <a:spLocks noGrp="1"/>
          </p:cNvSpPr>
          <p:nvPr>
            <p:ph idx="1"/>
          </p:nvPr>
        </p:nvSpPr>
        <p:spPr>
          <a:xfrm>
            <a:off x="836469" y="1922967"/>
            <a:ext cx="7886700" cy="4351338"/>
          </a:xfrm>
        </p:spPr>
        <p:txBody>
          <a:bodyPr/>
          <a:p>
            <a:r>
              <a:rPr lang="en-US">
                <a:solidFill>
                  <a:srgbClr val="FFFFFF"/>
                </a:solidFill>
              </a:rPr>
              <a:t>Session Storage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Local Storage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Delete Web Storage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Session Storage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1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Session Storage is designed for scenarios where the user is carrying out a single transaction, but could be carrying out multiple transactions in different windows at the same time.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Local Storage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2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Local Storage is designed for storage that spans multiple windows, and lasts beyond the current session.</a:t>
            </a:r>
            <a:endParaRPr lang="en-US"/>
          </a:p>
          <a:p>
            <a:endParaRPr lang="en-US"/>
          </a:p>
          <a:p>
            <a:r>
              <a:rPr lang="en-US"/>
              <a:t> In particular, Web applications may wish to store megabytes of user data, such as entire user-authored documents or a user's mailbox, on the client side for performance reasons.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>
          <a:xfrm>
            <a:off x="628648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Delete Web Storage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23" name=""/>
          <p:cNvSpPr>
            <a:spLocks noGrp="1"/>
          </p:cNvSpPr>
          <p:nvPr>
            <p:ph idx="1"/>
          </p:nvPr>
        </p:nvSpPr>
        <p:spPr>
          <a:xfrm>
            <a:off x="0" y="1002795"/>
            <a:ext cx="9094071" cy="5602356"/>
          </a:xfrm>
        </p:spPr>
        <p:txBody>
          <a:bodyPr>
            <a:normAutofit fontScale="96429" lnSpcReduction="20000"/>
          </a:bodyPr>
          <a:p>
            <a:r>
              <a:rPr lang="en-US"/>
              <a:t>Storing sensitive data on local machine could be dangerous and could leave a security hole.</a:t>
            </a:r>
            <a:endParaRPr lang="en-US"/>
          </a:p>
          <a:p>
            <a:endParaRPr lang="en-US"/>
          </a:p>
          <a:p>
            <a:r>
              <a:rPr lang="en-US"/>
              <a:t>The Session Storage Data would be deleted by the browsers immediately after the session gets terminated.</a:t>
            </a:r>
            <a:endParaRPr lang="en-US"/>
          </a:p>
          <a:p>
            <a:endParaRPr lang="en-US"/>
          </a:p>
          <a:p>
            <a:r>
              <a:rPr lang="en-US"/>
              <a:t>To clear a local storage setting you would need to call localStorage.remove('key'); where 'key' is the key of the value you want to remove.</a:t>
            </a:r>
            <a:endParaRPr lang="en-US"/>
          </a:p>
          <a:p>
            <a:endParaRPr lang="en-US"/>
          </a:p>
          <a:p>
            <a:r>
              <a:rPr lang="en-US"/>
              <a:t> If you want to clear all settings, you need to call localStorage.clear() method.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HTML5 - Web SQL Database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5" name=""/>
          <p:cNvSpPr>
            <a:spLocks noGrp="1"/>
          </p:cNvSpPr>
          <p:nvPr>
            <p:ph idx="1"/>
          </p:nvPr>
        </p:nvSpPr>
        <p:spPr>
          <a:xfrm>
            <a:off x="1758662" y="2708203"/>
            <a:ext cx="7886700" cy="4351338"/>
          </a:xfrm>
        </p:spPr>
        <p:txBody>
          <a:bodyPr/>
          <a:p>
            <a:r>
              <a:rPr lang="en-US">
                <a:solidFill>
                  <a:srgbClr val="FFFFFF"/>
                </a:solidFill>
              </a:rPr>
              <a:t>Opening Database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T</a:t>
            </a:r>
            <a:r>
              <a:rPr lang="en-US">
                <a:solidFill>
                  <a:srgbClr val="FFFFFF"/>
                </a:solidFill>
              </a:rPr>
              <a:t>r</a:t>
            </a:r>
            <a:r>
              <a:rPr lang="en-US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n</a:t>
            </a:r>
            <a:r>
              <a:rPr lang="en-US">
                <a:solidFill>
                  <a:srgbClr val="FFFFFF"/>
                </a:solidFill>
              </a:rPr>
              <a:t>s</a:t>
            </a:r>
            <a:r>
              <a:rPr lang="en-US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ction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idx="1"/>
          </p:nvPr>
        </p:nvSpPr>
        <p:spPr>
          <a:xfrm>
            <a:off x="277955" y="229232"/>
            <a:ext cx="8627053" cy="6350116"/>
          </a:xfrm>
        </p:spPr>
        <p:txBody>
          <a:bodyPr>
            <a:normAutofit fontScale="85714" lnSpcReduction="20000"/>
          </a:bodyPr>
          <a:p>
            <a:r>
              <a:rPr lang="en-US"/>
              <a:t>Web SQL Database will work in latest version of Safari, Chrome and Opera.</a:t>
            </a:r>
            <a:endParaRPr lang="en-US"/>
          </a:p>
          <a:p>
            <a:endParaRPr lang="en-US"/>
          </a:p>
          <a:p>
            <a:r>
              <a:rPr lang="en-US"/>
              <a:t>The Web SQL Database API isn't actually part of the HTML5 specification but it is a separate specification which introduces a set of APIs to manipulate client-side databases using SQL</a:t>
            </a:r>
            <a:endParaRPr lang="en-US"/>
          </a:p>
          <a:p>
            <a:endParaRPr lang="en-US"/>
          </a:p>
          <a:p>
            <a:r>
              <a:rPr lang="en-US"/>
              <a:t>openDatabase − This method creates the database object either using existing database or creating new one.</a:t>
            </a:r>
            <a:endParaRPr lang="en-US"/>
          </a:p>
          <a:p>
            <a:endParaRPr lang="en-US"/>
          </a:p>
          <a:p>
            <a:r>
              <a:rPr lang="en-US"/>
              <a:t>transaction − This method gives us the ability to control a transaction and performing either commit or rollback based on the situation.</a:t>
            </a:r>
            <a:endParaRPr lang="en-US"/>
          </a:p>
          <a:p>
            <a:endParaRPr lang="en-US"/>
          </a:p>
          <a:p>
            <a:r>
              <a:rPr lang="en-US"/>
              <a:t>executeSql − This method is used to execute actual SQL query.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Opening Database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8" name=""/>
          <p:cNvSpPr>
            <a:spLocks noGrp="1"/>
          </p:cNvSpPr>
          <p:nvPr>
            <p:ph idx="1"/>
          </p:nvPr>
        </p:nvSpPr>
        <p:spPr>
          <a:xfrm>
            <a:off x="330923" y="1076997"/>
            <a:ext cx="8482153" cy="5651479"/>
          </a:xfrm>
        </p:spPr>
        <p:txBody>
          <a:bodyPr>
            <a:normAutofit fontScale="96429" lnSpcReduction="20000"/>
          </a:bodyPr>
          <a:p>
            <a:r>
              <a:rPr lang="en-US"/>
              <a:t>The openDatabase method takes care of opening a database if it already exists, this method will create it if it already does not exist.</a:t>
            </a:r>
            <a:endParaRPr lang="en-US"/>
          </a:p>
          <a:p>
            <a:endParaRPr lang="en-US"/>
          </a:p>
          <a:p>
            <a:r>
              <a:rPr lang="en-US"/>
              <a:t>To execute a query you use the database.transaction() function. This function needs a single argument, which is a function that takes care of</a:t>
            </a:r>
            <a:endParaRPr lang="en-US"/>
          </a:p>
          <a:p>
            <a:endParaRPr lang="en-US"/>
          </a:p>
          <a:p>
            <a:r>
              <a:rPr lang="en-US"/>
              <a:t> To create enteries into the table we add simple SQL query</a:t>
            </a:r>
            <a:endParaRPr lang="en-US"/>
          </a:p>
          <a:p>
            <a:endParaRPr lang="en-US"/>
          </a:p>
          <a:p>
            <a:r>
              <a:rPr lang="en-US"/>
              <a:t>To read already existing records we use a callback to capture the results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HTML5 - Geolocation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0" name=""/>
          <p:cNvSpPr>
            <a:spLocks noGrp="1"/>
          </p:cNvSpPr>
          <p:nvPr>
            <p:ph idx="1"/>
          </p:nvPr>
        </p:nvSpPr>
        <p:spPr>
          <a:xfrm>
            <a:off x="849457" y="2073610"/>
            <a:ext cx="7886700" cy="4351338"/>
          </a:xfrm>
        </p:spPr>
        <p:txBody>
          <a:bodyPr/>
          <a:p>
            <a:r>
              <a:rPr lang="en-US">
                <a:solidFill>
                  <a:srgbClr val="FFFFFF"/>
                </a:solidFill>
              </a:rPr>
              <a:t>Geolocation Methods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Location Properties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Handling Errors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Position Options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>
            <a:spLocks noGrp="1"/>
          </p:cNvSpPr>
          <p:nvPr>
            <p:ph type="subTitle" idx="1"/>
          </p:nvPr>
        </p:nvSpPr>
        <p:spPr>
          <a:xfrm>
            <a:off x="448108" y="2379633"/>
            <a:ext cx="8247784" cy="3394959"/>
          </a:xfrm>
        </p:spPr>
        <p:txBody>
          <a:bodyPr/>
          <a:p>
            <a:pPr algn="l"/>
            <a:r>
              <a:rPr lang="en-US"/>
              <a:t>The geolocation object is a service object that allows widgets to retrieve information about the geographic location of the device.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H</a:t>
            </a:r>
            <a:r>
              <a:rPr b="1" lang="en-US">
                <a:solidFill>
                  <a:srgbClr val="3399FF"/>
                </a:solidFill>
              </a:rPr>
              <a:t>T</a:t>
            </a:r>
            <a:r>
              <a:rPr b="1" lang="en-US">
                <a:solidFill>
                  <a:srgbClr val="3399FF"/>
                </a:solidFill>
              </a:rPr>
              <a:t>M</a:t>
            </a:r>
            <a:r>
              <a:rPr b="1" lang="en-US">
                <a:solidFill>
                  <a:srgbClr val="3399FF"/>
                </a:solidFill>
              </a:rPr>
              <a:t>L</a:t>
            </a:r>
            <a:r>
              <a:rPr b="1" lang="en-US">
                <a:solidFill>
                  <a:srgbClr val="3399FF"/>
                </a:solidFill>
              </a:rPr>
              <a:t>5</a:t>
            </a:r>
            <a:r>
              <a:rPr b="1" lang="en-US">
                <a:solidFill>
                  <a:srgbClr val="3399FF"/>
                </a:solidFill>
              </a:rPr>
              <a:t>-</a:t>
            </a:r>
            <a:r>
              <a:rPr b="1" lang="en-US">
                <a:solidFill>
                  <a:srgbClr val="3399FF"/>
                </a:solidFill>
              </a:rPr>
              <a:t>W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b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Forms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2</a:t>
            </a:r>
            <a:r>
              <a:rPr b="1" lang="en-US">
                <a:solidFill>
                  <a:srgbClr val="3399FF"/>
                </a:solidFill>
              </a:rPr>
              <a:t>.</a:t>
            </a:r>
            <a:r>
              <a:rPr b="1" lang="en-US">
                <a:solidFill>
                  <a:srgbClr val="3399FF"/>
                </a:solidFill>
              </a:rPr>
              <a:t>0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01" name=""/>
          <p:cNvSpPr>
            <a:spLocks noGrp="1"/>
          </p:cNvSpPr>
          <p:nvPr>
            <p:ph idx="1"/>
          </p:nvPr>
        </p:nvSpPr>
        <p:spPr>
          <a:xfrm>
            <a:off x="628650" y="2286773"/>
            <a:ext cx="7886700" cy="4351338"/>
          </a:xfrm>
        </p:spPr>
        <p:txBody>
          <a:bodyPr/>
          <a:p>
            <a:r>
              <a:rPr lang="en-US">
                <a:solidFill>
                  <a:srgbClr val="FFFFFF"/>
                </a:solidFill>
              </a:rPr>
              <a:t>The &lt;input&gt; element in HTML</a:t>
            </a:r>
            <a:r>
              <a:rPr lang="en-US">
                <a:solidFill>
                  <a:srgbClr val="FFFFFF"/>
                </a:solidFill>
              </a:rPr>
              <a:t>-5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The &lt;output&gt; element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The placeholder attribute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The autofocus attribute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type="title"/>
          </p:nvPr>
        </p:nvSpPr>
        <p:spPr>
          <a:xfrm>
            <a:off x="628650" y="76178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Geolocation Methods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3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89366" y="1273165"/>
            <a:ext cx="6885255" cy="5456259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Location Properties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35" name=""/>
          <p:cNvSpPr>
            <a:spLocks noGrp="1"/>
          </p:cNvSpPr>
          <p:nvPr>
            <p:ph idx="1"/>
          </p:nvPr>
        </p:nvSpPr>
        <p:spPr>
          <a:xfrm>
            <a:off x="191749" y="1409300"/>
            <a:ext cx="8760503" cy="5448700"/>
          </a:xfrm>
        </p:spPr>
        <p:txBody>
          <a:bodyPr/>
          <a:p>
            <a:r>
              <a:rPr lang="en-US"/>
              <a:t>Geolocation methods getCurrentPosition() and getPositionUsingMethodName() specify the callback method that retrieves the location information. </a:t>
            </a:r>
            <a:endParaRPr lang="en-US"/>
          </a:p>
          <a:p>
            <a:endParaRPr lang="en-US"/>
          </a:p>
          <a:p>
            <a:r>
              <a:rPr lang="en-US"/>
              <a:t>These methods are called asynchronously with an object Position which stores the complete location information.</a:t>
            </a:r>
            <a:endParaRPr lang="en-US"/>
          </a:p>
          <a:p>
            <a:endParaRPr lang="en-US"/>
          </a:p>
          <a:p>
            <a:r>
              <a:rPr lang="en-US"/>
              <a:t>The Position object specifies the current geographic location of the device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3768786"/>
          </a:xfrm>
          <a:prstGeom prst="rect"/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243979" y="3768786"/>
            <a:ext cx="9144000" cy="3066831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048639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8853" y="1825625"/>
            <a:ext cx="9144000" cy="2506206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>
          <a:xfrm>
            <a:off x="628649" y="328216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Handling Errors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598" name=""/>
          <p:cNvSpPr>
            <a:spLocks noGrp="1"/>
          </p:cNvSpPr>
          <p:nvPr>
            <p:ph idx="1"/>
          </p:nvPr>
        </p:nvSpPr>
        <p:spPr>
          <a:xfrm>
            <a:off x="419532" y="2294455"/>
            <a:ext cx="8724467" cy="5409133"/>
          </a:xfrm>
        </p:spPr>
        <p:txBody>
          <a:bodyPr/>
          <a:p>
            <a:r>
              <a:rPr lang="en-US"/>
              <a:t>Geolocation is complicated, and it is very much required to catch any error and handle it gracefully.</a:t>
            </a:r>
            <a:endParaRPr lang="en-US"/>
          </a:p>
          <a:p>
            <a:endParaRPr lang="en-US"/>
          </a:p>
          <a:p>
            <a:r>
              <a:rPr lang="en-US"/>
              <a:t>The geolocations methods getCurrentPosition() and watchPosition() make use of an error handler callback method which gives PositionError object.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1"/>
            <a:ext cx="9144000" cy="2468558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47977" y="2468557"/>
            <a:ext cx="9144000" cy="4340334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>
          <a:xfrm>
            <a:off x="407842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Position Options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161059" y="1253330"/>
            <a:ext cx="9081655" cy="5313438"/>
          </a:xfrm>
        </p:spPr>
        <p:txBody>
          <a:bodyPr/>
          <a:p>
            <a:r>
              <a:rPr lang="en-US"/>
              <a:t>Following is the actual syntax of getCurrentPosition() method</a:t>
            </a:r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744339"/>
            <a:ext cx="9144000" cy="1839523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29886" y="3664099"/>
            <a:ext cx="9144000" cy="1228002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3867742"/>
            <a:ext cx="9144000" cy="2990258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2876" y="0"/>
            <a:ext cx="9993956" cy="744511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ctrTitle"/>
          </p:nvPr>
        </p:nvSpPr>
        <p:spPr>
          <a:xfrm>
            <a:off x="254340" y="2408237"/>
            <a:ext cx="8635320" cy="2387600"/>
          </a:xfrm>
          <a:solidFill>
            <a:srgbClr val="000000"/>
          </a:solidFill>
        </p:spPr>
        <p:txBody>
          <a:bodyPr/>
          <a:p>
            <a:r>
              <a:rPr sz="5900" lang="en-US">
                <a:solidFill>
                  <a:srgbClr val="3399FF"/>
                </a:solidFill>
              </a:rPr>
              <a:t>The &lt;input&gt; element in HTML5</a:t>
            </a:r>
            <a:endParaRPr sz="5900" lang="en-US">
              <a:solidFill>
                <a:srgbClr val="3399FF"/>
              </a:solidFill>
            </a:endParaRPr>
          </a:p>
        </p:txBody>
      </p:sp>
      <p:sp>
        <p:nvSpPr>
          <p:cNvPr id="104860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idx="1"/>
          </p:nvPr>
        </p:nvSpPr>
        <p:spPr>
          <a:xfrm>
            <a:off x="368876" y="190260"/>
            <a:ext cx="8672513" cy="5770850"/>
          </a:xfrm>
        </p:spPr>
        <p:txBody>
          <a:bodyPr/>
          <a:p>
            <a:r>
              <a:rPr lang="en-US"/>
              <a:t>HTML4 input elements</a:t>
            </a:r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96474" y="783064"/>
            <a:ext cx="7538185" cy="607493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52537" y="0"/>
            <a:ext cx="5492203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idx="1"/>
          </p:nvPr>
        </p:nvSpPr>
        <p:spPr>
          <a:xfrm>
            <a:off x="394853" y="430373"/>
            <a:ext cx="8782916" cy="6198838"/>
          </a:xfrm>
        </p:spPr>
        <p:txBody>
          <a:bodyPr/>
          <a:p>
            <a:r>
              <a:rPr lang="en-US"/>
              <a:t>The &lt;input&gt; element in HTML5</a:t>
            </a:r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31594" y="908536"/>
            <a:ext cx="5556817" cy="617730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79208" y="0"/>
            <a:ext cx="6065107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The &lt;output&gt; element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11" name="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/>
              <a:t>You can use the for attribute to specify a relationship between the output element and other elements in the document that affected the calculation (for example, as inputs or parameters). 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The value of the for attribute is a space-separated list of IDs of other elements.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The placeholder attribute</a:t>
            </a:r>
            <a:br>
              <a:rPr lang="en-US">
                <a:solidFill>
                  <a:srgbClr val="3399FF"/>
                </a:solidFill>
              </a:rPr>
            </a:b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13" name=""/>
          <p:cNvSpPr>
            <a:spLocks noGrp="1"/>
          </p:cNvSpPr>
          <p:nvPr>
            <p:ph idx="1"/>
          </p:nvPr>
        </p:nvSpPr>
        <p:spPr>
          <a:xfrm>
            <a:off x="115597" y="1690688"/>
            <a:ext cx="8882994" cy="3624509"/>
          </a:xfrm>
        </p:spPr>
        <p:txBody>
          <a:bodyPr/>
          <a:p>
            <a:r>
              <a:rPr lang="en-US"/>
              <a:t>HTML5 introduced a new attribute called placeholder. </a:t>
            </a:r>
            <a:endParaRPr lang="en-US"/>
          </a:p>
          <a:p>
            <a:endParaRPr lang="en-US"/>
          </a:p>
          <a:p>
            <a:r>
              <a:rPr lang="en-US"/>
              <a:t>This attribute on &lt;input&gt; and &lt;textarea&gt; elements provide a hint to the user of what can be entered in the field.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2015-05-10T13:30:45Z</dcterms:created>
  <dcterms:modified xsi:type="dcterms:W3CDTF">2021-02-18T23:35:19Z</dcterms:modified>
</cp:coreProperties>
</file>