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57" r:id="rId2"/>
    <p:sldId id="258" r:id="rId3"/>
    <p:sldId id="259" r:id="rId4"/>
    <p:sldId id="269" r:id="rId5"/>
    <p:sldId id="270" r:id="rId6"/>
    <p:sldId id="271" r:id="rId7"/>
    <p:sldId id="260" r:id="rId8"/>
    <p:sldId id="272" r:id="rId9"/>
    <p:sldId id="273" r:id="rId10"/>
    <p:sldId id="274" r:id="rId11"/>
    <p:sldId id="261" r:id="rId12"/>
    <p:sldId id="276" r:id="rId13"/>
    <p:sldId id="277" r:id="rId14"/>
    <p:sldId id="262" r:id="rId15"/>
    <p:sldId id="278" r:id="rId16"/>
    <p:sldId id="279" r:id="rId17"/>
    <p:sldId id="280" r:id="rId18"/>
    <p:sldId id="263" r:id="rId19"/>
    <p:sldId id="282" r:id="rId20"/>
    <p:sldId id="283" r:id="rId21"/>
    <p:sldId id="264" r:id="rId22"/>
    <p:sldId id="284" r:id="rId23"/>
    <p:sldId id="286" r:id="rId24"/>
    <p:sldId id="285" r:id="rId25"/>
    <p:sldId id="265" r:id="rId26"/>
    <p:sldId id="287" r:id="rId27"/>
    <p:sldId id="288" r:id="rId28"/>
    <p:sldId id="289" r:id="rId29"/>
    <p:sldId id="266" r:id="rId30"/>
    <p:sldId id="290" r:id="rId31"/>
    <p:sldId id="292" r:id="rId32"/>
    <p:sldId id="293" r:id="rId33"/>
    <p:sldId id="294" r:id="rId34"/>
    <p:sldId id="295" r:id="rId35"/>
    <p:sldId id="267" r:id="rId36"/>
    <p:sldId id="298" r:id="rId37"/>
    <p:sldId id="296" r:id="rId38"/>
    <p:sldId id="299" r:id="rId39"/>
    <p:sldId id="300" r:id="rId40"/>
    <p:sldId id="301" r:id="rId41"/>
    <p:sldId id="297" r:id="rId42"/>
    <p:sldId id="268" r:id="rId4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-124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42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43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44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45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7746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1048582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t>2021/2/16</a:t>
            </a:fld>
            <a:endParaRPr lang="zh-CN" altLang="en-US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1048609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10486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t>2021/2/16</a:t>
            </a:fld>
            <a:endParaRPr lang="zh-CN" altLang="en-US"/>
          </a:p>
        </p:txBody>
      </p:sp>
      <p:sp>
        <p:nvSpPr>
          <p:cNvPr id="10486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104859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104859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t>2021/2/16</a:t>
            </a:fld>
            <a:endParaRPr lang="zh-CN" altLang="en-US"/>
          </a:p>
        </p:txBody>
      </p:sp>
      <p:sp>
        <p:nvSpPr>
          <p:cNvPr id="104859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59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104859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104859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t>2021/2/16</a:t>
            </a:fld>
            <a:endParaRPr lang="zh-CN" altLang="en-US"/>
          </a:p>
        </p:txBody>
      </p:sp>
      <p:sp>
        <p:nvSpPr>
          <p:cNvPr id="104860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0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1048614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04861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t>2021/2/16</a:t>
            </a:fld>
            <a:endParaRPr lang="zh-CN" altLang="en-US"/>
          </a:p>
        </p:txBody>
      </p:sp>
      <p:sp>
        <p:nvSpPr>
          <p:cNvPr id="104861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1048619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1048620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104862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t>2021/2/16</a:t>
            </a:fld>
            <a:endParaRPr lang="zh-CN" altLang="en-US"/>
          </a:p>
        </p:txBody>
      </p:sp>
      <p:sp>
        <p:nvSpPr>
          <p:cNvPr id="104862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2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1048625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048626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1048627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048628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1048629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t>2021/2/16</a:t>
            </a:fld>
            <a:endParaRPr lang="zh-CN" altLang="en-US"/>
          </a:p>
        </p:txBody>
      </p:sp>
      <p:sp>
        <p:nvSpPr>
          <p:cNvPr id="1048630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31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1048589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t>2021/2/16</a:t>
            </a:fld>
            <a:endParaRPr lang="zh-CN" altLang="en-US"/>
          </a:p>
        </p:txBody>
      </p:sp>
      <p:sp>
        <p:nvSpPr>
          <p:cNvPr id="104859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59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t>2021/2/16</a:t>
            </a:fld>
            <a:endParaRPr lang="zh-CN" altLang="en-US"/>
          </a:p>
        </p:txBody>
      </p:sp>
      <p:sp>
        <p:nvSpPr>
          <p:cNvPr id="104863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3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1048636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1048637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04863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t>2021/2/16</a:t>
            </a:fld>
            <a:endParaRPr lang="zh-CN" altLang="en-US"/>
          </a:p>
        </p:txBody>
      </p:sp>
      <p:sp>
        <p:nvSpPr>
          <p:cNvPr id="104863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4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104860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104860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04860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t>2021/2/16</a:t>
            </a:fld>
            <a:endParaRPr lang="zh-CN" altLang="en-US"/>
          </a:p>
        </p:txBody>
      </p:sp>
      <p:sp>
        <p:nvSpPr>
          <p:cNvPr id="104860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0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C1078-46ED-40F9-8930-935BAD7C2B02}" type="datetimeFigureOut">
              <a:rPr lang="zh-CN" altLang="en-US" smtClean="0"/>
              <a:t>2021/2/16</a:t>
            </a:fld>
            <a:endParaRPr lang="zh-CN" altLang="en-US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8.jpe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Title 1"/>
          <p:cNvSpPr>
            <a:spLocks noGrp="1"/>
          </p:cNvSpPr>
          <p:nvPr>
            <p:ph type="ctrTitle"/>
          </p:nvPr>
        </p:nvSpPr>
        <p:spPr>
          <a:xfrm>
            <a:off x="1088448" y="3933426"/>
            <a:ext cx="7772400" cy="992983"/>
          </a:xfrm>
        </p:spPr>
        <p:txBody>
          <a:bodyPr>
            <a:normAutofit fontScale="90000"/>
          </a:bodyPr>
          <a:lstStyle/>
          <a:p>
            <a:r>
              <a:rPr lang="en-US" altLang="zh-CN"/>
              <a:t/>
            </a:r>
            <a:br>
              <a:rPr lang="en-US" altLang="zh-CN"/>
            </a:br>
            <a:r>
              <a:rPr lang="en-US" altLang="zh-CN"/>
              <a:t> Elements &amp; Attributes </a:t>
            </a:r>
          </a:p>
        </p:txBody>
      </p:sp>
      <p:sp>
        <p:nvSpPr>
          <p:cNvPr id="1048587" name="Subtitle 2"/>
          <p:cNvSpPr>
            <a:spLocks noGrp="1"/>
          </p:cNvSpPr>
          <p:nvPr>
            <p:ph type="subTitle" idx="1"/>
          </p:nvPr>
        </p:nvSpPr>
        <p:spPr>
          <a:xfrm>
            <a:off x="1143000" y="3270646"/>
            <a:ext cx="6858000" cy="1655762"/>
          </a:xfrm>
        </p:spPr>
        <p:txBody>
          <a:bodyPr/>
          <a:lstStyle/>
          <a:p>
            <a:endParaRPr lang="en-US" altLang="zh-CN"/>
          </a:p>
        </p:txBody>
      </p:sp>
      <p:pic>
        <p:nvPicPr>
          <p:cNvPr id="2097152" name="Picture 2097151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3110779" y="681745"/>
            <a:ext cx="2922443" cy="292029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Title 104868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91" name="Content Placeholder 104869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97171" name="Picture 2097170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574437" y="0"/>
            <a:ext cx="8236933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Title 104865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58" name="Content Placeholder 104865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59" name="TextBox 1048658"/>
          <p:cNvSpPr txBox="1"/>
          <p:nvPr/>
        </p:nvSpPr>
        <p:spPr>
          <a:xfrm>
            <a:off x="2572000" y="3219450"/>
            <a:ext cx="6473792" cy="510540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FFFFFF"/>
                </a:solidFill>
              </a:rPr>
              <a:t>Table</a:t>
            </a:r>
          </a:p>
        </p:txBody>
      </p:sp>
      <p:pic>
        <p:nvPicPr>
          <p:cNvPr id="2097155" name="Picture 2097154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36382" y="2662952"/>
            <a:ext cx="2169101" cy="162353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5" name="Content Placeholder 1048694"/>
          <p:cNvSpPr>
            <a:spLocks noGrp="1"/>
          </p:cNvSpPr>
          <p:nvPr>
            <p:ph idx="1"/>
          </p:nvPr>
        </p:nvSpPr>
        <p:spPr>
          <a:xfrm>
            <a:off x="0" y="0"/>
            <a:ext cx="9198552" cy="6962541"/>
          </a:xfrm>
        </p:spPr>
        <p:txBody>
          <a:bodyPr/>
          <a:lstStyle/>
          <a:p>
            <a:endParaRPr lang="en-US"/>
          </a:p>
          <a:p>
            <a:r>
              <a:rPr lang="en-US"/>
              <a:t>HTML tables allow web developers to arrange data into rows and columns.</a:t>
            </a:r>
          </a:p>
        </p:txBody>
      </p:sp>
      <p:pic>
        <p:nvPicPr>
          <p:cNvPr id="2097174" name="Picture 2097173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930787" y="1324599"/>
            <a:ext cx="7233352" cy="56379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Title 104869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97" name="Content Placeholder 104869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97173" name="Picture 2097172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261284" y="0"/>
            <a:ext cx="6183358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0" name="Title 104865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61" name="Content Placeholder 104866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70" name="TextBox 1048669"/>
          <p:cNvSpPr txBox="1"/>
          <p:nvPr/>
        </p:nvSpPr>
        <p:spPr>
          <a:xfrm>
            <a:off x="3469581" y="3173730"/>
            <a:ext cx="6685317" cy="510540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FFFFFF"/>
                </a:solidFill>
              </a:rPr>
              <a:t>Form &amp; Input tags</a:t>
            </a:r>
          </a:p>
        </p:txBody>
      </p:sp>
      <p:pic>
        <p:nvPicPr>
          <p:cNvPr id="2097156" name="Picture 2097155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628649" y="2507485"/>
            <a:ext cx="2149620" cy="184302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9" name="Content Placeholder 1048698"/>
          <p:cNvSpPr>
            <a:spLocks noGrp="1"/>
          </p:cNvSpPr>
          <p:nvPr>
            <p:ph idx="1"/>
          </p:nvPr>
        </p:nvSpPr>
        <p:spPr>
          <a:xfrm>
            <a:off x="228933" y="249016"/>
            <a:ext cx="8915067" cy="6668103"/>
          </a:xfrm>
        </p:spPr>
        <p:txBody>
          <a:bodyPr>
            <a:normAutofit fontScale="92857" lnSpcReduction="10000"/>
          </a:bodyPr>
          <a:lstStyle/>
          <a:p>
            <a:r>
              <a:rPr lang="en-US" dirty="0"/>
              <a:t>An HTML form is used to collect user input. The user input is most often sent to a server for processing.</a:t>
            </a:r>
          </a:p>
          <a:p>
            <a:endParaRPr lang="en-US" dirty="0"/>
          </a:p>
          <a:p>
            <a:r>
              <a:rPr lang="en-US" b="1" dirty="0"/>
              <a:t>The &lt;form&gt; </a:t>
            </a:r>
            <a:r>
              <a:rPr lang="en-US" b="1" dirty="0" err="1"/>
              <a:t>Element</a:t>
            </a:r>
            <a:r>
              <a:rPr lang="en-US" dirty="0" err="1"/>
              <a:t>:The</a:t>
            </a:r>
            <a:r>
              <a:rPr lang="en-US" dirty="0"/>
              <a:t> HTML &lt;form&gt; element is used to create an HTML form for user input:</a:t>
            </a:r>
          </a:p>
          <a:p>
            <a:endParaRPr lang="en-US" dirty="0"/>
          </a:p>
          <a:p>
            <a:endParaRPr lang="en-US"/>
          </a:p>
          <a:p>
            <a:endParaRPr lang="en-US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&lt;input&gt; </a:t>
            </a:r>
            <a:r>
              <a:rPr lang="en-US" dirty="0" err="1"/>
              <a:t>Element:The</a:t>
            </a:r>
            <a:r>
              <a:rPr lang="en-US" dirty="0"/>
              <a:t> HTML &lt;input&gt; element is the most used form element.</a:t>
            </a:r>
          </a:p>
          <a:p>
            <a:endParaRPr lang="en-US" dirty="0"/>
          </a:p>
          <a:p>
            <a:r>
              <a:rPr lang="en-US" dirty="0"/>
              <a:t>An &lt;input&gt; element can be displayed in many ways, depending on the type attribute.                     </a:t>
            </a:r>
          </a:p>
        </p:txBody>
      </p:sp>
      <p:pic>
        <p:nvPicPr>
          <p:cNvPr id="2097175" name="Picture 2097174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838057" y="2297958"/>
            <a:ext cx="4072080" cy="187571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0" name="Title 104869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701" name="Content Placeholder 104870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97176" name="Picture 2097175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295727" y="0"/>
            <a:ext cx="6448636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Title 104870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703" name="Content Placeholder 104870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97177" name="Picture 2097176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5125"/>
            <a:ext cx="9144000" cy="55837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Title 104866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63" name="Content Placeholder 104866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71" name="TextBox 1048670"/>
          <p:cNvSpPr txBox="1"/>
          <p:nvPr/>
        </p:nvSpPr>
        <p:spPr>
          <a:xfrm>
            <a:off x="2975054" y="3219450"/>
            <a:ext cx="6811762" cy="510540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FFFFFF"/>
                </a:solidFill>
              </a:rPr>
              <a:t>Images</a:t>
            </a:r>
          </a:p>
        </p:txBody>
      </p:sp>
      <p:pic>
        <p:nvPicPr>
          <p:cNvPr id="2097157" name="Picture 2097156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-44975" y="3010944"/>
            <a:ext cx="2649317" cy="14380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7" name="Content Placeholder 1048706"/>
          <p:cNvSpPr>
            <a:spLocks noGrp="1"/>
          </p:cNvSpPr>
          <p:nvPr>
            <p:ph idx="1"/>
          </p:nvPr>
        </p:nvSpPr>
        <p:spPr>
          <a:xfrm>
            <a:off x="148213" y="593760"/>
            <a:ext cx="9036195" cy="5967233"/>
          </a:xfrm>
        </p:spPr>
        <p:txBody>
          <a:bodyPr/>
          <a:lstStyle/>
          <a:p>
            <a:r>
              <a:rPr lang="en-US"/>
              <a:t>The &lt;img&gt; tag has two required attributes:</a:t>
            </a:r>
          </a:p>
          <a:p>
            <a:endParaRPr lang="en-US"/>
          </a:p>
          <a:p>
            <a:pPr marL="514350" indent="-514350">
              <a:buFont typeface="+mj-lt"/>
              <a:buAutoNum type="arabicPeriod"/>
            </a:pPr>
            <a:r>
              <a:rPr lang="en-US"/>
              <a:t>src - Specifies the path to the image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alt - Specifies an alternate text for the image</a:t>
            </a:r>
          </a:p>
          <a:p>
            <a:endParaRPr lang="en-US"/>
          </a:p>
          <a:p>
            <a:r>
              <a:rPr lang="en-US"/>
              <a:t>Syntax:.         &lt;img src="url" alt="alternatetext"&gt;</a:t>
            </a:r>
          </a:p>
          <a:p>
            <a:endParaRPr lang="en-US"/>
          </a:p>
          <a:p>
            <a:r>
              <a:rPr lang="en-US"/>
              <a:t>&lt;img src="img_chania.jpg" alt="Flowers in Chania"&gt;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7" name="Title 104864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500" b="1">
                <a:solidFill>
                  <a:srgbClr val="3399FF"/>
                </a:solidFill>
              </a:rPr>
              <a:t>Agenda</a:t>
            </a:r>
          </a:p>
        </p:txBody>
      </p:sp>
      <p:sp>
        <p:nvSpPr>
          <p:cNvPr id="1048648" name="Content Placeholder 1048647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928527"/>
          </a:xfrm>
        </p:spPr>
        <p:txBody>
          <a:bodyPr>
            <a:normAutofit/>
          </a:bodyPr>
          <a:lstStyle/>
          <a:p>
            <a:r>
              <a:rPr lang="en-US"/>
              <a:t>Formatting tags</a:t>
            </a:r>
          </a:p>
          <a:p>
            <a:r>
              <a:rPr lang="en-US"/>
              <a:t>List</a:t>
            </a:r>
          </a:p>
          <a:p>
            <a:r>
              <a:rPr lang="en-US"/>
              <a:t>Table</a:t>
            </a:r>
          </a:p>
          <a:p>
            <a:r>
              <a:rPr lang="en-US"/>
              <a:t>Form &amp; Input tags</a:t>
            </a:r>
          </a:p>
          <a:p>
            <a:r>
              <a:rPr lang="en-US"/>
              <a:t>Images</a:t>
            </a:r>
          </a:p>
          <a:p>
            <a:r>
              <a:rPr lang="en-US"/>
              <a:t>Styles</a:t>
            </a:r>
          </a:p>
          <a:p>
            <a:r>
              <a:rPr lang="en-US"/>
              <a:t>Placeholder</a:t>
            </a:r>
          </a:p>
          <a:p>
            <a:r>
              <a:rPr lang="en-US"/>
              <a:t>Inline &amp; block elements</a:t>
            </a:r>
          </a:p>
          <a:p>
            <a:r>
              <a:rPr lang="en-US"/>
              <a:t>Id vs class attributes</a:t>
            </a:r>
          </a:p>
        </p:txBody>
      </p:sp>
      <p:sp>
        <p:nvSpPr>
          <p:cNvPr id="1048649" name="Oval 1048648"/>
          <p:cNvSpPr/>
          <p:nvPr/>
        </p:nvSpPr>
        <p:spPr>
          <a:xfrm>
            <a:off x="5635055" y="3684269"/>
            <a:ext cx="1718651" cy="1768595"/>
          </a:xfrm>
          <a:prstGeom prst="ellipse">
            <a:avLst/>
          </a:prstGeom>
          <a:solidFill>
            <a:srgbClr val="FF9900"/>
          </a:solidFill>
          <a:ln w="25400">
            <a:solidFill>
              <a:srgbClr val="666666"/>
            </a:solidFill>
          </a:ln>
        </p:spPr>
        <p:txBody>
          <a:bodyPr anchor="ctr"/>
          <a:lstStyle/>
          <a:p>
            <a:pPr algn="ctr"/>
            <a:endParaRPr lang="en-US"/>
          </a:p>
        </p:txBody>
      </p:sp>
      <p:sp>
        <p:nvSpPr>
          <p:cNvPr id="1048650" name="Oval 1048649"/>
          <p:cNvSpPr/>
          <p:nvPr/>
        </p:nvSpPr>
        <p:spPr>
          <a:xfrm>
            <a:off x="7077968" y="5206200"/>
            <a:ext cx="1453792" cy="1372666"/>
          </a:xfrm>
          <a:prstGeom prst="ellipse">
            <a:avLst/>
          </a:prstGeom>
          <a:solidFill>
            <a:srgbClr val="FF9900"/>
          </a:solidFill>
          <a:ln w="25400">
            <a:solidFill>
              <a:srgbClr val="666666"/>
            </a:solidFill>
          </a:ln>
        </p:spPr>
        <p:txBody>
          <a:bodyPr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8" name="Title 1048707"/>
          <p:cNvSpPr>
            <a:spLocks noGrp="1"/>
          </p:cNvSpPr>
          <p:nvPr>
            <p:ph type="title"/>
          </p:nvPr>
        </p:nvSpPr>
        <p:spPr>
          <a:xfrm>
            <a:off x="628649" y="-252024"/>
            <a:ext cx="7886700" cy="1325563"/>
          </a:xfrm>
        </p:spPr>
        <p:txBody>
          <a:bodyPr/>
          <a:lstStyle/>
          <a:p>
            <a:pPr algn="ctr"/>
            <a:r>
              <a:rPr lang="en-US">
                <a:solidFill>
                  <a:srgbClr val="3399FF"/>
                </a:solidFill>
              </a:rPr>
              <a:t>Common Image Formats</a:t>
            </a:r>
          </a:p>
        </p:txBody>
      </p:sp>
      <p:sp>
        <p:nvSpPr>
          <p:cNvPr id="1048709" name="Content Placeholder 104870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97178" name="Picture 2097177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425847" y="751457"/>
            <a:ext cx="6554288" cy="623836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4" name="Title 104866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65" name="Content Placeholder 104866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72" name="TextBox 1048671"/>
          <p:cNvSpPr txBox="1"/>
          <p:nvPr/>
        </p:nvSpPr>
        <p:spPr>
          <a:xfrm>
            <a:off x="3260397" y="2918459"/>
            <a:ext cx="6599505" cy="510540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FFFFFF"/>
                </a:solidFill>
              </a:rPr>
              <a:t>Styles</a:t>
            </a:r>
          </a:p>
        </p:txBody>
      </p:sp>
      <p:pic>
        <p:nvPicPr>
          <p:cNvPr id="2097158" name="Picture 2097157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92327"/>
            <a:ext cx="2404818" cy="136280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1" name="Content Placeholder 1048710"/>
          <p:cNvSpPr>
            <a:spLocks noGrp="1"/>
          </p:cNvSpPr>
          <p:nvPr>
            <p:ph idx="1"/>
          </p:nvPr>
        </p:nvSpPr>
        <p:spPr>
          <a:xfrm>
            <a:off x="148069" y="255157"/>
            <a:ext cx="8737456" cy="6354243"/>
          </a:xfrm>
        </p:spPr>
        <p:txBody>
          <a:bodyPr/>
          <a:lstStyle/>
          <a:p>
            <a:pPr marL="0" indent="0">
              <a:buNone/>
            </a:pPr>
            <a:endParaRPr lang="en-US"/>
          </a:p>
          <a:p>
            <a:r>
              <a:rPr lang="en-US"/>
              <a:t>Use the style attribute for styling HTML elements</a:t>
            </a:r>
          </a:p>
          <a:p>
            <a:endParaRPr lang="en-US"/>
          </a:p>
          <a:p>
            <a:r>
              <a:rPr lang="en-US"/>
              <a:t>Use background-color for background color</a:t>
            </a:r>
          </a:p>
          <a:p>
            <a:endParaRPr lang="en-US"/>
          </a:p>
          <a:p>
            <a:r>
              <a:rPr lang="en-US"/>
              <a:t>Use color for text colors</a:t>
            </a:r>
          </a:p>
          <a:p>
            <a:endParaRPr lang="en-US"/>
          </a:p>
          <a:p>
            <a:r>
              <a:rPr lang="en-US"/>
              <a:t>Use font-family for text fonts</a:t>
            </a:r>
          </a:p>
          <a:p>
            <a:endParaRPr lang="en-US"/>
          </a:p>
          <a:p>
            <a:r>
              <a:rPr lang="en-US"/>
              <a:t>Use font-size for text sizes</a:t>
            </a:r>
          </a:p>
          <a:p>
            <a:endParaRPr lang="en-US"/>
          </a:p>
          <a:p>
            <a:r>
              <a:rPr lang="en-US"/>
              <a:t>Use text-align for text alignment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5" name="Content Placeholder 1048714"/>
          <p:cNvSpPr>
            <a:spLocks noGrp="1"/>
          </p:cNvSpPr>
          <p:nvPr>
            <p:ph idx="1"/>
          </p:nvPr>
        </p:nvSpPr>
        <p:spPr>
          <a:xfrm>
            <a:off x="388359" y="560163"/>
            <a:ext cx="8758709" cy="6161920"/>
          </a:xfrm>
        </p:spPr>
        <p:txBody>
          <a:bodyPr/>
          <a:lstStyle/>
          <a:p>
            <a:r>
              <a:rPr lang="en-US"/>
              <a:t>The HTML Style Attribute syntax:.                                  </a:t>
            </a:r>
            <a:r>
              <a:rPr lang="en-US" b="1"/>
              <a:t>&lt;tagname style="property:value;"&gt;</a:t>
            </a:r>
            <a:endParaRPr lang="en-US"/>
          </a:p>
          <a:p>
            <a:endParaRPr lang="en-US"/>
          </a:p>
          <a:p>
            <a:r>
              <a:rPr lang="en-US"/>
              <a:t>The property is a CSS property. </a:t>
            </a:r>
          </a:p>
          <a:p>
            <a:endParaRPr lang="en-US"/>
          </a:p>
          <a:p>
            <a:r>
              <a:rPr lang="en-US"/>
              <a:t>The value is a CSS value.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2" name="Title 10487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713" name="Content Placeholder 10487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97179" name="Picture 2097178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837"/>
            <a:ext cx="9033597" cy="6697205"/>
          </a:xfrm>
          <a:prstGeom prst="rect">
            <a:avLst/>
          </a:prstGeom>
        </p:spPr>
      </p:pic>
      <p:pic>
        <p:nvPicPr>
          <p:cNvPr id="2097180" name="Picture 2097179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4974072" y="4651847"/>
            <a:ext cx="4169928" cy="25123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Title 104866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67" name="Content Placeholder 104866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73" name="TextBox 1048672"/>
          <p:cNvSpPr txBox="1"/>
          <p:nvPr/>
        </p:nvSpPr>
        <p:spPr>
          <a:xfrm>
            <a:off x="3214346" y="3219450"/>
            <a:ext cx="6815704" cy="510540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FFFFFF"/>
                </a:solidFill>
              </a:rPr>
              <a:t>Placeholder</a:t>
            </a:r>
          </a:p>
        </p:txBody>
      </p:sp>
      <p:pic>
        <p:nvPicPr>
          <p:cNvPr id="2097159" name="Picture 2097158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45246"/>
            <a:ext cx="2568175" cy="19551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6" name="Title 1048715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pPr algn="ctr"/>
            <a:r>
              <a:rPr lang="en-US">
                <a:solidFill>
                  <a:srgbClr val="3399FF"/>
                </a:solidFill>
              </a:rPr>
              <a:t>HTML &lt;input&gt; placeholder Attribute</a:t>
            </a:r>
          </a:p>
        </p:txBody>
      </p:sp>
      <p:sp>
        <p:nvSpPr>
          <p:cNvPr id="1048717" name="Content Placeholder 1048716"/>
          <p:cNvSpPr>
            <a:spLocks noGrp="1"/>
          </p:cNvSpPr>
          <p:nvPr>
            <p:ph idx="1"/>
          </p:nvPr>
        </p:nvSpPr>
        <p:spPr>
          <a:xfrm>
            <a:off x="0" y="1253331"/>
            <a:ext cx="9096872" cy="5577861"/>
          </a:xfrm>
        </p:spPr>
        <p:txBody>
          <a:bodyPr/>
          <a:lstStyle/>
          <a:p>
            <a:endParaRPr lang="en-US"/>
          </a:p>
          <a:p>
            <a:r>
              <a:rPr lang="en-US"/>
              <a:t> placeholder attribute specifies a short hint that describes the expected value of an input field (e.g. a sample value or a short description of the expected format).</a:t>
            </a:r>
          </a:p>
          <a:p>
            <a:endParaRPr lang="en-US"/>
          </a:p>
          <a:p>
            <a:r>
              <a:rPr lang="en-US"/>
              <a:t>The short hint is displayed in the input field before the user enters a value.</a:t>
            </a:r>
          </a:p>
          <a:p>
            <a:endParaRPr lang="en-US"/>
          </a:p>
          <a:p>
            <a:r>
              <a:rPr lang="en-US"/>
              <a:t>Note: The placeholder attribute works with the following input types: text, search, url, tel, email, and password.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81" name="Picture 2097180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318932" y="0"/>
            <a:ext cx="8506135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0" name="Title 104871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721" name="Subtitle 1048720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97182" name="Picture 2097181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631873" y="0"/>
            <a:ext cx="8200344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Title 104866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69" name="Content Placeholder 104866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74" name="TextBox 1048673"/>
          <p:cNvSpPr txBox="1"/>
          <p:nvPr/>
        </p:nvSpPr>
        <p:spPr>
          <a:xfrm>
            <a:off x="2916849" y="3173730"/>
            <a:ext cx="6568307" cy="510540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FFFFFF"/>
                </a:solidFill>
              </a:rPr>
              <a:t>In line &amp; block elements</a:t>
            </a:r>
          </a:p>
        </p:txBody>
      </p:sp>
      <p:pic>
        <p:nvPicPr>
          <p:cNvPr id="2097160" name="Picture 2097159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516906"/>
            <a:ext cx="1825532" cy="18241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1" name="Title 104865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52" name="Content Placeholder 104865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3000"/>
          </a:p>
        </p:txBody>
      </p:sp>
      <p:sp>
        <p:nvSpPr>
          <p:cNvPr id="1048653" name="TextBox 1048652"/>
          <p:cNvSpPr txBox="1"/>
          <p:nvPr/>
        </p:nvSpPr>
        <p:spPr>
          <a:xfrm>
            <a:off x="2625621" y="3135630"/>
            <a:ext cx="7679609" cy="586740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r>
              <a:rPr lang="en-US" sz="3400">
                <a:solidFill>
                  <a:srgbClr val="FFFFFF"/>
                </a:solidFill>
              </a:rPr>
              <a:t>Formatting Tags</a:t>
            </a:r>
          </a:p>
        </p:txBody>
      </p:sp>
      <p:pic>
        <p:nvPicPr>
          <p:cNvPr id="2097153" name="Picture 2097152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383164" y="2374822"/>
            <a:ext cx="1993069" cy="186443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3" name="Content Placeholder 1048722"/>
          <p:cNvSpPr>
            <a:spLocks noGrp="1"/>
          </p:cNvSpPr>
          <p:nvPr>
            <p:ph idx="1"/>
          </p:nvPr>
        </p:nvSpPr>
        <p:spPr>
          <a:xfrm>
            <a:off x="-144173" y="826234"/>
            <a:ext cx="9261943" cy="5442713"/>
          </a:xfrm>
        </p:spPr>
        <p:txBody>
          <a:bodyPr/>
          <a:lstStyle/>
          <a:p>
            <a:r>
              <a:rPr lang="en-US"/>
              <a:t>Every HTML element has a default display value, depending on what type of element it is.</a:t>
            </a:r>
          </a:p>
          <a:p>
            <a:endParaRPr lang="en-US"/>
          </a:p>
          <a:p>
            <a:r>
              <a:rPr lang="en-US"/>
              <a:t>There are two display values: </a:t>
            </a:r>
          </a:p>
          <a:p>
            <a:endParaRPr lang="en-US"/>
          </a:p>
          <a:p>
            <a:pPr marL="514350" indent="-514350" algn="ctr">
              <a:buFont typeface="+mj-lt"/>
              <a:buAutoNum type="arabicPeriod"/>
            </a:pPr>
            <a:r>
              <a:rPr lang="en-US"/>
              <a:t>block and</a:t>
            </a:r>
          </a:p>
          <a:p>
            <a:pPr marL="514350" indent="-514350" algn="ctr">
              <a:buFont typeface="+mj-lt"/>
              <a:buAutoNum type="arabicPeriod"/>
            </a:pPr>
            <a:r>
              <a:rPr lang="en-US"/>
              <a:t>inline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6" name="Title 1048725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pPr algn="ctr"/>
            <a:r>
              <a:rPr lang="en-US">
                <a:solidFill>
                  <a:srgbClr val="02A5E3"/>
                </a:solidFill>
              </a:rPr>
              <a:t>Block-level Elements</a:t>
            </a:r>
          </a:p>
        </p:txBody>
      </p:sp>
      <p:sp>
        <p:nvSpPr>
          <p:cNvPr id="1048727" name="Content Placeholder 1048726"/>
          <p:cNvSpPr>
            <a:spLocks noGrp="1"/>
          </p:cNvSpPr>
          <p:nvPr>
            <p:ph idx="1"/>
          </p:nvPr>
        </p:nvSpPr>
        <p:spPr>
          <a:xfrm>
            <a:off x="0" y="1035273"/>
            <a:ext cx="8945274" cy="5688183"/>
          </a:xfrm>
        </p:spPr>
        <p:txBody>
          <a:bodyPr/>
          <a:lstStyle/>
          <a:p>
            <a:endParaRPr lang="en-US"/>
          </a:p>
          <a:p>
            <a:r>
              <a:rPr lang="en-US"/>
              <a:t>A block-level element always starts on a new line.</a:t>
            </a:r>
          </a:p>
          <a:p>
            <a:endParaRPr lang="en-US"/>
          </a:p>
          <a:p>
            <a:r>
              <a:rPr lang="en-US"/>
              <a:t>A block-level element always takes up the full width available (stretches out to the left and right as far as it can).</a:t>
            </a:r>
          </a:p>
          <a:p>
            <a:endParaRPr lang="en-US"/>
          </a:p>
          <a:p>
            <a:r>
              <a:rPr lang="en-US"/>
              <a:t>A block level element has a top and a bottom margin, whereas an inline element does not</a:t>
            </a:r>
          </a:p>
        </p:txBody>
      </p:sp>
      <p:pic>
        <p:nvPicPr>
          <p:cNvPr id="2097183" name="Picture 2097182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180505"/>
            <a:ext cx="9144000" cy="16774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8" name="Title 104872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729" name="Content Placeholder 104872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97185" name="Picture 2097184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780618" y="0"/>
            <a:ext cx="5634729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0" name="Title 104872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solidFill>
                  <a:srgbClr val="3399FF"/>
                </a:solidFill>
              </a:rPr>
              <a:t>Inline Elements</a:t>
            </a:r>
          </a:p>
        </p:txBody>
      </p:sp>
      <p:sp>
        <p:nvSpPr>
          <p:cNvPr id="1048731" name="Content Placeholder 1048730"/>
          <p:cNvSpPr>
            <a:spLocks noGrp="1"/>
          </p:cNvSpPr>
          <p:nvPr>
            <p:ph idx="1"/>
          </p:nvPr>
        </p:nvSpPr>
        <p:spPr>
          <a:xfrm>
            <a:off x="116181" y="1825625"/>
            <a:ext cx="8853771" cy="4773171"/>
          </a:xfrm>
        </p:spPr>
        <p:txBody>
          <a:bodyPr/>
          <a:lstStyle/>
          <a:p>
            <a:r>
              <a:rPr lang="en-US"/>
              <a:t>An inline element does not start on a new line.</a:t>
            </a:r>
          </a:p>
          <a:p>
            <a:endParaRPr lang="en-US"/>
          </a:p>
          <a:p>
            <a:r>
              <a:rPr lang="en-US"/>
              <a:t>An inline element only takes up as much width as necessary.</a:t>
            </a:r>
          </a:p>
        </p:txBody>
      </p:sp>
      <p:pic>
        <p:nvPicPr>
          <p:cNvPr id="2097184" name="Picture 2097183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96129"/>
            <a:ext cx="9144000" cy="157364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2" name="Title 104873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733" name="Content Placeholder 104873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97186" name="Picture 2097185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2094266" y="0"/>
            <a:ext cx="515858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Title 104867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76" name="Content Placeholder 104867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77" name="TextBox 1048676"/>
          <p:cNvSpPr txBox="1"/>
          <p:nvPr/>
        </p:nvSpPr>
        <p:spPr>
          <a:xfrm>
            <a:off x="2936597" y="3173730"/>
            <a:ext cx="6597728" cy="510540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FFFFFF"/>
                </a:solidFill>
              </a:rPr>
              <a:t>Id vs attributes</a:t>
            </a:r>
          </a:p>
        </p:txBody>
      </p:sp>
      <p:pic>
        <p:nvPicPr>
          <p:cNvPr id="2097161" name="Picture 2097160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55313" y="2453363"/>
            <a:ext cx="1904084" cy="16353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8" name="Title 104873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739" name="Subtitle 104873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97187" name="Picture 2097186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370109" cy="6858000"/>
          </a:xfrm>
          <a:prstGeom prst="rect">
            <a:avLst/>
          </a:prstGeom>
        </p:spPr>
      </p:pic>
      <p:pic>
        <p:nvPicPr>
          <p:cNvPr id="2097188" name="Picture 2097187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4202231" y="2316162"/>
            <a:ext cx="5071656" cy="280094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4" name="Title 104873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solidFill>
                  <a:srgbClr val="3399FF"/>
                </a:solidFill>
              </a:rPr>
              <a:t>ID</a:t>
            </a:r>
          </a:p>
        </p:txBody>
      </p:sp>
      <p:sp>
        <p:nvSpPr>
          <p:cNvPr id="1048735" name="Content Placeholder 1048734"/>
          <p:cNvSpPr>
            <a:spLocks noGrp="1"/>
          </p:cNvSpPr>
          <p:nvPr>
            <p:ph idx="1"/>
          </p:nvPr>
        </p:nvSpPr>
        <p:spPr>
          <a:xfrm>
            <a:off x="115782" y="1825625"/>
            <a:ext cx="9010033" cy="4351338"/>
          </a:xfrm>
        </p:spPr>
        <p:txBody>
          <a:bodyPr/>
          <a:lstStyle/>
          <a:p>
            <a:endParaRPr lang="en-US"/>
          </a:p>
          <a:p>
            <a:r>
              <a:rPr lang="en-US"/>
              <a:t>The ID of a form Element nothing to do just an identification and nothing to do with the data contained within the element. </a:t>
            </a:r>
          </a:p>
          <a:p>
            <a:endParaRPr lang="en-US"/>
          </a:p>
          <a:p>
            <a:r>
              <a:rPr lang="en-US"/>
              <a:t>The IDs are attached in writing and using in Javascript and CSS.</a:t>
            </a:r>
          </a:p>
          <a:p>
            <a:endParaRPr lang="en-US"/>
          </a:p>
          <a:p>
            <a:r>
              <a:rPr lang="en-US"/>
              <a:t>Referened with JS method getElementByID()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0" name="Title 104873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solidFill>
                  <a:srgbClr val="3399FF"/>
                </a:solidFill>
              </a:rPr>
              <a:t>Difference Between Class and ID</a:t>
            </a:r>
          </a:p>
        </p:txBody>
      </p:sp>
      <p:sp>
        <p:nvSpPr>
          <p:cNvPr id="1048741" name="Content Placeholder 1048740"/>
          <p:cNvSpPr>
            <a:spLocks noGrp="1"/>
          </p:cNvSpPr>
          <p:nvPr>
            <p:ph idx="1"/>
          </p:nvPr>
        </p:nvSpPr>
        <p:spPr>
          <a:xfrm>
            <a:off x="0" y="2506662"/>
            <a:ext cx="9138973" cy="4351338"/>
          </a:xfrm>
        </p:spPr>
        <p:txBody>
          <a:bodyPr/>
          <a:lstStyle/>
          <a:p>
            <a:r>
              <a:rPr lang="en-US"/>
              <a:t>A class name can be used by multiple HTML elements, while an id name must only be used by one HTML element within the page: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2" name="Title 104874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743" name="Content Placeholder 104874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97189" name="Picture 2097188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526696" cy="6858000"/>
          </a:xfrm>
          <a:prstGeom prst="rect">
            <a:avLst/>
          </a:prstGeom>
        </p:spPr>
      </p:pic>
      <p:pic>
        <p:nvPicPr>
          <p:cNvPr id="2097191" name="Picture 2097190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0"/>
            <a:ext cx="4805784" cy="6858000"/>
          </a:xfrm>
          <a:prstGeom prst="rect">
            <a:avLst/>
          </a:prstGeom>
        </p:spPr>
      </p:pic>
      <p:cxnSp>
        <p:nvCxnSpPr>
          <p:cNvPr id="3145731" name="Straight Connector 3145730"/>
          <p:cNvCxnSpPr>
            <a:cxnSpLocks/>
          </p:cNvCxnSpPr>
          <p:nvPr/>
        </p:nvCxnSpPr>
        <p:spPr>
          <a:xfrm flipH="1">
            <a:off x="4397511" y="0"/>
            <a:ext cx="129184" cy="6811746"/>
          </a:xfrm>
          <a:prstGeom prst="line">
            <a:avLst/>
          </a:prstGeom>
          <a:solidFill>
            <a:srgbClr val="FFFFFF"/>
          </a:solidFill>
          <a:ln w="25400">
            <a:solidFill>
              <a:srgbClr val="02A5E3"/>
            </a:solidFill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1" name="Content Placeholder 1048680"/>
          <p:cNvSpPr>
            <a:spLocks noGrp="1"/>
          </p:cNvSpPr>
          <p:nvPr>
            <p:ph idx="1"/>
          </p:nvPr>
        </p:nvSpPr>
        <p:spPr>
          <a:xfrm>
            <a:off x="0" y="0"/>
            <a:ext cx="9088149" cy="6732999"/>
          </a:xfrm>
        </p:spPr>
        <p:txBody>
          <a:bodyPr>
            <a:normAutofit fontScale="89643" lnSpcReduction="20000"/>
          </a:bodyPr>
          <a:lstStyle/>
          <a:p>
            <a:endParaRPr lang="en-US"/>
          </a:p>
          <a:p>
            <a:r>
              <a:rPr lang="en-US"/>
              <a:t>HTML Formatting is a process of formatting text for better look and feel.</a:t>
            </a:r>
          </a:p>
          <a:p>
            <a:endParaRPr lang="zh-CN" altLang="en-US"/>
          </a:p>
          <a:p>
            <a:r>
              <a:rPr lang="zh-CN" altLang="en-US"/>
              <a:t>Formatting elements were designed to display special types of text:</a:t>
            </a:r>
          </a:p>
          <a:p>
            <a:endParaRPr lang="zh-CN" altLang="en-US"/>
          </a:p>
          <a:p>
            <a:r>
              <a:rPr lang="zh-CN" altLang="en-US">
                <a:solidFill>
                  <a:srgbClr val="3399FF"/>
                </a:solidFill>
              </a:rPr>
              <a:t>&lt;b&gt; - Bold text</a:t>
            </a:r>
          </a:p>
          <a:p>
            <a:r>
              <a:rPr lang="zh-CN" altLang="en-US">
                <a:solidFill>
                  <a:srgbClr val="3399FF"/>
                </a:solidFill>
              </a:rPr>
              <a:t>&lt;strong&gt; - Important text</a:t>
            </a:r>
          </a:p>
          <a:p>
            <a:r>
              <a:rPr lang="zh-CN" altLang="en-US">
                <a:solidFill>
                  <a:srgbClr val="3399FF"/>
                </a:solidFill>
              </a:rPr>
              <a:t>&lt;i&gt; - Italic text</a:t>
            </a:r>
          </a:p>
          <a:p>
            <a:r>
              <a:rPr lang="zh-CN" altLang="en-US">
                <a:solidFill>
                  <a:srgbClr val="3399FF"/>
                </a:solidFill>
              </a:rPr>
              <a:t>&lt;em&gt; - Emphasized text</a:t>
            </a:r>
          </a:p>
          <a:p>
            <a:r>
              <a:rPr lang="zh-CN" altLang="en-US">
                <a:solidFill>
                  <a:srgbClr val="3399FF"/>
                </a:solidFill>
              </a:rPr>
              <a:t>&lt;mark&gt; - Marked text</a:t>
            </a:r>
          </a:p>
          <a:p>
            <a:r>
              <a:rPr lang="zh-CN" altLang="en-US">
                <a:solidFill>
                  <a:srgbClr val="3399FF"/>
                </a:solidFill>
              </a:rPr>
              <a:t>&lt;small&gt; - Smaller text</a:t>
            </a:r>
          </a:p>
          <a:p>
            <a:r>
              <a:rPr lang="zh-CN" altLang="en-US">
                <a:solidFill>
                  <a:srgbClr val="3399FF"/>
                </a:solidFill>
              </a:rPr>
              <a:t>&lt;del&gt; - Deleted text</a:t>
            </a:r>
          </a:p>
          <a:p>
            <a:r>
              <a:rPr lang="zh-CN" altLang="en-US">
                <a:solidFill>
                  <a:srgbClr val="3399FF"/>
                </a:solidFill>
              </a:rPr>
              <a:t>&lt;ins&gt; - Inserted text</a:t>
            </a:r>
          </a:p>
          <a:p>
            <a:r>
              <a:rPr lang="zh-CN" altLang="en-US">
                <a:solidFill>
                  <a:srgbClr val="3399FF"/>
                </a:solidFill>
              </a:rPr>
              <a:t>&lt;sub&gt; - Subscript text</a:t>
            </a:r>
          </a:p>
          <a:p>
            <a:r>
              <a:rPr lang="zh-CN" altLang="en-US">
                <a:solidFill>
                  <a:srgbClr val="3399FF"/>
                </a:solidFill>
              </a:rPr>
              <a:t>&lt;sup&gt; - Superscript text</a:t>
            </a:r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4" name="Title 104874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745" name="Subtitle 104874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97192" name="Picture 2097191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311727" y="54439"/>
            <a:ext cx="8939821" cy="3752539"/>
          </a:xfrm>
          <a:prstGeom prst="rect">
            <a:avLst/>
          </a:prstGeom>
        </p:spPr>
      </p:pic>
      <p:pic>
        <p:nvPicPr>
          <p:cNvPr id="2097193" name="Picture 2097192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28680" y="2492623"/>
            <a:ext cx="9015320" cy="2765176"/>
          </a:xfrm>
          <a:prstGeom prst="rect">
            <a:avLst/>
          </a:prstGeom>
        </p:spPr>
      </p:pic>
      <p:pic>
        <p:nvPicPr>
          <p:cNvPr id="2097194" name="Picture 2097193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257799"/>
            <a:ext cx="9371302" cy="15644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6" name="Title 104873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solidFill>
                  <a:srgbClr val="3399FF"/>
                </a:solidFill>
              </a:rPr>
              <a:t>Attributes</a:t>
            </a:r>
          </a:p>
        </p:txBody>
      </p:sp>
      <p:sp>
        <p:nvSpPr>
          <p:cNvPr id="1048737" name="Content Placeholder 104873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NAME attribute is used in the HTTP request sent by browser to the server as a variable name and it is associated with the data contained in the value attribute. </a:t>
            </a:r>
          </a:p>
          <a:p>
            <a:endParaRPr lang="en-US"/>
          </a:p>
          <a:p>
            <a:r>
              <a:rPr lang="en-US"/>
              <a:t>We Cannot be referenced in CSS or any URL</a:t>
            </a:r>
          </a:p>
          <a:p>
            <a:endParaRPr lang="en-US"/>
          </a:p>
          <a:p>
            <a:r>
              <a:rPr lang="en-US"/>
              <a:t>Referenced with JS method getElementByName()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8" name="Title 104867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79" name="Subtitle 104867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97162" name="Picture 2097161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-298739" y="0"/>
            <a:ext cx="9740769" cy="69027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Title 104868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83" name="Content Placeholder 104868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97163" name="Picture 2097162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812763" cy="6858000"/>
          </a:xfrm>
          <a:prstGeom prst="rect">
            <a:avLst/>
          </a:prstGeom>
        </p:spPr>
      </p:pic>
      <p:pic>
        <p:nvPicPr>
          <p:cNvPr id="2097164" name="Picture 2097163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4812763" y="0"/>
            <a:ext cx="4354851" cy="6858000"/>
          </a:xfrm>
          <a:prstGeom prst="rect">
            <a:avLst/>
          </a:prstGeom>
        </p:spPr>
      </p:pic>
      <p:cxnSp>
        <p:nvCxnSpPr>
          <p:cNvPr id="3145728" name="Straight Connector 3145727"/>
          <p:cNvCxnSpPr>
            <a:cxnSpLocks/>
          </p:cNvCxnSpPr>
          <p:nvPr/>
        </p:nvCxnSpPr>
        <p:spPr>
          <a:xfrm>
            <a:off x="4780622" y="0"/>
            <a:ext cx="58117" cy="6865276"/>
          </a:xfrm>
          <a:prstGeom prst="line">
            <a:avLst/>
          </a:prstGeom>
          <a:solidFill>
            <a:srgbClr val="FFFFFF"/>
          </a:solidFill>
          <a:ln w="25400">
            <a:solidFill>
              <a:srgbClr val="3399FF"/>
            </a:solidFill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Title 104868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85" name="Subtitle 104868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97165" name="Picture 2097164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544350" y="0"/>
            <a:ext cx="5879293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Title 104865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55" name="Content Placeholder 104865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56" name="TextBox 1048655"/>
          <p:cNvSpPr txBox="1"/>
          <p:nvPr/>
        </p:nvSpPr>
        <p:spPr>
          <a:xfrm>
            <a:off x="2929463" y="3116581"/>
            <a:ext cx="7000100" cy="624839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r>
              <a:rPr lang="en-US" sz="3700" b="1">
                <a:solidFill>
                  <a:srgbClr val="FFFFFF"/>
                </a:solidFill>
              </a:rPr>
              <a:t>List</a:t>
            </a:r>
          </a:p>
        </p:txBody>
      </p:sp>
      <p:pic>
        <p:nvPicPr>
          <p:cNvPr id="2097154" name="Picture 2097153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578431"/>
            <a:ext cx="2079394" cy="17011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Content Placeholder 1048686"/>
          <p:cNvSpPr>
            <a:spLocks noGrp="1"/>
          </p:cNvSpPr>
          <p:nvPr>
            <p:ph idx="1"/>
          </p:nvPr>
        </p:nvSpPr>
        <p:spPr>
          <a:xfrm>
            <a:off x="492767" y="294092"/>
            <a:ext cx="8521668" cy="5952351"/>
          </a:xfrm>
        </p:spPr>
        <p:txBody>
          <a:bodyPr/>
          <a:lstStyle/>
          <a:p>
            <a:pPr marL="0" indent="0">
              <a:buNone/>
            </a:pPr>
            <a:endParaRPr lang="en-US"/>
          </a:p>
          <a:p>
            <a:r>
              <a:rPr lang="en-US"/>
              <a:t>HTML Lists are used to specify lists of information. </a:t>
            </a:r>
          </a:p>
          <a:p>
            <a:endParaRPr lang="en-US"/>
          </a:p>
          <a:p>
            <a:r>
              <a:rPr lang="en-US"/>
              <a:t>All lists may contain one or more list elements. </a:t>
            </a:r>
          </a:p>
          <a:p>
            <a:endParaRPr lang="en-US"/>
          </a:p>
          <a:p>
            <a:r>
              <a:rPr lang="en-US"/>
              <a:t>There are three different types of HTML lists:</a:t>
            </a:r>
          </a:p>
          <a:p>
            <a:pPr marL="514350" indent="-514350">
              <a:buFont typeface="+mj-lt"/>
              <a:buAutoNum type="arabicPeriod"/>
            </a:pPr>
            <a:endParaRPr lang="en-US"/>
          </a:p>
          <a:p>
            <a:pPr marL="514350" indent="-514350" algn="ctr">
              <a:buFont typeface="+mj-lt"/>
              <a:buAutoNum type="arabicPeriod"/>
            </a:pPr>
            <a:r>
              <a:rPr lang="en-US"/>
              <a:t>Ordered List or Numbered List (ol)</a:t>
            </a:r>
          </a:p>
          <a:p>
            <a:pPr marL="514350" indent="-514350" algn="ctr">
              <a:buFont typeface="+mj-lt"/>
              <a:buAutoNum type="arabicPeriod"/>
            </a:pPr>
            <a:r>
              <a:rPr lang="en-US"/>
              <a:t>Unordered List or Bulleted List (ul)</a:t>
            </a:r>
          </a:p>
          <a:p>
            <a:pPr marL="514350" indent="-514350" algn="ctr">
              <a:buFont typeface="+mj-lt"/>
              <a:buAutoNum type="arabicPeriod"/>
            </a:pPr>
            <a:r>
              <a:rPr lang="en-US"/>
              <a:t>Description List or Definition List (dl)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Title 104868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89" name="Subtitle 104868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97168" name="Picture 2097167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4314531" y="0"/>
            <a:ext cx="5149995" cy="3647121"/>
          </a:xfrm>
          <a:prstGeom prst="rect">
            <a:avLst/>
          </a:prstGeom>
        </p:spPr>
      </p:pic>
      <p:pic>
        <p:nvPicPr>
          <p:cNvPr id="2097169" name="Picture 2097168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4455102" cy="3802870"/>
          </a:xfrm>
          <a:prstGeom prst="rect">
            <a:avLst/>
          </a:prstGeom>
        </p:spPr>
      </p:pic>
      <p:pic>
        <p:nvPicPr>
          <p:cNvPr id="2097170" name="Picture 2097169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474084" y="3427750"/>
            <a:ext cx="8580370" cy="3438030"/>
          </a:xfrm>
          <a:prstGeom prst="rect">
            <a:avLst/>
          </a:prstGeom>
        </p:spPr>
      </p:pic>
      <p:cxnSp>
        <p:nvCxnSpPr>
          <p:cNvPr id="3145729" name="Straight Connector 3145728"/>
          <p:cNvCxnSpPr>
            <a:cxnSpLocks/>
          </p:cNvCxnSpPr>
          <p:nvPr/>
        </p:nvCxnSpPr>
        <p:spPr>
          <a:xfrm flipH="1">
            <a:off x="4436801" y="157813"/>
            <a:ext cx="18300" cy="3216747"/>
          </a:xfrm>
          <a:prstGeom prst="line">
            <a:avLst/>
          </a:prstGeom>
          <a:solidFill>
            <a:srgbClr val="FFFFFF"/>
          </a:solidFill>
          <a:ln w="25400">
            <a:solidFill>
              <a:srgbClr val="666666"/>
            </a:solidFill>
          </a:ln>
        </p:spPr>
      </p:cxnSp>
      <p:cxnSp>
        <p:nvCxnSpPr>
          <p:cNvPr id="3145730" name="Straight Connector 3145729"/>
          <p:cNvCxnSpPr>
            <a:cxnSpLocks/>
          </p:cNvCxnSpPr>
          <p:nvPr/>
        </p:nvCxnSpPr>
        <p:spPr>
          <a:xfrm>
            <a:off x="-188070" y="3475240"/>
            <a:ext cx="9286908" cy="103119"/>
          </a:xfrm>
          <a:prstGeom prst="line">
            <a:avLst/>
          </a:prstGeom>
          <a:solidFill>
            <a:srgbClr val="FFFFFF"/>
          </a:solidFill>
          <a:ln w="25400">
            <a:solidFill>
              <a:srgbClr val="666666"/>
            </a:solidFill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690</Words>
  <Application>Microsoft Office PowerPoint</Application>
  <PresentationFormat>On-screen Show (4:3)</PresentationFormat>
  <Paragraphs>129</Paragraphs>
  <Slides>42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Office Theme</vt:lpstr>
      <vt:lpstr>  Elements &amp; Attributes </vt:lpstr>
      <vt:lpstr>Agenda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Common Image Formats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HTML &lt;input&gt; placeholder Attribute</vt:lpstr>
      <vt:lpstr>PowerPoint Presentation</vt:lpstr>
      <vt:lpstr>PowerPoint Presentation</vt:lpstr>
      <vt:lpstr>PowerPoint Presentation</vt:lpstr>
      <vt:lpstr>PowerPoint Presentation</vt:lpstr>
      <vt:lpstr>Block-level Elements</vt:lpstr>
      <vt:lpstr>PowerPoint Presentation</vt:lpstr>
      <vt:lpstr>Inline Elements</vt:lpstr>
      <vt:lpstr>PowerPoint Presentation</vt:lpstr>
      <vt:lpstr>PowerPoint Presentation</vt:lpstr>
      <vt:lpstr>PowerPoint Presentation</vt:lpstr>
      <vt:lpstr>ID</vt:lpstr>
      <vt:lpstr>Difference Between Class and ID</vt:lpstr>
      <vt:lpstr>PowerPoint Presentation</vt:lpstr>
      <vt:lpstr>PowerPoint Presentation</vt:lpstr>
      <vt:lpstr>Attributes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Elements &amp; Attributes </dc:title>
  <dc:creator>RMX1925</dc:creator>
  <cp:lastModifiedBy>geethanjali anbalagan</cp:lastModifiedBy>
  <cp:revision>1</cp:revision>
  <dcterms:created xsi:type="dcterms:W3CDTF">2015-05-11T11:30:45Z</dcterms:created>
  <dcterms:modified xsi:type="dcterms:W3CDTF">2021-02-16T08:36:01Z</dcterms:modified>
</cp:coreProperties>
</file>