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1" r:id="rId6"/>
    <p:sldId id="262" r:id="rId7"/>
    <p:sldId id="268" r:id="rId8"/>
    <p:sldId id="266" r:id="rId9"/>
    <p:sldId id="260" r:id="rId10"/>
    <p:sldId id="264" r:id="rId11"/>
    <p:sldId id="265" r:id="rId12"/>
    <p:sldId id="263" r:id="rId13"/>
    <p:sldId id="280" r:id="rId14"/>
    <p:sldId id="269" r:id="rId15"/>
    <p:sldId id="284" r:id="rId16"/>
    <p:sldId id="281" r:id="rId17"/>
    <p:sldId id="270" r:id="rId18"/>
    <p:sldId id="271" r:id="rId19"/>
    <p:sldId id="285" r:id="rId20"/>
    <p:sldId id="287" r:id="rId21"/>
    <p:sldId id="288" r:id="rId22"/>
    <p:sldId id="289" r:id="rId23"/>
    <p:sldId id="290" r:id="rId24"/>
    <p:sldId id="291" r:id="rId25"/>
    <p:sldId id="286" r:id="rId26"/>
    <p:sldId id="272" r:id="rId27"/>
    <p:sldId id="292" r:id="rId28"/>
    <p:sldId id="293" r:id="rId29"/>
    <p:sldId id="294" r:id="rId30"/>
    <p:sldId id="273" r:id="rId31"/>
    <p:sldId id="296" r:id="rId32"/>
    <p:sldId id="274" r:id="rId33"/>
    <p:sldId id="298" r:id="rId34"/>
    <p:sldId id="306" r:id="rId35"/>
    <p:sldId id="299" r:id="rId36"/>
    <p:sldId id="304" r:id="rId37"/>
    <p:sldId id="305" r:id="rId38"/>
    <p:sldId id="300" r:id="rId39"/>
    <p:sldId id="303" r:id="rId40"/>
    <p:sldId id="301" r:id="rId41"/>
    <p:sldId id="302" r:id="rId42"/>
    <p:sldId id="307" r:id="rId43"/>
    <p:sldId id="308" r:id="rId44"/>
    <p:sldId id="275" r:id="rId45"/>
    <p:sldId id="309" r:id="rId46"/>
    <p:sldId id="310" r:id="rId47"/>
    <p:sldId id="276" r:id="rId48"/>
    <p:sldId id="277" r:id="rId49"/>
    <p:sldId id="278" r:id="rId50"/>
    <p:sldId id="311" r:id="rId51"/>
    <p:sldId id="312" r:id="rId52"/>
    <p:sldId id="313" r:id="rId53"/>
    <p:sldId id="279" r:id="rId54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tableStyles" Target="tableStyles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ctrTitle"/>
          </p:nvPr>
        </p:nvSpPr>
        <p:spPr>
          <a:xfrm>
            <a:off x="685799" y="3429000"/>
            <a:ext cx="7772400" cy="2387600"/>
          </a:xfrm>
        </p:spPr>
        <p:txBody>
          <a:bodyPr/>
          <a:p>
            <a:r>
              <a:rPr b="1" lang="en-US">
                <a:solidFill>
                  <a:srgbClr val="3399FF"/>
                </a:solidFill>
              </a:rPr>
              <a:t>JavaScript Fundamemtals</a:t>
            </a:r>
            <a:endParaRPr altLang="zh-CN" b="1" lang="en-US">
              <a:solidFill>
                <a:srgbClr val="3399FF"/>
              </a:solidFill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442573" y="523391"/>
            <a:ext cx="4293060" cy="3102000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idx="1"/>
          </p:nvPr>
        </p:nvSpPr>
        <p:spPr>
          <a:xfrm>
            <a:off x="316921" y="397925"/>
            <a:ext cx="8813426" cy="6200857"/>
          </a:xfrm>
        </p:spPr>
        <p:txBody>
          <a:bodyPr>
            <a:normAutofit fontScale="92857" lnSpcReduction="20000"/>
          </a:bodyPr>
          <a:p>
            <a:r>
              <a:rPr lang="en-US"/>
              <a:t>In the example above, getElementById is a method, while innerHTML is a property.</a:t>
            </a:r>
            <a:endParaRPr lang="en-US"/>
          </a:p>
          <a:p>
            <a:endParaRPr lang="en-US"/>
          </a:p>
          <a:p>
            <a:r>
              <a:rPr b="1" lang="en-US"/>
              <a:t>The</a:t>
            </a:r>
            <a:r>
              <a:rPr b="1" lang="en-US"/>
              <a:t> getElementById Method</a:t>
            </a:r>
            <a:endParaRPr b="1" lang="en-US"/>
          </a:p>
          <a:p>
            <a:r>
              <a:rPr lang="en-US"/>
              <a:t>The most common way to access an HTML element is to use the id of the element.</a:t>
            </a:r>
            <a:endParaRPr lang="en-US"/>
          </a:p>
          <a:p>
            <a:r>
              <a:rPr lang="en-US"/>
              <a:t>In the example above the getElementById method used id="demo" to find the element</a:t>
            </a:r>
            <a:endParaRPr lang="en-US"/>
          </a:p>
          <a:p>
            <a:endParaRPr b="1" lang="en-US"/>
          </a:p>
          <a:p>
            <a:r>
              <a:rPr b="1" lang="en-US"/>
              <a:t>The innerHTML Property</a:t>
            </a:r>
            <a:endParaRPr b="1" lang="en-US"/>
          </a:p>
          <a:p>
            <a:r>
              <a:rPr lang="en-US"/>
              <a:t>The easiest way to get the content of an element is by using the innerHTML property.</a:t>
            </a:r>
            <a:endParaRPr lang="en-US"/>
          </a:p>
          <a:p>
            <a:r>
              <a:rPr lang="en-US"/>
              <a:t>The innerHTML property is useful for getting or replacing the content of HTML elements.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V</a:t>
            </a:r>
            <a:r>
              <a:rPr lang="en-US">
                <a:solidFill>
                  <a:srgbClr val="3399FF"/>
                </a:solidFill>
              </a:rPr>
              <a:t>a</a:t>
            </a:r>
            <a:r>
              <a:rPr lang="en-US">
                <a:solidFill>
                  <a:srgbClr val="3399FF"/>
                </a:solidFill>
              </a:rPr>
              <a:t>r</a:t>
            </a:r>
            <a:r>
              <a:rPr lang="en-US">
                <a:solidFill>
                  <a:srgbClr val="3399FF"/>
                </a:solidFill>
              </a:rPr>
              <a:t>i</a:t>
            </a:r>
            <a:r>
              <a:rPr lang="en-US">
                <a:solidFill>
                  <a:srgbClr val="3399FF"/>
                </a:solidFill>
              </a:rPr>
              <a:t>a</a:t>
            </a:r>
            <a:r>
              <a:rPr lang="en-US">
                <a:solidFill>
                  <a:srgbClr val="3399FF"/>
                </a:solidFill>
              </a:rPr>
              <a:t>b</a:t>
            </a:r>
            <a:r>
              <a:rPr lang="en-US">
                <a:solidFill>
                  <a:srgbClr val="3399FF"/>
                </a:solidFill>
              </a:rPr>
              <a:t>le</a:t>
            </a:r>
            <a:r>
              <a:rPr lang="en-US">
                <a:solidFill>
                  <a:srgbClr val="3399FF"/>
                </a:solidFill>
              </a:rPr>
              <a:t>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57" name=""/>
          <p:cNvSpPr>
            <a:spLocks noGrp="1"/>
          </p:cNvSpPr>
          <p:nvPr>
            <p:ph idx="1"/>
          </p:nvPr>
        </p:nvSpPr>
        <p:spPr>
          <a:xfrm>
            <a:off x="149972" y="1325563"/>
            <a:ext cx="8873837" cy="5436064"/>
          </a:xfrm>
        </p:spPr>
        <p:txBody>
          <a:bodyPr>
            <a:normAutofit/>
          </a:bodyPr>
          <a:p>
            <a:r>
              <a:rPr lang="en-US"/>
              <a:t>A variable is a “named storage” for data.</a:t>
            </a:r>
            <a:endParaRPr lang="en-US"/>
          </a:p>
          <a:p>
            <a:endParaRPr lang="en-US"/>
          </a:p>
          <a:p>
            <a:r>
              <a:rPr lang="en-US"/>
              <a:t> Variables are declared with the var keyword</a:t>
            </a:r>
            <a:endParaRPr lang="en-US"/>
          </a:p>
          <a:p>
            <a:endParaRPr lang="en-US"/>
          </a:p>
          <a:p>
            <a:r>
              <a:rPr lang="en-US"/>
              <a:t> JavaScript Variable Scope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Global Variables − A global variable has global scope which means it can be defined anywhere in your JavaScript code.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Local Variables − A local variable will be visible only within a function where it is defined. Function parameters are always local to that function.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"/>
          <p:cNvSpPr>
            <a:spLocks noGrp="1"/>
          </p:cNvSpPr>
          <p:nvPr>
            <p:ph type="subTitle" idx="1"/>
          </p:nvPr>
        </p:nvSpPr>
        <p:spPr>
          <a:xfrm>
            <a:off x="273912" y="337668"/>
            <a:ext cx="8046623" cy="5945396"/>
          </a:xfrm>
        </p:spPr>
        <p:txBody>
          <a:bodyPr>
            <a:normAutofit/>
          </a:bodyPr>
          <a:p>
            <a:pPr algn="l"/>
            <a:r>
              <a:rPr lang="en-US"/>
              <a:t>&lt;html&gt;</a:t>
            </a:r>
            <a:endParaRPr lang="en-US"/>
          </a:p>
          <a:p>
            <a:pPr algn="l"/>
            <a:r>
              <a:rPr lang="en-US"/>
              <a:t>   &lt;body onload = checkscope();&gt;   </a:t>
            </a:r>
            <a:endParaRPr lang="en-US"/>
          </a:p>
          <a:p>
            <a:pPr algn="l"/>
            <a:r>
              <a:rPr lang="en-US"/>
              <a:t>      &lt;script type = "text/javascript"&gt;</a:t>
            </a:r>
            <a:endParaRPr lang="en-US"/>
          </a:p>
          <a:p>
            <a:pPr algn="l"/>
            <a:r>
              <a:rPr lang="en-US"/>
              <a:t>         &lt;!--</a:t>
            </a:r>
            <a:endParaRPr lang="en-US"/>
          </a:p>
          <a:p>
            <a:pPr algn="l"/>
            <a:r>
              <a:rPr lang="en-US"/>
              <a:t>            var myVar = "global";      // Declare a global variable</a:t>
            </a:r>
            <a:endParaRPr lang="en-US"/>
          </a:p>
          <a:p>
            <a:pPr algn="l"/>
            <a:r>
              <a:rPr lang="en-US"/>
              <a:t>            function checkscope( ) {</a:t>
            </a:r>
            <a:endParaRPr lang="en-US"/>
          </a:p>
          <a:p>
            <a:pPr algn="l"/>
            <a:r>
              <a:rPr lang="en-US"/>
              <a:t>               var myVar = "local";    // Declare a local variable</a:t>
            </a:r>
            <a:endParaRPr lang="en-US"/>
          </a:p>
          <a:p>
            <a:pPr algn="l"/>
            <a:r>
              <a:rPr lang="en-US"/>
              <a:t>               document.write(myVar);</a:t>
            </a:r>
            <a:endParaRPr lang="en-US"/>
          </a:p>
          <a:p>
            <a:pPr algn="l"/>
            <a:r>
              <a:rPr lang="en-US"/>
              <a:t>            }</a:t>
            </a:r>
            <a:endParaRPr lang="en-US"/>
          </a:p>
          <a:p>
            <a:pPr algn="l"/>
            <a:r>
              <a:rPr lang="en-US"/>
              <a:t>         //--&gt;</a:t>
            </a:r>
            <a:endParaRPr lang="en-US"/>
          </a:p>
          <a:p>
            <a:pPr algn="l"/>
            <a:r>
              <a:rPr lang="en-US"/>
              <a:t>      &lt;/script&gt;     </a:t>
            </a:r>
            <a:endParaRPr lang="en-US"/>
          </a:p>
          <a:p>
            <a:pPr algn="l"/>
            <a:r>
              <a:rPr lang="en-US"/>
              <a:t>   &lt;/body&gt;</a:t>
            </a:r>
            <a:endParaRPr lang="en-US"/>
          </a:p>
          <a:p>
            <a:pPr algn="l"/>
            <a:r>
              <a:rPr lang="en-US"/>
              <a:t>&lt;/html&gt;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D</a:t>
            </a:r>
            <a:r>
              <a:rPr lang="en-US">
                <a:solidFill>
                  <a:srgbClr val="3399FF"/>
                </a:solidFill>
              </a:rPr>
              <a:t>a</a:t>
            </a:r>
            <a:r>
              <a:rPr lang="en-US">
                <a:solidFill>
                  <a:srgbClr val="3399FF"/>
                </a:solidFill>
              </a:rPr>
              <a:t>t</a:t>
            </a:r>
            <a:r>
              <a:rPr lang="en-US">
                <a:solidFill>
                  <a:srgbClr val="3399FF"/>
                </a:solidFill>
              </a:rPr>
              <a:t>a</a:t>
            </a:r>
            <a:r>
              <a:rPr lang="en-US">
                <a:solidFill>
                  <a:srgbClr val="3399FF"/>
                </a:solidFill>
              </a:rPr>
              <a:t>t</a:t>
            </a:r>
            <a:r>
              <a:rPr lang="en-US">
                <a:solidFill>
                  <a:srgbClr val="3399FF"/>
                </a:solidFill>
              </a:rPr>
              <a:t>y</a:t>
            </a:r>
            <a:r>
              <a:rPr lang="en-US">
                <a:solidFill>
                  <a:srgbClr val="3399FF"/>
                </a:solidFill>
              </a:rPr>
              <a:t>pes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70" name=""/>
          <p:cNvSpPr>
            <a:spLocks noGrp="1"/>
          </p:cNvSpPr>
          <p:nvPr>
            <p:ph idx="1"/>
          </p:nvPr>
        </p:nvSpPr>
        <p:spPr>
          <a:xfrm>
            <a:off x="224752" y="1325563"/>
            <a:ext cx="8694492" cy="5653440"/>
          </a:xfrm>
        </p:spPr>
        <p:txBody>
          <a:bodyPr>
            <a:normAutofit fontScale="96429" lnSpcReduction="20000"/>
          </a:bodyPr>
          <a:p>
            <a:r>
              <a:rPr lang="en-US"/>
              <a:t>JavaScript allows you to work with three primitive data types −</a:t>
            </a:r>
            <a:endParaRPr lang="en-US"/>
          </a:p>
          <a:p>
            <a:r>
              <a:rPr lang="en-US"/>
              <a:t>Numbers, eg. 123, 120.50 etc.</a:t>
            </a:r>
            <a:endParaRPr lang="en-US"/>
          </a:p>
          <a:p>
            <a:r>
              <a:rPr lang="en-US"/>
              <a:t>Strings of text e.g. "This text string" etc.</a:t>
            </a:r>
            <a:endParaRPr lang="en-US"/>
          </a:p>
          <a:p>
            <a:r>
              <a:rPr lang="en-US"/>
              <a:t>Boolean e.g. true or false.</a:t>
            </a:r>
            <a:endParaRPr lang="en-US"/>
          </a:p>
          <a:p>
            <a:r>
              <a:rPr lang="en-US"/>
              <a:t>JavaScript also defines two trivial data types, null and undefined, each of which defines only a single value. </a:t>
            </a:r>
            <a:endParaRPr lang="en-US"/>
          </a:p>
          <a:p>
            <a:r>
              <a:rPr lang="en-US"/>
              <a:t>In addition to these primitive data types, JavaScript supports a composite data type known as object.</a:t>
            </a:r>
            <a:endParaRPr lang="en-US"/>
          </a:p>
          <a:p>
            <a:r>
              <a:rPr lang="en-US"/>
              <a:t> JavaScript is untyped language. </a:t>
            </a:r>
            <a:endParaRPr lang="en-US"/>
          </a:p>
          <a:p>
            <a:r>
              <a:rPr lang="en-US"/>
              <a:t>This means that a JavaScript variable can hold a value of any data type.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00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06496" y="0"/>
            <a:ext cx="6237135" cy="6858000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"/>
          <p:cNvSpPr>
            <a:spLocks noGrp="1"/>
          </p:cNvSpPr>
          <p:nvPr>
            <p:ph type="title"/>
          </p:nvPr>
        </p:nvSpPr>
        <p:spPr>
          <a:xfrm>
            <a:off x="628649" y="-251381"/>
            <a:ext cx="7886700" cy="1325563"/>
          </a:xfrm>
        </p:spPr>
        <p:txBody>
          <a:bodyPr/>
          <a:p>
            <a:r>
              <a:rPr lang="en-US">
                <a:solidFill>
                  <a:srgbClr val="3399FF"/>
                </a:solidFill>
              </a:rPr>
              <a:t>JavaScript Reserved Words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94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59257" y="695914"/>
            <a:ext cx="9147990" cy="6298330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"/>
          <p:cNvSpPr>
            <a:spLocks noGrp="1"/>
          </p:cNvSpPr>
          <p:nvPr>
            <p:ph type="title"/>
          </p:nvPr>
        </p:nvSpPr>
        <p:spPr>
          <a:xfrm>
            <a:off x="628650" y="-235054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T</a:t>
            </a:r>
            <a:r>
              <a:rPr lang="en-US">
                <a:solidFill>
                  <a:srgbClr val="3399FF"/>
                </a:solidFill>
              </a:rPr>
              <a:t>y</a:t>
            </a:r>
            <a:r>
              <a:rPr lang="en-US">
                <a:solidFill>
                  <a:srgbClr val="3399FF"/>
                </a:solidFill>
              </a:rPr>
              <a:t>p</a:t>
            </a:r>
            <a:r>
              <a:rPr lang="en-US">
                <a:solidFill>
                  <a:srgbClr val="3399FF"/>
                </a:solidFill>
              </a:rPr>
              <a:t>e</a:t>
            </a:r>
            <a:r>
              <a:rPr lang="en-US">
                <a:solidFill>
                  <a:srgbClr val="3399FF"/>
                </a:solidFill>
              </a:rPr>
              <a:t> </a:t>
            </a:r>
            <a:r>
              <a:rPr lang="en-US">
                <a:solidFill>
                  <a:srgbClr val="3399FF"/>
                </a:solidFill>
              </a:rPr>
              <a:t>C</a:t>
            </a:r>
            <a:r>
              <a:rPr lang="en-US">
                <a:solidFill>
                  <a:srgbClr val="3399FF"/>
                </a:solidFill>
              </a:rPr>
              <a:t>o</a:t>
            </a:r>
            <a:r>
              <a:rPr lang="en-US">
                <a:solidFill>
                  <a:srgbClr val="3399FF"/>
                </a:solidFill>
              </a:rPr>
              <a:t>n</a:t>
            </a:r>
            <a:r>
              <a:rPr lang="en-US">
                <a:solidFill>
                  <a:srgbClr val="3399FF"/>
                </a:solidFill>
              </a:rPr>
              <a:t>v</a:t>
            </a:r>
            <a:r>
              <a:rPr lang="en-US">
                <a:solidFill>
                  <a:srgbClr val="3399FF"/>
                </a:solidFill>
              </a:rPr>
              <a:t>e</a:t>
            </a:r>
            <a:r>
              <a:rPr lang="en-US">
                <a:solidFill>
                  <a:srgbClr val="3399FF"/>
                </a:solidFill>
              </a:rPr>
              <a:t>r</a:t>
            </a:r>
            <a:r>
              <a:rPr lang="en-US">
                <a:solidFill>
                  <a:srgbClr val="3399FF"/>
                </a:solidFill>
              </a:rPr>
              <a:t>sation</a:t>
            </a:r>
            <a:r>
              <a:rPr lang="en-US">
                <a:solidFill>
                  <a:srgbClr val="3399FF"/>
                </a:solidFill>
              </a:rPr>
              <a:t>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72" name=""/>
          <p:cNvSpPr>
            <a:spLocks noGrp="1"/>
          </p:cNvSpPr>
          <p:nvPr>
            <p:ph idx="1"/>
          </p:nvPr>
        </p:nvSpPr>
        <p:spPr>
          <a:xfrm>
            <a:off x="190283" y="780442"/>
            <a:ext cx="8763433" cy="5795764"/>
          </a:xfrm>
        </p:spPr>
        <p:txBody>
          <a:bodyPr>
            <a:normAutofit fontScale="96429" lnSpcReduction="20000"/>
          </a:bodyPr>
          <a:p>
            <a:r>
              <a:rPr lang="en-US"/>
              <a:t>Most of the time, operators and functions automatically convert the values given to them to the right type.</a:t>
            </a:r>
            <a:endParaRPr lang="en-US"/>
          </a:p>
          <a:p>
            <a:endParaRPr lang="en-US"/>
          </a:p>
          <a:p>
            <a:r>
              <a:rPr lang="en-US"/>
              <a:t>For example, alert automatically converts any value to a string to show it. Mathematical operations convert values to numbers.</a:t>
            </a:r>
            <a:endParaRPr lang="en-US"/>
          </a:p>
          <a:p>
            <a:endParaRPr lang="en-US"/>
          </a:p>
          <a:p>
            <a:r>
              <a:rPr lang="en-US"/>
              <a:t>There are also cases when we need to explicitly convert a value to the expected type.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String Conversion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Numeric Conversion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Boolean Conversion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O</a:t>
            </a:r>
            <a:r>
              <a:rPr lang="en-US">
                <a:solidFill>
                  <a:srgbClr val="3399FF"/>
                </a:solidFill>
              </a:rPr>
              <a:t>p</a:t>
            </a:r>
            <a:r>
              <a:rPr lang="en-US">
                <a:solidFill>
                  <a:srgbClr val="3399FF"/>
                </a:solidFill>
              </a:rPr>
              <a:t>e</a:t>
            </a:r>
            <a:r>
              <a:rPr lang="en-US">
                <a:solidFill>
                  <a:srgbClr val="3399FF"/>
                </a:solidFill>
              </a:rPr>
              <a:t>r</a:t>
            </a:r>
            <a:r>
              <a:rPr lang="en-US">
                <a:solidFill>
                  <a:srgbClr val="3399FF"/>
                </a:solidFill>
              </a:rPr>
              <a:t>a</a:t>
            </a:r>
            <a:r>
              <a:rPr lang="en-US">
                <a:solidFill>
                  <a:srgbClr val="3399FF"/>
                </a:solidFill>
              </a:rPr>
              <a:t>t</a:t>
            </a:r>
            <a:r>
              <a:rPr lang="en-US">
                <a:solidFill>
                  <a:srgbClr val="3399FF"/>
                </a:solidFill>
              </a:rPr>
              <a:t>o</a:t>
            </a:r>
            <a:r>
              <a:rPr lang="en-US">
                <a:solidFill>
                  <a:srgbClr val="3399FF"/>
                </a:solidFill>
              </a:rPr>
              <a:t>rs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74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Arithmetic Operators</a:t>
            </a:r>
            <a:endParaRPr lang="en-US"/>
          </a:p>
          <a:p>
            <a:r>
              <a:rPr lang="en-US"/>
              <a:t>Comparison Operators</a:t>
            </a:r>
            <a:endParaRPr lang="en-US"/>
          </a:p>
          <a:p>
            <a:r>
              <a:rPr lang="en-US"/>
              <a:t>Logical (or Relational) Operators</a:t>
            </a:r>
            <a:endParaRPr lang="en-US"/>
          </a:p>
          <a:p>
            <a:r>
              <a:rPr lang="en-US"/>
              <a:t>Assignment Operators</a:t>
            </a:r>
            <a:endParaRPr lang="en-US"/>
          </a:p>
          <a:p>
            <a:r>
              <a:rPr lang="en-US"/>
              <a:t>Conditional (or ternary) Operators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708159" y="0"/>
            <a:ext cx="5834430" cy="6858000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06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71933" y="0"/>
            <a:ext cx="5943131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title"/>
          </p:nvPr>
        </p:nvSpPr>
        <p:spPr>
          <a:xfrm>
            <a:off x="628649" y="167330"/>
            <a:ext cx="7886700" cy="1325563"/>
          </a:xfrm>
        </p:spPr>
        <p:txBody>
          <a:bodyPr/>
          <a:p>
            <a:r>
              <a:rPr b="1" lang="en-US">
                <a:solidFill>
                  <a:srgbClr val="98CC00"/>
                </a:solidFill>
              </a:rPr>
              <a:t>A</a:t>
            </a:r>
            <a:r>
              <a:rPr b="1" lang="en-US">
                <a:solidFill>
                  <a:srgbClr val="98CC00"/>
                </a:solidFill>
              </a:rPr>
              <a:t>g</a:t>
            </a:r>
            <a:r>
              <a:rPr b="1" lang="en-US">
                <a:solidFill>
                  <a:srgbClr val="98CC00"/>
                </a:solidFill>
              </a:rPr>
              <a:t>e</a:t>
            </a:r>
            <a:r>
              <a:rPr b="1" lang="en-US">
                <a:solidFill>
                  <a:srgbClr val="98CC00"/>
                </a:solidFill>
              </a:rPr>
              <a:t>nda</a:t>
            </a:r>
            <a:endParaRPr b="1" lang="en-US">
              <a:solidFill>
                <a:srgbClr val="98CC00"/>
              </a:solidFill>
            </a:endParaRPr>
          </a:p>
        </p:txBody>
      </p:sp>
      <p:sp>
        <p:nvSpPr>
          <p:cNvPr id="1048587" name=""/>
          <p:cNvSpPr>
            <a:spLocks noGrp="1"/>
          </p:cNvSpPr>
          <p:nvPr>
            <p:ph idx="1"/>
          </p:nvPr>
        </p:nvSpPr>
        <p:spPr>
          <a:xfrm>
            <a:off x="381865" y="1492893"/>
            <a:ext cx="8133484" cy="5156041"/>
          </a:xfrm>
        </p:spPr>
        <p:txBody>
          <a:bodyPr>
            <a:normAutofit fontScale="78571" lnSpcReduction="20000"/>
          </a:bodyPr>
          <a:p>
            <a:r>
              <a:rPr lang="en-US">
                <a:solidFill>
                  <a:srgbClr val="3399FF"/>
                </a:solidFill>
              </a:rPr>
              <a:t>JavaScript Basics</a:t>
            </a:r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DOM</a:t>
            </a:r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Variables</a:t>
            </a:r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 Datatypes</a:t>
            </a:r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Type</a:t>
            </a:r>
            <a:r>
              <a:rPr lang="en-US">
                <a:solidFill>
                  <a:srgbClr val="3399FF"/>
                </a:solidFill>
              </a:rPr>
              <a:t> Conversions</a:t>
            </a:r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Operators</a:t>
            </a:r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Comparisons</a:t>
            </a:r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Interactions</a:t>
            </a:r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 Loops</a:t>
            </a:r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 Functions</a:t>
            </a:r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 Function expression</a:t>
            </a:r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Control</a:t>
            </a:r>
            <a:r>
              <a:rPr lang="en-US">
                <a:solidFill>
                  <a:srgbClr val="3399FF"/>
                </a:solidFill>
              </a:rPr>
              <a:t> Flow</a:t>
            </a:r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 Conditionals</a:t>
            </a:r>
            <a:endParaRPr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08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971161"/>
            <a:ext cx="9144000" cy="4062347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10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79056" y="0"/>
            <a:ext cx="5746727" cy="6858000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12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81717"/>
            <a:ext cx="9144000" cy="6294565"/>
          </a:xfrm>
          <a:prstGeom prst="rect"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14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09686"/>
            <a:ext cx="9144000" cy="6256770"/>
          </a:xfrm>
          <a:prstGeom prst="rect"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98055" y="0"/>
            <a:ext cx="5083295" cy="6858000"/>
          </a:xfrm>
          <a:prstGeom prst="rect"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C</a:t>
            </a:r>
            <a:r>
              <a:rPr lang="en-US">
                <a:solidFill>
                  <a:srgbClr val="3399FF"/>
                </a:solidFill>
              </a:rPr>
              <a:t>o</a:t>
            </a:r>
            <a:r>
              <a:rPr lang="en-US">
                <a:solidFill>
                  <a:srgbClr val="3399FF"/>
                </a:solidFill>
              </a:rPr>
              <a:t>m</a:t>
            </a:r>
            <a:r>
              <a:rPr lang="en-US">
                <a:solidFill>
                  <a:srgbClr val="3399FF"/>
                </a:solidFill>
              </a:rPr>
              <a:t>p</a:t>
            </a:r>
            <a:r>
              <a:rPr lang="en-US">
                <a:solidFill>
                  <a:srgbClr val="3399FF"/>
                </a:solidFill>
              </a:rPr>
              <a:t>a</a:t>
            </a:r>
            <a:r>
              <a:rPr lang="en-US">
                <a:solidFill>
                  <a:srgbClr val="3399FF"/>
                </a:solidFill>
              </a:rPr>
              <a:t>r</a:t>
            </a:r>
            <a:r>
              <a:rPr lang="en-US">
                <a:solidFill>
                  <a:srgbClr val="3399FF"/>
                </a:solidFill>
              </a:rPr>
              <a:t>isons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7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Comparison operators are used in logical statements to determine equality or difference between variables or values.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16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7952" y="0"/>
            <a:ext cx="8768095" cy="6858000"/>
          </a:xfrm>
          <a:prstGeom prst="rect"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18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23505" y="173038"/>
            <a:ext cx="8296735" cy="6858000"/>
          </a:xfrm>
          <a:prstGeom prst="rect"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20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75346" y="664456"/>
            <a:ext cx="8793307" cy="5529088"/>
          </a:xfrm>
          <a:prstGeom prst="rect"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"/>
          <p:cNvSpPr>
            <a:spLocks noGrp="1"/>
          </p:cNvSpPr>
          <p:nvPr>
            <p:ph type="title"/>
          </p:nvPr>
        </p:nvSpPr>
        <p:spPr>
          <a:xfrm>
            <a:off x="628649" y="170039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Interactions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78" name=""/>
          <p:cNvSpPr>
            <a:spLocks noGrp="1"/>
          </p:cNvSpPr>
          <p:nvPr>
            <p:ph idx="1"/>
          </p:nvPr>
        </p:nvSpPr>
        <p:spPr>
          <a:xfrm>
            <a:off x="200024" y="1495602"/>
            <a:ext cx="8627052" cy="5226433"/>
          </a:xfrm>
        </p:spPr>
        <p:txBody>
          <a:bodyPr/>
          <a:p>
            <a:r>
              <a:rPr b="1" lang="en-US"/>
              <a:t>alert</a:t>
            </a:r>
            <a:endParaRPr b="1" lang="en-US"/>
          </a:p>
          <a:p>
            <a:r>
              <a:rPr lang="en-US"/>
              <a:t>simply creates an alert box which may or may not have specified content inside it, but it always comes with the ‘OK’ button. It simply shows a message and pauses the execution of the script until you press the ‘OK’ button. The mini-window that pops-up is called the ‘modal window’.</a:t>
            </a:r>
            <a:endParaRPr lang="en-US"/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97575" y="4780777"/>
            <a:ext cx="7429500" cy="1557489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JavaScript</a:t>
            </a:r>
            <a:r>
              <a:rPr lang="en-US">
                <a:solidFill>
                  <a:srgbClr val="3399FF"/>
                </a:solidFill>
              </a:rPr>
              <a:t> </a:t>
            </a:r>
            <a:r>
              <a:rPr lang="en-US">
                <a:solidFill>
                  <a:srgbClr val="3399FF"/>
                </a:solidFill>
              </a:rPr>
              <a:t>b</a:t>
            </a:r>
            <a:r>
              <a:rPr lang="en-US">
                <a:solidFill>
                  <a:srgbClr val="3399FF"/>
                </a:solidFill>
              </a:rPr>
              <a:t>a</a:t>
            </a:r>
            <a:r>
              <a:rPr lang="en-US">
                <a:solidFill>
                  <a:srgbClr val="3399FF"/>
                </a:solidFill>
              </a:rPr>
              <a:t>s</a:t>
            </a:r>
            <a:r>
              <a:rPr lang="en-US">
                <a:solidFill>
                  <a:srgbClr val="3399FF"/>
                </a:solidFill>
              </a:rPr>
              <a:t>i</a:t>
            </a:r>
            <a:r>
              <a:rPr lang="en-US">
                <a:solidFill>
                  <a:srgbClr val="3399FF"/>
                </a:solidFill>
              </a:rPr>
              <a:t>c</a:t>
            </a:r>
            <a:r>
              <a:rPr lang="en-US">
                <a:solidFill>
                  <a:srgbClr val="3399FF"/>
                </a:solidFill>
              </a:rPr>
              <a:t>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589" name=""/>
          <p:cNvSpPr>
            <a:spLocks noGrp="1"/>
          </p:cNvSpPr>
          <p:nvPr>
            <p:ph idx="1"/>
          </p:nvPr>
        </p:nvSpPr>
        <p:spPr>
          <a:xfrm>
            <a:off x="316923" y="1598491"/>
            <a:ext cx="8510155" cy="5817974"/>
          </a:xfrm>
        </p:spPr>
        <p:txBody>
          <a:bodyPr/>
          <a:p>
            <a:r>
              <a:rPr lang="en-US"/>
              <a:t>		JavaScript is a dynamic computer programming language.</a:t>
            </a:r>
            <a:endParaRPr lang="en-US"/>
          </a:p>
          <a:p>
            <a:endParaRPr lang="en-US"/>
          </a:p>
          <a:p>
            <a:r>
              <a:rPr lang="en-US"/>
              <a:t> It is lightweight and most commonly used as a part of web pages, whose implementations allow client-side script to interact with the user and make dynamic pages. </a:t>
            </a:r>
            <a:endParaRPr lang="en-US"/>
          </a:p>
          <a:p>
            <a:endParaRPr lang="en-US"/>
          </a:p>
          <a:p>
            <a:r>
              <a:rPr lang="en-US"/>
              <a:t>It is an interpreted programming language with object-oriented capabilities.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"/>
          <p:cNvSpPr>
            <a:spLocks noGrp="1"/>
          </p:cNvSpPr>
          <p:nvPr>
            <p:ph idx="1"/>
          </p:nvPr>
        </p:nvSpPr>
        <p:spPr>
          <a:xfrm>
            <a:off x="336404" y="469310"/>
            <a:ext cx="8540749" cy="5668715"/>
          </a:xfrm>
        </p:spPr>
        <p:txBody>
          <a:bodyPr/>
          <a:p>
            <a:r>
              <a:rPr b="1" lang="en-US"/>
              <a:t>prompt</a:t>
            </a:r>
            <a:endParaRPr b="1" lang="en-US"/>
          </a:p>
          <a:p>
            <a:r>
              <a:rPr lang="en-US"/>
              <a:t>Prompt is another user-interface function which normally contains two arguments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b="1" lang="en-US"/>
              <a:t>confirm</a:t>
            </a:r>
            <a:endParaRPr b="1" lang="en-US"/>
          </a:p>
          <a:p>
            <a:r>
              <a:rPr lang="en-US"/>
              <a:t>The confirm function basically outputs a modal window with a question and two button ‘OK’ and ‘CANCEL’.</a:t>
            </a:r>
            <a:endParaRPr lang="en-US"/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4778" y="1791905"/>
            <a:ext cx="9144000" cy="1637094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9772" y="5196677"/>
            <a:ext cx="8884227" cy="1661322"/>
          </a:xfrm>
          <a:prstGeom prst="rect"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L</a:t>
            </a:r>
            <a:r>
              <a:rPr lang="en-US">
                <a:solidFill>
                  <a:srgbClr val="3399FF"/>
                </a:solidFill>
              </a:rPr>
              <a:t>o</a:t>
            </a:r>
            <a:r>
              <a:rPr lang="en-US">
                <a:solidFill>
                  <a:srgbClr val="3399FF"/>
                </a:solidFill>
              </a:rPr>
              <a:t>o</a:t>
            </a:r>
            <a:r>
              <a:rPr lang="en-US">
                <a:solidFill>
                  <a:srgbClr val="3399FF"/>
                </a:solidFill>
              </a:rPr>
              <a:t>p</a:t>
            </a:r>
            <a:r>
              <a:rPr lang="en-US">
                <a:solidFill>
                  <a:srgbClr val="3399FF"/>
                </a:solidFill>
              </a:rPr>
              <a:t>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80" name=""/>
          <p:cNvSpPr>
            <a:spLocks noGrp="1"/>
          </p:cNvSpPr>
          <p:nvPr>
            <p:ph idx="1"/>
          </p:nvPr>
        </p:nvSpPr>
        <p:spPr>
          <a:xfrm>
            <a:off x="237691" y="1325563"/>
            <a:ext cx="8906308" cy="5999681"/>
          </a:xfrm>
        </p:spPr>
        <p:txBody>
          <a:bodyPr>
            <a:normAutofit/>
          </a:bodyPr>
          <a:p>
            <a:r>
              <a:rPr lang="en-US"/>
              <a:t>Loops are handy, if you want to run the same code over and over again, each time with a different value.</a:t>
            </a:r>
            <a:endParaRPr lang="en-US"/>
          </a:p>
          <a:p>
            <a:r>
              <a:rPr lang="en-US"/>
              <a:t>JavaScript supports different kinds of loops: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for - loops through a block of code a number of times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for/in - loops through the properties of an object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for/of - loops through the values of an iterable object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while - loops through a block of code while a specified condition is true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do/while - also loops through a block of code while a specified condition is true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28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92820" y="0"/>
            <a:ext cx="8523520" cy="6858000"/>
          </a:xfrm>
          <a:prstGeom prst="rect"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44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340990"/>
            <a:ext cx="9144000" cy="4176019"/>
          </a:xfrm>
          <a:prstGeom prst="rect"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30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87123" y="0"/>
            <a:ext cx="8169754" cy="6858000"/>
          </a:xfrm>
          <a:prstGeom prst="rect"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40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02285" y="0"/>
            <a:ext cx="7567929" cy="6858000"/>
          </a:xfrm>
          <a:prstGeom prst="rect"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"/>
          <p:cNvSpPr>
            <a:spLocks noGrp="1"/>
          </p:cNvSpPr>
          <p:nvPr>
            <p:ph idx="1"/>
          </p:nvPr>
        </p:nvSpPr>
        <p:spPr>
          <a:xfrm>
            <a:off x="277955" y="255155"/>
            <a:ext cx="8782916" cy="6407300"/>
          </a:xfrm>
        </p:spPr>
        <p:txBody>
          <a:bodyPr>
            <a:normAutofit fontScale="89286" lnSpcReduction="20000"/>
          </a:bodyPr>
          <a:p>
            <a:r>
              <a:rPr lang="en-US"/>
              <a:t>This is a modified for loop that doesn’t require the programmer to know the number of iterations the loop needs to perform. </a:t>
            </a:r>
            <a:endParaRPr lang="en-US"/>
          </a:p>
          <a:p>
            <a:endParaRPr lang="en-US"/>
          </a:p>
          <a:p>
            <a:r>
              <a:rPr lang="en-US"/>
              <a:t>It creates a loop iterating over all the enumerable properties of an object.</a:t>
            </a:r>
            <a:endParaRPr lang="en-US"/>
          </a:p>
          <a:p>
            <a:endParaRPr lang="en-US"/>
          </a:p>
          <a:p>
            <a:r>
              <a:rPr lang="en-US"/>
              <a:t> The keys store the key of the current property and we access the property’s value with it. </a:t>
            </a:r>
            <a:endParaRPr lang="en-US"/>
          </a:p>
          <a:p>
            <a:endParaRPr lang="en-US"/>
          </a:p>
          <a:p>
            <a:r>
              <a:rPr lang="en-US"/>
              <a:t>This means that the loop executes a specific set of statements for each distinct property in a JavaScript Object. </a:t>
            </a:r>
            <a:endParaRPr lang="en-US"/>
          </a:p>
          <a:p>
            <a:endParaRPr lang="en-US"/>
          </a:p>
          <a:p>
            <a:r>
              <a:rPr lang="en-US"/>
              <a:t>The working of a for…in statement in JavaScript is similar to for-each loop in Java.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32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49446" y="0"/>
            <a:ext cx="6754186" cy="6858000"/>
          </a:xfrm>
          <a:prstGeom prst="rect"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"/>
          <p:cNvSpPr>
            <a:spLocks noGrp="1"/>
          </p:cNvSpPr>
          <p:nvPr>
            <p:ph idx="1"/>
          </p:nvPr>
        </p:nvSpPr>
        <p:spPr>
          <a:xfrm>
            <a:off x="376082" y="320050"/>
            <a:ext cx="8691996" cy="6382564"/>
          </a:xfrm>
        </p:spPr>
        <p:txBody>
          <a:bodyPr/>
          <a:p>
            <a:r>
              <a:rPr lang="en-US"/>
              <a:t>In the last JavaScript statement, we had to access the array’s values with the help of square brackets [ ]. </a:t>
            </a:r>
            <a:endParaRPr lang="en-US"/>
          </a:p>
          <a:p>
            <a:endParaRPr lang="en-US"/>
          </a:p>
          <a:p>
            <a:r>
              <a:rPr lang="en-US"/>
              <a:t>We couldn’t access them directly and it makes your program more error-prone. </a:t>
            </a:r>
            <a:endParaRPr lang="en-US"/>
          </a:p>
          <a:p>
            <a:endParaRPr lang="en-US"/>
          </a:p>
          <a:p>
            <a:r>
              <a:rPr lang="en-US"/>
              <a:t>So the JavaScript developers got us a new way to access these values directly.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This makes our code a lot more efficient than before because the values store the property’s value, not the key.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34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147" y="0"/>
            <a:ext cx="8839705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z="3300" lang="en-US"/>
              <a:t>There are many useful Javascript</a:t>
            </a:r>
            <a:r>
              <a:rPr sz="3300" lang="en-US"/>
              <a:t> </a:t>
            </a:r>
            <a:r>
              <a:rPr sz="3300" lang="en-US"/>
              <a:t>frameworks</a:t>
            </a:r>
            <a:r>
              <a:rPr sz="3300" lang="en-US"/>
              <a:t> and libraries available:</a:t>
            </a:r>
            <a:endParaRPr sz="3300" lang="en-US"/>
          </a:p>
        </p:txBody>
      </p:sp>
      <p:sp>
        <p:nvSpPr>
          <p:cNvPr id="1048653" name=""/>
          <p:cNvSpPr>
            <a:spLocks noGrp="1"/>
          </p:cNvSpPr>
          <p:nvPr>
            <p:ph idx="1"/>
          </p:nvPr>
        </p:nvSpPr>
        <p:spPr>
          <a:xfrm>
            <a:off x="2362984" y="1690689"/>
            <a:ext cx="7886700" cy="5015743"/>
          </a:xfrm>
        </p:spPr>
        <p:txBody>
          <a:bodyPr>
            <a:normAutofit fontScale="82143" lnSpcReduction="20000"/>
          </a:bodyPr>
          <a:p>
            <a:r>
              <a:rPr lang="en-US"/>
              <a:t>Angular</a:t>
            </a:r>
            <a:endParaRPr lang="en-US"/>
          </a:p>
          <a:p>
            <a:r>
              <a:rPr lang="en-US"/>
              <a:t>React</a:t>
            </a:r>
            <a:endParaRPr lang="en-US"/>
          </a:p>
          <a:p>
            <a:r>
              <a:rPr lang="en-US"/>
              <a:t>jQuery</a:t>
            </a:r>
            <a:endParaRPr lang="en-US"/>
          </a:p>
          <a:p>
            <a:r>
              <a:rPr lang="en-US"/>
              <a:t>Vue.js</a:t>
            </a:r>
            <a:endParaRPr lang="en-US"/>
          </a:p>
          <a:p>
            <a:r>
              <a:rPr lang="en-US"/>
              <a:t>Ext.js</a:t>
            </a:r>
            <a:endParaRPr lang="en-US"/>
          </a:p>
          <a:p>
            <a:r>
              <a:rPr lang="en-US"/>
              <a:t>Ember.js</a:t>
            </a:r>
            <a:endParaRPr lang="en-US"/>
          </a:p>
          <a:p>
            <a:r>
              <a:rPr lang="en-US"/>
              <a:t>Meteor</a:t>
            </a:r>
            <a:endParaRPr lang="en-US"/>
          </a:p>
          <a:p>
            <a:r>
              <a:rPr lang="en-US"/>
              <a:t>Mithril</a:t>
            </a:r>
            <a:endParaRPr lang="en-US"/>
          </a:p>
          <a:p>
            <a:r>
              <a:rPr lang="en-US"/>
              <a:t>Node.js</a:t>
            </a:r>
            <a:endParaRPr lang="en-US"/>
          </a:p>
          <a:p>
            <a:r>
              <a:rPr lang="en-US"/>
              <a:t>Polymer</a:t>
            </a:r>
            <a:endParaRPr lang="en-US"/>
          </a:p>
          <a:p>
            <a:r>
              <a:rPr lang="en-US"/>
              <a:t>Aurelia</a:t>
            </a:r>
            <a:endParaRPr lang="en-US"/>
          </a:p>
          <a:p>
            <a:r>
              <a:rPr lang="en-US"/>
              <a:t>Backbone.js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36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75409" y="1164150"/>
            <a:ext cx="7793181" cy="4529699"/>
          </a:xfrm>
          <a:prstGeom prst="rect"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46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78251" y="0"/>
            <a:ext cx="7818109" cy="6858000"/>
          </a:xfrm>
          <a:prstGeom prst="rect"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48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10466" y="1066807"/>
            <a:ext cx="7923068" cy="4724385"/>
          </a:xfrm>
          <a:prstGeom prst="rect"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F</a:t>
            </a:r>
            <a:r>
              <a:rPr lang="en-US">
                <a:solidFill>
                  <a:srgbClr val="3399FF"/>
                </a:solidFill>
              </a:rPr>
              <a:t>u</a:t>
            </a:r>
            <a:r>
              <a:rPr lang="en-US">
                <a:solidFill>
                  <a:srgbClr val="3399FF"/>
                </a:solidFill>
              </a:rPr>
              <a:t>n</a:t>
            </a:r>
            <a:r>
              <a:rPr lang="en-US">
                <a:solidFill>
                  <a:srgbClr val="3399FF"/>
                </a:solidFill>
              </a:rPr>
              <a:t>ctions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82" name=""/>
          <p:cNvSpPr>
            <a:spLocks noGrp="1"/>
          </p:cNvSpPr>
          <p:nvPr>
            <p:ph idx="1"/>
          </p:nvPr>
        </p:nvSpPr>
        <p:spPr>
          <a:xfrm>
            <a:off x="18184" y="1825624"/>
            <a:ext cx="9091235" cy="5006781"/>
          </a:xfrm>
        </p:spPr>
        <p:txBody>
          <a:bodyPr/>
          <a:p>
            <a:r>
              <a:rPr lang="en-US"/>
              <a:t>A JavaScript function is a block of code designed to perform a particular task.</a:t>
            </a:r>
            <a:endParaRPr lang="en-US"/>
          </a:p>
          <a:p>
            <a:endParaRPr lang="en-US"/>
          </a:p>
          <a:p>
            <a:r>
              <a:rPr lang="en-US"/>
              <a:t>A JavaScript function is executed when "something" invokes it (calls it).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"/>
          <p:cNvSpPr>
            <a:spLocks noGrp="1"/>
          </p:cNvSpPr>
          <p:nvPr>
            <p:ph type="title"/>
          </p:nvPr>
        </p:nvSpPr>
        <p:spPr>
          <a:xfrm>
            <a:off x="628650" y="178912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JavaScript Function Syntax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750" name=""/>
          <p:cNvSpPr>
            <a:spLocks noGrp="1"/>
          </p:cNvSpPr>
          <p:nvPr>
            <p:ph idx="1"/>
          </p:nvPr>
        </p:nvSpPr>
        <p:spPr>
          <a:xfrm>
            <a:off x="0" y="1253330"/>
            <a:ext cx="8977746" cy="5675204"/>
          </a:xfrm>
        </p:spPr>
        <p:txBody>
          <a:bodyPr/>
          <a:p>
            <a:r>
              <a:rPr lang="en-US"/>
              <a:t>A JavaScript function is defined with the function keyword, followed by a name, followed by parentheses ().</a:t>
            </a:r>
            <a:endParaRPr lang="en-US"/>
          </a:p>
          <a:p>
            <a:r>
              <a:rPr lang="en-US"/>
              <a:t>Function names can contain letters, digits, underscores, and dollar signs (same rules as variables).</a:t>
            </a:r>
            <a:endParaRPr lang="en-US"/>
          </a:p>
          <a:p>
            <a:r>
              <a:rPr lang="en-US"/>
              <a:t>The parentheses may include parameter names separated by commas:</a:t>
            </a:r>
            <a:endParaRPr lang="en-US"/>
          </a:p>
          <a:p>
            <a:r>
              <a:rPr lang="en-US"/>
              <a:t>(parameter1, parameter2, ...)</a:t>
            </a:r>
            <a:endParaRPr lang="en-US"/>
          </a:p>
          <a:p>
            <a:r>
              <a:rPr lang="en-US"/>
              <a:t>The code to be executed, by the function, is placed inside curly brackets: {}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52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6267" y="2189498"/>
            <a:ext cx="8611465" cy="2479004"/>
          </a:xfrm>
          <a:prstGeom prst="rect"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F</a:t>
            </a:r>
            <a:r>
              <a:rPr lang="en-US">
                <a:solidFill>
                  <a:srgbClr val="3399FF"/>
                </a:solidFill>
              </a:rPr>
              <a:t>u</a:t>
            </a:r>
            <a:r>
              <a:rPr lang="en-US">
                <a:solidFill>
                  <a:srgbClr val="3399FF"/>
                </a:solidFill>
              </a:rPr>
              <a:t>n</a:t>
            </a:r>
            <a:r>
              <a:rPr lang="en-US">
                <a:solidFill>
                  <a:srgbClr val="3399FF"/>
                </a:solidFill>
              </a:rPr>
              <a:t>ctions</a:t>
            </a:r>
            <a:r>
              <a:rPr lang="en-US">
                <a:solidFill>
                  <a:srgbClr val="3399FF"/>
                </a:solidFill>
              </a:rPr>
              <a:t> </a:t>
            </a:r>
            <a:r>
              <a:rPr lang="en-US">
                <a:solidFill>
                  <a:srgbClr val="3399FF"/>
                </a:solidFill>
              </a:rPr>
              <a:t>E</a:t>
            </a:r>
            <a:r>
              <a:rPr lang="en-US">
                <a:solidFill>
                  <a:srgbClr val="3399FF"/>
                </a:solidFill>
              </a:rPr>
              <a:t>x</a:t>
            </a:r>
            <a:r>
              <a:rPr lang="en-US">
                <a:solidFill>
                  <a:srgbClr val="3399FF"/>
                </a:solidFill>
              </a:rPr>
              <a:t>p</a:t>
            </a:r>
            <a:r>
              <a:rPr lang="en-US">
                <a:solidFill>
                  <a:srgbClr val="3399FF"/>
                </a:solidFill>
              </a:rPr>
              <a:t>r</a:t>
            </a:r>
            <a:r>
              <a:rPr lang="en-US">
                <a:solidFill>
                  <a:srgbClr val="3399FF"/>
                </a:solidFill>
              </a:rPr>
              <a:t>e</a:t>
            </a:r>
            <a:r>
              <a:rPr lang="en-US">
                <a:solidFill>
                  <a:srgbClr val="3399FF"/>
                </a:solidFill>
              </a:rPr>
              <a:t>s</a:t>
            </a:r>
            <a:r>
              <a:rPr lang="en-US">
                <a:solidFill>
                  <a:srgbClr val="3399FF"/>
                </a:solidFill>
              </a:rPr>
              <a:t>s</a:t>
            </a:r>
            <a:r>
              <a:rPr lang="en-US">
                <a:solidFill>
                  <a:srgbClr val="3399FF"/>
                </a:solidFill>
              </a:rPr>
              <a:t>ion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84" name=""/>
          <p:cNvSpPr>
            <a:spLocks noGrp="1"/>
          </p:cNvSpPr>
          <p:nvPr>
            <p:ph idx="1"/>
          </p:nvPr>
        </p:nvSpPr>
        <p:spPr>
          <a:xfrm>
            <a:off x="628649" y="1403439"/>
            <a:ext cx="7886700" cy="5454560"/>
          </a:xfrm>
        </p:spPr>
        <p:txBody>
          <a:bodyPr/>
          <a:p>
            <a:r>
              <a:rPr lang="en-US"/>
              <a:t>A JavaScript function can also be defined using an expression.</a:t>
            </a:r>
            <a:endParaRPr lang="en-US"/>
          </a:p>
          <a:p>
            <a:endParaRPr lang="en-US"/>
          </a:p>
          <a:p>
            <a:r>
              <a:rPr lang="en-US"/>
              <a:t>The Function() Constructor</a:t>
            </a:r>
            <a:endParaRPr lang="en-US"/>
          </a:p>
          <a:p>
            <a:endParaRPr lang="en-US"/>
          </a:p>
          <a:p>
            <a:r>
              <a:rPr lang="en-US"/>
              <a:t>Functions Can Be Used as Values</a:t>
            </a:r>
            <a:endParaRPr lang="en-US"/>
          </a:p>
          <a:p>
            <a:endParaRPr lang="en-US"/>
          </a:p>
          <a:p>
            <a:r>
              <a:rPr lang="en-US"/>
              <a:t>Functions are Objects</a:t>
            </a:r>
            <a:endParaRPr lang="en-US"/>
          </a:p>
          <a:p>
            <a:endParaRPr lang="en-US"/>
          </a:p>
          <a:p>
            <a:r>
              <a:rPr lang="en-US"/>
              <a:t>Arrow Functions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"/>
          <p:cNvSpPr>
            <a:spLocks noGrp="1"/>
          </p:cNvSpPr>
          <p:nvPr>
            <p:ph type="title"/>
          </p:nvPr>
        </p:nvSpPr>
        <p:spPr>
          <a:xfrm>
            <a:off x="628649" y="-173507"/>
            <a:ext cx="7886700" cy="1325563"/>
          </a:xfrm>
        </p:spPr>
        <p:txBody>
          <a:bodyPr/>
          <a:p>
            <a:pPr algn="ctr"/>
            <a:r>
              <a:rPr sz="3900" lang="en-US">
                <a:solidFill>
                  <a:srgbClr val="3399FF"/>
                </a:solidFill>
              </a:rPr>
              <a:t>C</a:t>
            </a:r>
            <a:r>
              <a:rPr sz="3900" lang="en-US">
                <a:solidFill>
                  <a:srgbClr val="3399FF"/>
                </a:solidFill>
              </a:rPr>
              <a:t>o</a:t>
            </a:r>
            <a:r>
              <a:rPr sz="3900" lang="en-US">
                <a:solidFill>
                  <a:srgbClr val="3399FF"/>
                </a:solidFill>
              </a:rPr>
              <a:t>n</a:t>
            </a:r>
            <a:r>
              <a:rPr sz="3900" lang="en-US">
                <a:solidFill>
                  <a:srgbClr val="3399FF"/>
                </a:solidFill>
              </a:rPr>
              <a:t>t</a:t>
            </a:r>
            <a:r>
              <a:rPr sz="3900" lang="en-US">
                <a:solidFill>
                  <a:srgbClr val="3399FF"/>
                </a:solidFill>
              </a:rPr>
              <a:t>r</a:t>
            </a:r>
            <a:r>
              <a:rPr sz="3900" lang="en-US">
                <a:solidFill>
                  <a:srgbClr val="3399FF"/>
                </a:solidFill>
              </a:rPr>
              <a:t>ol</a:t>
            </a:r>
            <a:r>
              <a:rPr sz="3900" lang="en-US">
                <a:solidFill>
                  <a:srgbClr val="3399FF"/>
                </a:solidFill>
              </a:rPr>
              <a:t> </a:t>
            </a:r>
            <a:r>
              <a:rPr sz="3900" lang="en-US">
                <a:solidFill>
                  <a:srgbClr val="3399FF"/>
                </a:solidFill>
              </a:rPr>
              <a:t>F</a:t>
            </a:r>
            <a:r>
              <a:rPr sz="3900" lang="en-US">
                <a:solidFill>
                  <a:srgbClr val="3399FF"/>
                </a:solidFill>
              </a:rPr>
              <a:t>l</a:t>
            </a:r>
            <a:r>
              <a:rPr sz="3900" lang="en-US">
                <a:solidFill>
                  <a:srgbClr val="3399FF"/>
                </a:solidFill>
              </a:rPr>
              <a:t>o</a:t>
            </a:r>
            <a:r>
              <a:rPr sz="3900" lang="en-US">
                <a:solidFill>
                  <a:srgbClr val="3399FF"/>
                </a:solidFill>
              </a:rPr>
              <a:t>w</a:t>
            </a:r>
            <a:endParaRPr sz="3900" lang="en-US">
              <a:solidFill>
                <a:srgbClr val="3399FF"/>
              </a:solidFill>
            </a:endParaRPr>
          </a:p>
        </p:txBody>
      </p:sp>
      <p:sp>
        <p:nvSpPr>
          <p:cNvPr id="104868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control flow is the order in which the computer executes statements in a script. </a:t>
            </a:r>
            <a:endParaRPr lang="en-US"/>
          </a:p>
          <a:p>
            <a:endParaRPr lang="en-US"/>
          </a:p>
          <a:p>
            <a:r>
              <a:rPr lang="en-US"/>
              <a:t> A typical script in JavaScript or PHP (and the like) includes many control structures, including conditionals, loops and functions. </a:t>
            </a:r>
            <a:endParaRPr lang="en-US"/>
          </a:p>
          <a:p>
            <a:endParaRPr lang="en-US"/>
          </a:p>
          <a:p>
            <a:r>
              <a:rPr lang="en-US"/>
              <a:t>Parts of a script may also be set to execute when events occur.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C</a:t>
            </a:r>
            <a:r>
              <a:rPr lang="en-US">
                <a:solidFill>
                  <a:srgbClr val="3399FF"/>
                </a:solidFill>
              </a:rPr>
              <a:t>o</a:t>
            </a:r>
            <a:r>
              <a:rPr lang="en-US">
                <a:solidFill>
                  <a:srgbClr val="3399FF"/>
                </a:solidFill>
              </a:rPr>
              <a:t>n</a:t>
            </a:r>
            <a:r>
              <a:rPr lang="en-US">
                <a:solidFill>
                  <a:srgbClr val="3399FF"/>
                </a:solidFill>
              </a:rPr>
              <a:t>d</a:t>
            </a:r>
            <a:r>
              <a:rPr lang="en-US">
                <a:solidFill>
                  <a:srgbClr val="3399FF"/>
                </a:solidFill>
              </a:rPr>
              <a:t>i</a:t>
            </a:r>
            <a:r>
              <a:rPr lang="en-US">
                <a:solidFill>
                  <a:srgbClr val="3399FF"/>
                </a:solidFill>
              </a:rPr>
              <a:t>t</a:t>
            </a:r>
            <a:r>
              <a:rPr lang="en-US">
                <a:solidFill>
                  <a:srgbClr val="3399FF"/>
                </a:solidFill>
              </a:rPr>
              <a:t>i</a:t>
            </a:r>
            <a:r>
              <a:rPr lang="en-US">
                <a:solidFill>
                  <a:srgbClr val="3399FF"/>
                </a:solidFill>
              </a:rPr>
              <a:t>o</a:t>
            </a:r>
            <a:r>
              <a:rPr lang="en-US">
                <a:solidFill>
                  <a:srgbClr val="3399FF"/>
                </a:solidFill>
              </a:rPr>
              <a:t>n</a:t>
            </a:r>
            <a:r>
              <a:rPr lang="en-US">
                <a:solidFill>
                  <a:srgbClr val="3399FF"/>
                </a:solidFill>
              </a:rPr>
              <a:t>a</a:t>
            </a:r>
            <a:r>
              <a:rPr lang="en-US">
                <a:solidFill>
                  <a:srgbClr val="3399FF"/>
                </a:solidFill>
              </a:rPr>
              <a:t>l</a:t>
            </a:r>
            <a:r>
              <a:rPr lang="en-US">
                <a:solidFill>
                  <a:srgbClr val="3399FF"/>
                </a:solidFill>
              </a:rPr>
              <a:t>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88" name=""/>
          <p:cNvSpPr>
            <a:spLocks noGrp="1"/>
          </p:cNvSpPr>
          <p:nvPr>
            <p:ph idx="1"/>
          </p:nvPr>
        </p:nvSpPr>
        <p:spPr>
          <a:xfrm>
            <a:off x="154645" y="1050001"/>
            <a:ext cx="9127033" cy="5610309"/>
          </a:xfrm>
        </p:spPr>
        <p:txBody>
          <a:bodyPr>
            <a:normAutofit fontScale="92857" lnSpcReduction="20000"/>
          </a:bodyPr>
          <a:p>
            <a:r>
              <a:rPr lang="en-US"/>
              <a:t>Very often when you write code, you want to perform different actions for different decisions.</a:t>
            </a:r>
            <a:endParaRPr lang="en-US"/>
          </a:p>
          <a:p>
            <a:r>
              <a:rPr lang="en-US"/>
              <a:t>You can use conditional statements in your code to do this.</a:t>
            </a:r>
            <a:endParaRPr lang="en-US"/>
          </a:p>
          <a:p>
            <a:r>
              <a:rPr lang="en-US"/>
              <a:t>In JavaScript we have the following conditional statements:</a:t>
            </a:r>
            <a:endParaRPr lang="en-US"/>
          </a:p>
          <a:p>
            <a:r>
              <a:rPr lang="en-US"/>
              <a:t>Use if to specify a block of code to be executed, if a specified condition is true</a:t>
            </a:r>
            <a:endParaRPr lang="en-US"/>
          </a:p>
          <a:p>
            <a:r>
              <a:rPr lang="en-US"/>
              <a:t>Use else to specify a block of code to be executed, if the same condition is false</a:t>
            </a:r>
            <a:endParaRPr lang="en-US"/>
          </a:p>
          <a:p>
            <a:r>
              <a:rPr lang="en-US"/>
              <a:t>Use else if to specify a new condition to test, if the first condition is false</a:t>
            </a:r>
            <a:endParaRPr lang="en-US"/>
          </a:p>
          <a:p>
            <a:r>
              <a:rPr lang="en-US"/>
              <a:t>Use switch to specify many alternative blocks of code to be executed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54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68098" y="0"/>
            <a:ext cx="7807803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Applications of Javascript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55" name=""/>
          <p:cNvSpPr>
            <a:spLocks noGrp="1"/>
          </p:cNvSpPr>
          <p:nvPr>
            <p:ph idx="1"/>
          </p:nvPr>
        </p:nvSpPr>
        <p:spPr>
          <a:xfrm>
            <a:off x="628649" y="1253330"/>
            <a:ext cx="7886700" cy="5239285"/>
          </a:xfrm>
        </p:spPr>
        <p:txBody>
          <a:bodyPr>
            <a:normAutofit fontScale="92857" lnSpcReduction="20000"/>
          </a:bodyPr>
          <a:p>
            <a:r>
              <a:rPr lang="en-US"/>
              <a:t>Client side validation</a:t>
            </a:r>
            <a:endParaRPr lang="en-US"/>
          </a:p>
          <a:p>
            <a:endParaRPr lang="en-US"/>
          </a:p>
          <a:p>
            <a:r>
              <a:rPr lang="en-US"/>
              <a:t>Manipulating HTML Pages</a:t>
            </a:r>
            <a:endParaRPr lang="en-US"/>
          </a:p>
          <a:p>
            <a:endParaRPr lang="en-US"/>
          </a:p>
          <a:p>
            <a:r>
              <a:rPr lang="en-US"/>
              <a:t>User Notifications</a:t>
            </a:r>
            <a:endParaRPr lang="en-US"/>
          </a:p>
          <a:p>
            <a:endParaRPr lang="en-US"/>
          </a:p>
          <a:p>
            <a:r>
              <a:rPr lang="en-US"/>
              <a:t>Back-end Data Loading</a:t>
            </a:r>
            <a:endParaRPr lang="en-US"/>
          </a:p>
          <a:p>
            <a:endParaRPr lang="en-US"/>
          </a:p>
          <a:p>
            <a:r>
              <a:rPr lang="en-US"/>
              <a:t>Presentations</a:t>
            </a:r>
            <a:endParaRPr lang="en-US"/>
          </a:p>
          <a:p>
            <a:endParaRPr lang="en-US"/>
          </a:p>
          <a:p>
            <a:r>
              <a:rPr lang="en-US"/>
              <a:t>Server Applications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56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82037" y="0"/>
            <a:ext cx="7579926" cy="6858000"/>
          </a:xfrm>
          <a:prstGeom prst="rect"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58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68965" y="0"/>
            <a:ext cx="6051155" cy="6858000"/>
          </a:xfrm>
          <a:prstGeom prst="rect"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90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90927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"/>
          <p:cNvSpPr>
            <a:spLocks noGrp="1"/>
          </p:cNvSpPr>
          <p:nvPr>
            <p:ph type="subTitle" idx="1"/>
          </p:nvPr>
        </p:nvSpPr>
        <p:spPr>
          <a:xfrm>
            <a:off x="830870" y="1887371"/>
            <a:ext cx="7157448" cy="6427170"/>
          </a:xfrm>
        </p:spPr>
        <p:txBody>
          <a:bodyPr>
            <a:normAutofit/>
          </a:bodyPr>
          <a:p>
            <a:pPr algn="l"/>
            <a:r>
              <a:rPr lang="en-US"/>
              <a:t>&lt;!DOCTYPE HTML&gt;</a:t>
            </a:r>
            <a:endParaRPr lang="en-US"/>
          </a:p>
          <a:p>
            <a:pPr algn="l"/>
            <a:r>
              <a:rPr lang="en-US"/>
              <a:t>&lt;html&gt;</a:t>
            </a:r>
            <a:endParaRPr lang="en-US"/>
          </a:p>
          <a:p>
            <a:pPr algn="l"/>
            <a:r>
              <a:rPr lang="en-US"/>
              <a:t>&lt;body&gt;</a:t>
            </a:r>
            <a:endParaRPr lang="en-US"/>
          </a:p>
          <a:p>
            <a:pPr algn="l"/>
            <a:r>
              <a:rPr lang="en-US"/>
              <a:t>  &lt;p&gt;Before the script...&lt;/p&gt;</a:t>
            </a:r>
            <a:endParaRPr lang="en-US"/>
          </a:p>
          <a:p>
            <a:pPr algn="l"/>
            <a:r>
              <a:rPr lang="en-US"/>
              <a:t>  &lt;script&gt;</a:t>
            </a:r>
            <a:endParaRPr lang="en-US"/>
          </a:p>
          <a:p>
            <a:pPr algn="l"/>
            <a:r>
              <a:rPr lang="en-US"/>
              <a:t>    alert( 'Hello, world!' );</a:t>
            </a:r>
            <a:endParaRPr lang="en-US"/>
          </a:p>
          <a:p>
            <a:pPr algn="l"/>
            <a:r>
              <a:rPr lang="en-US"/>
              <a:t>  &lt;/script&gt;</a:t>
            </a:r>
            <a:endParaRPr lang="en-US"/>
          </a:p>
          <a:p>
            <a:pPr algn="l"/>
            <a:r>
              <a:rPr lang="en-US"/>
              <a:t>  &lt;p&gt;...After the script.&lt;/p&gt;</a:t>
            </a:r>
            <a:endParaRPr lang="en-US"/>
          </a:p>
          <a:p>
            <a:pPr algn="l"/>
            <a:r>
              <a:rPr lang="en-US"/>
              <a:t>&lt;/body&gt;</a:t>
            </a:r>
            <a:endParaRPr lang="en-US"/>
          </a:p>
          <a:p>
            <a:pPr algn="l"/>
            <a:r>
              <a:rPr lang="en-US"/>
              <a:t>&lt;/html&gt;</a:t>
            </a:r>
            <a:endParaRPr lang="en-US"/>
          </a:p>
        </p:txBody>
      </p:sp>
      <p:sp>
        <p:nvSpPr>
          <p:cNvPr id="1048668" name=""/>
          <p:cNvSpPr txBox="1"/>
          <p:nvPr/>
        </p:nvSpPr>
        <p:spPr>
          <a:xfrm>
            <a:off x="3289215" y="612677"/>
            <a:ext cx="4000000" cy="586739"/>
          </a:xfrm>
          <a:prstGeom prst="rect"/>
        </p:spPr>
        <p:txBody>
          <a:bodyPr rtlCol="0" wrap="square">
            <a:spAutoFit/>
          </a:bodyPr>
          <a:p>
            <a:r>
              <a:rPr sz="3400" lang="en-US">
                <a:solidFill>
                  <a:srgbClr val="3399FF"/>
                </a:solidFill>
              </a:rPr>
              <a:t>H</a:t>
            </a:r>
            <a:r>
              <a:rPr sz="3400" lang="en-US">
                <a:solidFill>
                  <a:srgbClr val="3399FF"/>
                </a:solidFill>
              </a:rPr>
              <a:t>e</a:t>
            </a:r>
            <a:r>
              <a:rPr sz="3400" lang="en-US">
                <a:solidFill>
                  <a:srgbClr val="3399FF"/>
                </a:solidFill>
              </a:rPr>
              <a:t>l</a:t>
            </a:r>
            <a:r>
              <a:rPr sz="3400" lang="en-US">
                <a:solidFill>
                  <a:srgbClr val="3399FF"/>
                </a:solidFill>
              </a:rPr>
              <a:t>l</a:t>
            </a:r>
            <a:r>
              <a:rPr sz="3400" lang="en-US">
                <a:solidFill>
                  <a:srgbClr val="3399FF"/>
                </a:solidFill>
              </a:rPr>
              <a:t>o</a:t>
            </a:r>
            <a:r>
              <a:rPr sz="3400" lang="en-US">
                <a:solidFill>
                  <a:srgbClr val="3399FF"/>
                </a:solidFill>
              </a:rPr>
              <a:t> </a:t>
            </a:r>
            <a:r>
              <a:rPr sz="3400" lang="en-US">
                <a:solidFill>
                  <a:srgbClr val="3399FF"/>
                </a:solidFill>
              </a:rPr>
              <a:t>W</a:t>
            </a:r>
            <a:r>
              <a:rPr sz="3400" lang="en-US">
                <a:solidFill>
                  <a:srgbClr val="3399FF"/>
                </a:solidFill>
              </a:rPr>
              <a:t>o</a:t>
            </a:r>
            <a:r>
              <a:rPr sz="3400" lang="en-US">
                <a:solidFill>
                  <a:srgbClr val="3399FF"/>
                </a:solidFill>
              </a:rPr>
              <a:t>rld</a:t>
            </a:r>
            <a:endParaRPr sz="3400"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D</a:t>
            </a:r>
            <a:r>
              <a:rPr lang="en-US">
                <a:solidFill>
                  <a:srgbClr val="3399FF"/>
                </a:solidFill>
              </a:rPr>
              <a:t>O</a:t>
            </a:r>
            <a:r>
              <a:rPr lang="en-US">
                <a:solidFill>
                  <a:srgbClr val="3399FF"/>
                </a:solidFill>
              </a:rPr>
              <a:t>M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63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HTML DOM methods are actions you can perform (on HTML Elements).</a:t>
            </a:r>
            <a:endParaRPr lang="en-US"/>
          </a:p>
          <a:p>
            <a:endParaRPr lang="en-US"/>
          </a:p>
          <a:p>
            <a:r>
              <a:rPr lang="en-US"/>
              <a:t>HTML DOM properties are values (of HTML Elements) that you can set or change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The DOM Programming Interface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597" name=""/>
          <p:cNvSpPr>
            <a:spLocks noGrp="1"/>
          </p:cNvSpPr>
          <p:nvPr>
            <p:ph idx="1"/>
          </p:nvPr>
        </p:nvSpPr>
        <p:spPr>
          <a:xfrm>
            <a:off x="213012" y="1509733"/>
            <a:ext cx="8938780" cy="5233915"/>
          </a:xfrm>
        </p:spPr>
        <p:txBody>
          <a:bodyPr>
            <a:normAutofit fontScale="85714" lnSpcReduction="20000"/>
          </a:bodyPr>
          <a:p>
            <a:r>
              <a:rPr lang="en-US"/>
              <a:t>The HTML DOM can be accessed with JavaScript (and with other programming languages).</a:t>
            </a:r>
            <a:endParaRPr lang="en-US"/>
          </a:p>
          <a:p>
            <a:endParaRPr lang="en-US"/>
          </a:p>
          <a:p>
            <a:r>
              <a:rPr lang="en-US"/>
              <a:t>In the DOM, all HTML elements are defined as objects.</a:t>
            </a:r>
            <a:endParaRPr lang="en-US"/>
          </a:p>
          <a:p>
            <a:endParaRPr lang="en-US"/>
          </a:p>
          <a:p>
            <a:r>
              <a:rPr lang="en-US"/>
              <a:t>The programming interface is the properties and methods of each object.</a:t>
            </a:r>
            <a:endParaRPr lang="en-US"/>
          </a:p>
          <a:p>
            <a:endParaRPr lang="en-US"/>
          </a:p>
          <a:p>
            <a:r>
              <a:rPr lang="en-US"/>
              <a:t>A property is a value that you can get or set (like changing the content of an HTML element).</a:t>
            </a:r>
            <a:endParaRPr lang="en-US"/>
          </a:p>
          <a:p>
            <a:endParaRPr lang="en-US"/>
          </a:p>
          <a:p>
            <a:r>
              <a:rPr lang="en-US"/>
              <a:t>A method is an action you can do (like add or deleting an HTML element).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"/>
          <p:cNvSpPr>
            <a:spLocks noGrp="1"/>
          </p:cNvSpPr>
          <p:nvPr>
            <p:ph type="subTitle" idx="1"/>
          </p:nvPr>
        </p:nvSpPr>
        <p:spPr>
          <a:xfrm>
            <a:off x="435118" y="224642"/>
            <a:ext cx="8273762" cy="6452573"/>
          </a:xfrm>
        </p:spPr>
        <p:txBody>
          <a:bodyPr/>
          <a:p>
            <a:pPr algn="l"/>
            <a:r>
              <a:rPr lang="en-US"/>
              <a:t>&lt;!DOCTYPE html&gt;</a:t>
            </a:r>
            <a:endParaRPr lang="en-US"/>
          </a:p>
          <a:p>
            <a:pPr algn="l"/>
            <a:r>
              <a:rPr lang="en-US"/>
              <a:t>&lt;html&gt;</a:t>
            </a:r>
            <a:endParaRPr lang="en-US"/>
          </a:p>
          <a:p>
            <a:pPr algn="l"/>
            <a:r>
              <a:rPr lang="en-US"/>
              <a:t>&lt;body&gt;</a:t>
            </a:r>
            <a:endParaRPr lang="en-US"/>
          </a:p>
          <a:p>
            <a:pPr algn="l"/>
            <a:r>
              <a:rPr lang="en-US"/>
              <a:t>&lt;h2&gt;My First Page&lt;/h2&gt;</a:t>
            </a:r>
            <a:endParaRPr lang="en-US"/>
          </a:p>
          <a:p>
            <a:pPr algn="l"/>
            <a:r>
              <a:rPr lang="en-US"/>
              <a:t>&lt;p id="demo"&gt;&lt;/p&gt;</a:t>
            </a:r>
            <a:endParaRPr lang="en-US"/>
          </a:p>
          <a:p>
            <a:pPr algn="l"/>
            <a:r>
              <a:rPr lang="en-US"/>
              <a:t>&lt;script&gt;</a:t>
            </a:r>
            <a:endParaRPr lang="en-US"/>
          </a:p>
          <a:p>
            <a:pPr algn="l"/>
            <a:r>
              <a:rPr lang="en-US"/>
              <a:t>document.getElementById("demo").innerHTML = "Hello World!";</a:t>
            </a:r>
            <a:endParaRPr lang="en-US"/>
          </a:p>
          <a:p>
            <a:pPr algn="l"/>
            <a:r>
              <a:rPr lang="en-US"/>
              <a:t>&lt;/script&gt;</a:t>
            </a:r>
            <a:endParaRPr lang="en-US"/>
          </a:p>
          <a:p>
            <a:pPr algn="l"/>
            <a:r>
              <a:rPr lang="en-US"/>
              <a:t>&lt;/body&gt;</a:t>
            </a:r>
            <a:endParaRPr lang="en-US"/>
          </a:p>
          <a:p>
            <a:pPr algn="l"/>
            <a:r>
              <a:rPr lang="en-US"/>
              <a:t>&lt;/html&gt;</a:t>
            </a:r>
            <a:endParaRPr lang="en-US"/>
          </a:p>
          <a:p>
            <a:pPr algn="l"/>
            <a:endParaRPr lang="en-US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123639" y="4800455"/>
            <a:ext cx="6890471" cy="2057545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RMX1925</dc:creator>
  <dcterms:created xsi:type="dcterms:W3CDTF">2015-05-11T00:30:45Z</dcterms:created>
  <dcterms:modified xsi:type="dcterms:W3CDTF">2021-02-19T23:59:21Z</dcterms:modified>
</cp:coreProperties>
</file>