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82" r:id="rId6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tableStyles" Target="tableStyles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0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1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1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1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2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72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6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7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2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7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9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2021/5/28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685799" y="-582485"/>
            <a:ext cx="7772400" cy="2387600"/>
          </a:xfrm>
        </p:spPr>
        <p:txBody>
          <a:bodyPr/>
          <a:p>
            <a:r>
              <a:rPr altLang="zh-CN" b="1" sz="8100" lang="en-US">
                <a:solidFill>
                  <a:srgbClr val="98CC00"/>
                </a:solidFill>
              </a:rPr>
              <a:t>CI/CD</a:t>
            </a:r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4" name="Picture 209715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29352" y="2603522"/>
            <a:ext cx="6199542" cy="2941863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048711"/>
          <p:cNvSpPr>
            <a:spLocks noGrp="1"/>
          </p:cNvSpPr>
          <p:nvPr>
            <p:ph type="title"/>
          </p:nvPr>
        </p:nvSpPr>
        <p:spPr>
          <a:xfrm>
            <a:off x="628649" y="-329256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DevOps Pipeline</a:t>
            </a:r>
          </a:p>
        </p:txBody>
      </p:sp>
      <p:sp>
        <p:nvSpPr>
          <p:cNvPr id="1048621" name="Content Placeholder 1048712"/>
          <p:cNvSpPr>
            <a:spLocks noGrp="1"/>
          </p:cNvSpPr>
          <p:nvPr>
            <p:ph idx="1"/>
          </p:nvPr>
        </p:nvSpPr>
        <p:spPr>
          <a:xfrm>
            <a:off x="86144" y="996307"/>
            <a:ext cx="9057856" cy="5963881"/>
          </a:xfrm>
        </p:spPr>
        <p:txBody>
          <a:bodyPr/>
          <a:p>
            <a:r>
              <a:rPr lang="en-US"/>
              <a:t>A pipeline in software engineering team is a set of automated processes which allows DevOps professionals and developer to reliably and efficiently compile, build, and deploy their code to their production compute platforms.</a:t>
            </a:r>
          </a:p>
          <a:p>
            <a:endParaRPr lang="en-US"/>
          </a:p>
          <a:p>
            <a:r>
              <a:rPr lang="en-US"/>
              <a:t>The most common components of a pipeline in DevOps are build automation or continuous integration, test automation, and deployment automation.</a:t>
            </a:r>
          </a:p>
          <a:p>
            <a:endParaRPr lang="en-US"/>
          </a:p>
          <a:p>
            <a:r>
              <a:rPr lang="en-US"/>
              <a:t>Continuous Integration Pipeline</a:t>
            </a:r>
          </a:p>
          <a:p>
            <a:endParaRPr lang="en-US"/>
          </a:p>
          <a:p>
            <a:r>
              <a:rPr lang="en-US"/>
              <a:t>Continuous Delivery Pipeline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76859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79025"/>
            <a:ext cx="8974715" cy="6716674"/>
          </a:xfrm>
          <a:prstGeom prst="rect"/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664295" y="342522"/>
            <a:ext cx="4723249" cy="81196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69967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>
            <a:spLocks noGrp="1"/>
          </p:cNvSpPr>
          <p:nvPr>
            <p:ph type="title"/>
          </p:nvPr>
        </p:nvSpPr>
        <p:spPr>
          <a:xfrm>
            <a:off x="901412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G</a:t>
            </a:r>
            <a:r>
              <a:rPr b="1" lang="en-US">
                <a:solidFill>
                  <a:srgbClr val="3399FF"/>
                </a:solidFill>
              </a:rPr>
              <a:t>I</a:t>
            </a:r>
            <a:r>
              <a:rPr b="1" lang="en-US">
                <a:solidFill>
                  <a:srgbClr val="3399FF"/>
                </a:solidFill>
              </a:rPr>
              <a:t>T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B</a:t>
            </a:r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S</a:t>
            </a:r>
            <a:r>
              <a:rPr b="1" lang="en-US">
                <a:solidFill>
                  <a:srgbClr val="3399FF"/>
                </a:solidFill>
              </a:rPr>
              <a:t>I</a:t>
            </a:r>
            <a:r>
              <a:rPr b="1" lang="en-US">
                <a:solidFill>
                  <a:srgbClr val="3399FF"/>
                </a:solidFill>
              </a:rPr>
              <a:t>C</a:t>
            </a:r>
            <a:r>
              <a:rPr b="1" lang="en-US">
                <a:solidFill>
                  <a:srgbClr val="3399FF"/>
                </a:solidFill>
              </a:rPr>
              <a:t>S</a:t>
            </a:r>
            <a:r>
              <a:rPr b="1" lang="en-US">
                <a:solidFill>
                  <a:srgbClr val="3399FF"/>
                </a:solidFill>
              </a:rPr>
              <a:t> 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3247" y="1078388"/>
            <a:ext cx="9150495" cy="5744730"/>
          </a:xfrm>
          <a:prstGeom prst="rect"/>
        </p:spPr>
      </p:pic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233923"/>
            <a:ext cx="2597727" cy="2595816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G</a:t>
            </a:r>
            <a:r>
              <a:rPr b="1" lang="en-US">
                <a:solidFill>
                  <a:srgbClr val="3399FF"/>
                </a:solidFill>
              </a:rPr>
              <a:t>I</a:t>
            </a:r>
            <a:r>
              <a:rPr b="1" lang="en-US">
                <a:solidFill>
                  <a:srgbClr val="3399FF"/>
                </a:solidFill>
              </a:rPr>
              <a:t>T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31" name=""/>
          <p:cNvSpPr>
            <a:spLocks noGrp="1"/>
          </p:cNvSpPr>
          <p:nvPr>
            <p:ph idx="1"/>
          </p:nvPr>
        </p:nvSpPr>
        <p:spPr>
          <a:xfrm>
            <a:off x="940378" y="2221133"/>
            <a:ext cx="7886700" cy="4351338"/>
          </a:xfrm>
        </p:spPr>
        <p:txBody>
          <a:bodyPr/>
          <a:p>
            <a:r>
              <a:rPr lang="en-US"/>
              <a:t>Git is a modern and widely used distributed version control system in the world.</a:t>
            </a:r>
            <a:endParaRPr lang="en-US"/>
          </a:p>
          <a:p>
            <a:endParaRPr lang="en-US"/>
          </a:p>
          <a:p>
            <a:r>
              <a:rPr lang="en-US"/>
              <a:t> It is developed to manage projects with high speed and efficiency.</a:t>
            </a:r>
            <a:endParaRPr lang="en-US"/>
          </a:p>
          <a:p>
            <a:endParaRPr lang="en-US"/>
          </a:p>
          <a:p>
            <a:r>
              <a:rPr lang="en-US"/>
              <a:t> The version control system allows us to monitor and work together with our team members at the same workspace</a:t>
            </a:r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286625" y="0"/>
            <a:ext cx="1857374" cy="1856008"/>
          </a:xfrm>
          <a:prstGeom prst="rect"/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99903"/>
            <a:ext cx="1857374" cy="1856008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>
            <a:spLocks noGrp="1"/>
          </p:cNvSpPr>
          <p:nvPr>
            <p:ph idx="1"/>
          </p:nvPr>
        </p:nvSpPr>
        <p:spPr>
          <a:xfrm>
            <a:off x="342901" y="235977"/>
            <a:ext cx="8511865" cy="6550261"/>
          </a:xfrm>
        </p:spPr>
        <p:txBody>
          <a:bodyPr>
            <a:normAutofit fontScale="89286" lnSpcReduction="20000"/>
          </a:bodyPr>
          <a:p>
            <a:r>
              <a:rPr lang="en-US"/>
              <a:t>Git is an open-source distributed version control system. </a:t>
            </a:r>
            <a:endParaRPr lang="en-US"/>
          </a:p>
          <a:p>
            <a:endParaRPr lang="en-US"/>
          </a:p>
          <a:p>
            <a:r>
              <a:rPr lang="en-US"/>
              <a:t>It</a:t>
            </a:r>
            <a:r>
              <a:rPr lang="en-US"/>
              <a:t> is designed to handle minor to major projects with high speed and efficiency. </a:t>
            </a:r>
            <a:endParaRPr lang="en-US"/>
          </a:p>
          <a:p>
            <a:endParaRPr lang="en-US"/>
          </a:p>
          <a:p>
            <a:r>
              <a:rPr lang="en-US"/>
              <a:t>It is developed to co-ordinate the work among the developers. </a:t>
            </a:r>
            <a:endParaRPr lang="en-US"/>
          </a:p>
          <a:p>
            <a:endParaRPr lang="en-US"/>
          </a:p>
          <a:p>
            <a:r>
              <a:rPr lang="en-US"/>
              <a:t>The version control allows us to track and work together with our team members at the same workspace.</a:t>
            </a:r>
            <a:endParaRPr lang="en-US"/>
          </a:p>
          <a:p>
            <a:endParaRPr lang="en-US"/>
          </a:p>
          <a:p>
            <a:r>
              <a:rPr lang="en-US"/>
              <a:t>Git is foundation of many services like GitHub and GitLab, but we can use Git without using any other Git services. </a:t>
            </a:r>
            <a:endParaRPr lang="en-US"/>
          </a:p>
          <a:p>
            <a:endParaRPr lang="en-US"/>
          </a:p>
          <a:p>
            <a:r>
              <a:rPr lang="en-US"/>
              <a:t>Git can be used privately and publicly.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6268" y="146506"/>
            <a:ext cx="8512921" cy="6528477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"/>
          <p:cNvSpPr>
            <a:spLocks noGrp="1"/>
          </p:cNvSpPr>
          <p:nvPr>
            <p:ph type="title"/>
          </p:nvPr>
        </p:nvSpPr>
        <p:spPr>
          <a:xfrm>
            <a:off x="628650" y="-179996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Distributed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36" name=""/>
          <p:cNvSpPr>
            <a:spLocks noGrp="1"/>
          </p:cNvSpPr>
          <p:nvPr>
            <p:ph idx="1"/>
          </p:nvPr>
        </p:nvSpPr>
        <p:spPr>
          <a:xfrm>
            <a:off x="180650" y="994965"/>
            <a:ext cx="8919297" cy="5830953"/>
          </a:xfrm>
        </p:spPr>
        <p:txBody>
          <a:bodyPr>
            <a:normAutofit fontScale="89286" lnSpcReduction="20000"/>
          </a:bodyPr>
          <a:p>
            <a:endParaRPr lang="en-US"/>
          </a:p>
          <a:p>
            <a:r>
              <a:rPr lang="en-US"/>
              <a:t>One of Git's great features is that it is distributed. Distributed means that instead of switching the project to another machine, we can create a "clone" of the entire repository. </a:t>
            </a:r>
            <a:endParaRPr lang="en-US"/>
          </a:p>
          <a:p>
            <a:endParaRPr lang="en-US"/>
          </a:p>
          <a:p>
            <a:r>
              <a:rPr lang="en-US"/>
              <a:t>Also, instead of just having one central repository that you send changes to, every user has their own repository that contains the entire commit history of the project. </a:t>
            </a:r>
            <a:endParaRPr lang="en-US"/>
          </a:p>
          <a:p>
            <a:endParaRPr lang="en-US"/>
          </a:p>
          <a:p>
            <a:r>
              <a:rPr lang="en-US"/>
              <a:t>We do not need to connect to the remote repository; the change is just stored on our local repository. </a:t>
            </a:r>
            <a:endParaRPr lang="en-US"/>
          </a:p>
          <a:p>
            <a:endParaRPr lang="en-US"/>
          </a:p>
          <a:p>
            <a:r>
              <a:rPr lang="en-US"/>
              <a:t>If necessary, we can push these changes to a remote repository.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75409" y="184230"/>
            <a:ext cx="7793181" cy="648954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title"/>
          </p:nvPr>
        </p:nvSpPr>
        <p:spPr>
          <a:xfrm>
            <a:off x="628650" y="163338"/>
            <a:ext cx="7886700" cy="1325563"/>
          </a:xfrm>
        </p:spPr>
        <p:txBody>
          <a:bodyPr/>
          <a:p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g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nda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0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lang="en-US">
                <a:solidFill>
                  <a:srgbClr val="98CC00"/>
                </a:solidFill>
              </a:rPr>
              <a:t>CI/</a:t>
            </a:r>
            <a:r>
              <a:rPr b="1" lang="en-US">
                <a:solidFill>
                  <a:srgbClr val="98CC00"/>
                </a:solidFill>
              </a:rPr>
              <a:t>C</a:t>
            </a:r>
            <a:r>
              <a:rPr b="1" lang="en-US">
                <a:solidFill>
                  <a:srgbClr val="98CC00"/>
                </a:solidFill>
              </a:rPr>
              <a:t>D</a:t>
            </a:r>
            <a:r>
              <a:rPr b="1" lang="en-US">
                <a:solidFill>
                  <a:srgbClr val="98CC00"/>
                </a:solidFill>
              </a:rPr>
              <a:t> </a:t>
            </a:r>
            <a:r>
              <a:rPr b="1" lang="en-US">
                <a:solidFill>
                  <a:srgbClr val="98CC00"/>
                </a:solidFill>
              </a:rPr>
              <a:t>I</a:t>
            </a:r>
            <a:r>
              <a:rPr b="1" lang="en-US">
                <a:solidFill>
                  <a:srgbClr val="98CC00"/>
                </a:solidFill>
              </a:rPr>
              <a:t>n</a:t>
            </a:r>
            <a:r>
              <a:rPr b="1" lang="en-US">
                <a:solidFill>
                  <a:srgbClr val="98CC00"/>
                </a:solidFill>
              </a:rPr>
              <a:t>t</a:t>
            </a:r>
            <a:r>
              <a:rPr b="1" lang="en-US">
                <a:solidFill>
                  <a:srgbClr val="98CC00"/>
                </a:solidFill>
              </a:rPr>
              <a:t>r</a:t>
            </a:r>
            <a:r>
              <a:rPr b="1" lang="en-US">
                <a:solidFill>
                  <a:srgbClr val="98CC00"/>
                </a:solidFill>
              </a:rPr>
              <a:t>o</a:t>
            </a:r>
            <a:endParaRPr b="1" lang="en-US">
              <a:solidFill>
                <a:srgbClr val="98CC00"/>
              </a:solidFill>
            </a:endParaRPr>
          </a:p>
          <a:p>
            <a:r>
              <a:rPr b="1" lang="en-US">
                <a:solidFill>
                  <a:srgbClr val="98CC00"/>
                </a:solidFill>
              </a:rPr>
              <a:t>G</a:t>
            </a:r>
            <a:r>
              <a:rPr b="1" lang="en-US">
                <a:solidFill>
                  <a:srgbClr val="98CC00"/>
                </a:solidFill>
              </a:rPr>
              <a:t>I</a:t>
            </a:r>
            <a:r>
              <a:rPr b="1" lang="en-US">
                <a:solidFill>
                  <a:srgbClr val="98CC00"/>
                </a:solidFill>
              </a:rPr>
              <a:t>T</a:t>
            </a:r>
            <a:r>
              <a:rPr b="1" lang="en-US">
                <a:solidFill>
                  <a:srgbClr val="98CC00"/>
                </a:solidFill>
              </a:rPr>
              <a:t> Basics, </a:t>
            </a:r>
            <a:endParaRPr b="1" lang="en-US">
              <a:solidFill>
                <a:srgbClr val="98CC00"/>
              </a:solidFill>
            </a:endParaRPr>
          </a:p>
          <a:p>
            <a:r>
              <a:rPr b="1" lang="en-US">
                <a:solidFill>
                  <a:srgbClr val="98CC00"/>
                </a:solidFill>
              </a:rPr>
              <a:t>Setting Up Github,</a:t>
            </a:r>
            <a:endParaRPr b="1" lang="en-US">
              <a:solidFill>
                <a:srgbClr val="98CC00"/>
              </a:solidFill>
            </a:endParaRPr>
          </a:p>
          <a:p>
            <a:r>
              <a:rPr b="1" lang="en-US">
                <a:solidFill>
                  <a:srgbClr val="98CC00"/>
                </a:solidFill>
              </a:rPr>
              <a:t> Working with Local &amp; remote repositories</a:t>
            </a:r>
            <a:endParaRPr b="1" lang="en-US">
              <a:solidFill>
                <a:srgbClr val="98CC00"/>
              </a:solidFill>
            </a:endParaRPr>
          </a:p>
          <a:p>
            <a:r>
              <a:rPr b="1" lang="en-US">
                <a:solidFill>
                  <a:srgbClr val="98CC00"/>
                </a:solidFill>
              </a:rPr>
              <a:t>Continuous Integration &amp; Continuous Delivery with Jenkins</a:t>
            </a:r>
            <a:endParaRPr b="1" lang="en-US">
              <a:solidFill>
                <a:srgbClr val="98CC00"/>
              </a:solidFill>
            </a:endParaRPr>
          </a:p>
          <a:p>
            <a:r>
              <a:rPr b="1" lang="en-US">
                <a:solidFill>
                  <a:srgbClr val="98CC00"/>
                </a:solidFill>
              </a:rPr>
              <a:t>Getting Started With Jenkins</a:t>
            </a:r>
            <a:endParaRPr b="1" lang="en-US">
              <a:solidFill>
                <a:srgbClr val="98CC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"/>
          <p:cNvSpPr>
            <a:spLocks noGrp="1"/>
          </p:cNvSpPr>
          <p:nvPr>
            <p:ph type="title"/>
          </p:nvPr>
        </p:nvSpPr>
        <p:spPr>
          <a:xfrm>
            <a:off x="420830" y="-218933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Staging Area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0" name=""/>
          <p:cNvSpPr>
            <a:spLocks noGrp="1"/>
          </p:cNvSpPr>
          <p:nvPr>
            <p:ph idx="1"/>
          </p:nvPr>
        </p:nvSpPr>
        <p:spPr>
          <a:xfrm>
            <a:off x="420830" y="852193"/>
            <a:ext cx="8617757" cy="5637961"/>
          </a:xfrm>
        </p:spPr>
        <p:txBody>
          <a:bodyPr>
            <a:normAutofit fontScale="92857" lnSpcReduction="20000"/>
          </a:bodyPr>
          <a:p>
            <a:r>
              <a:rPr lang="en-US"/>
              <a:t>The Staging area is also a unique functionality of Git. </a:t>
            </a:r>
            <a:endParaRPr lang="en-US"/>
          </a:p>
          <a:p>
            <a:r>
              <a:rPr lang="en-US"/>
              <a:t>It can be considered as a preview of our next commit, moreover, an intermediate area where commits can be formatted and reviewed before completion. </a:t>
            </a:r>
            <a:endParaRPr lang="en-US"/>
          </a:p>
          <a:p>
            <a:r>
              <a:rPr lang="en-US"/>
              <a:t>When you make a commit, Git takes changes that are in the staging area and make them as a new commit. We are allowed to add and remove changes from the staging area. </a:t>
            </a:r>
            <a:endParaRPr lang="en-US"/>
          </a:p>
          <a:p>
            <a:r>
              <a:rPr lang="en-US"/>
              <a:t>The staging area can be considered as a place where Git stores the changes.</a:t>
            </a:r>
            <a:endParaRPr lang="en-US"/>
          </a:p>
          <a:p>
            <a:r>
              <a:rPr lang="en-US"/>
              <a:t>Although, Git doesn't have a dedicated staging directory where it can store some objects representing file changes (blobs). </a:t>
            </a:r>
            <a:endParaRPr lang="en-US"/>
          </a:p>
          <a:p>
            <a:r>
              <a:rPr lang="en-US"/>
              <a:t>Instead of this, it uses a file called index.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36456" y="365125"/>
            <a:ext cx="8267267" cy="6275639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"/>
          <p:cNvSpPr>
            <a:spLocks noGrp="1"/>
          </p:cNvSpPr>
          <p:nvPr>
            <p:ph type="title"/>
          </p:nvPr>
        </p:nvSpPr>
        <p:spPr>
          <a:xfrm>
            <a:off x="628649" y="-151122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Benefits of Git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2605" y="1092765"/>
            <a:ext cx="8240816" cy="5816874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2007" y="184230"/>
            <a:ext cx="8596759" cy="6489540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>
          <a:xfrm>
            <a:off x="628649" y="-211757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What is GitHub?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>
          <a:xfrm>
            <a:off x="0" y="930067"/>
            <a:ext cx="8880331" cy="5597330"/>
          </a:xfrm>
        </p:spPr>
        <p:txBody>
          <a:bodyPr/>
          <a:p>
            <a:r>
              <a:rPr lang="en-US"/>
              <a:t>GitHub is a Git repository hosting service.</a:t>
            </a:r>
            <a:endParaRPr lang="en-US"/>
          </a:p>
          <a:p>
            <a:endParaRPr lang="en-US"/>
          </a:p>
          <a:p>
            <a:r>
              <a:rPr lang="en-US"/>
              <a:t> GitHub also facilitates with many of its features, such as access control and collaboration. It provides a Web-based graphical interface.</a:t>
            </a:r>
            <a:endParaRPr lang="en-US"/>
          </a:p>
          <a:p>
            <a:endParaRPr lang="en-US"/>
          </a:p>
          <a:p>
            <a:r>
              <a:rPr lang="en-US"/>
              <a:t>It offers both distributed version control and source code management (SCM) functionality of Git. </a:t>
            </a:r>
            <a:endParaRPr lang="en-US"/>
          </a:p>
          <a:p>
            <a:endParaRPr lang="en-US"/>
          </a:p>
          <a:p>
            <a:r>
              <a:rPr lang="en-US"/>
              <a:t>It also facilitates with some collaboration features such as bug tracking, feature requests, task management for every project.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3772" y="197208"/>
            <a:ext cx="8916455" cy="6463582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>
          <a:xfrm>
            <a:off x="628650" y="-233202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Benefits of GitHub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>
          <a:xfrm>
            <a:off x="167552" y="1092360"/>
            <a:ext cx="9120621" cy="5740099"/>
          </a:xfrm>
        </p:spPr>
        <p:txBody>
          <a:bodyPr>
            <a:normAutofit fontScale="92857" lnSpcReduction="20000"/>
          </a:bodyPr>
          <a:p>
            <a:r>
              <a:rPr lang="en-US"/>
              <a:t>It is easy to contribute to open source projects via GitHub.</a:t>
            </a:r>
            <a:endParaRPr lang="en-US"/>
          </a:p>
          <a:p>
            <a:endParaRPr lang="en-US"/>
          </a:p>
          <a:p>
            <a:r>
              <a:rPr lang="en-US"/>
              <a:t>It helps to create an excellent document.</a:t>
            </a:r>
            <a:endParaRPr lang="en-US"/>
          </a:p>
          <a:p>
            <a:endParaRPr lang="en-US"/>
          </a:p>
          <a:p>
            <a:r>
              <a:rPr lang="en-US"/>
              <a:t>You can attract recruiter by showing off your work.</a:t>
            </a:r>
            <a:endParaRPr lang="en-US"/>
          </a:p>
          <a:p>
            <a:endParaRPr lang="en-US"/>
          </a:p>
          <a:p>
            <a:r>
              <a:rPr lang="en-US"/>
              <a:t> If you have a profile on GitHub, you will have a higher chance of being recruited.</a:t>
            </a:r>
            <a:endParaRPr lang="en-US"/>
          </a:p>
          <a:p>
            <a:endParaRPr lang="en-US"/>
          </a:p>
          <a:p>
            <a:r>
              <a:rPr lang="en-US"/>
              <a:t>It allows your work to get out there in front of the public.</a:t>
            </a:r>
            <a:endParaRPr lang="en-US"/>
          </a:p>
          <a:p>
            <a:endParaRPr lang="en-US"/>
          </a:p>
          <a:p>
            <a:r>
              <a:rPr lang="en-US"/>
              <a:t>You can track changes in your code across versions.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092045" cy="6907058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46785" y="0"/>
            <a:ext cx="9692707" cy="6762101"/>
          </a:xfrm>
          <a:prstGeom prst="rect"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>
          <a:xfrm>
            <a:off x="628649" y="-244892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Git Version Control System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>
          <a:xfrm>
            <a:off x="0" y="1080671"/>
            <a:ext cx="9075160" cy="5721684"/>
          </a:xfrm>
        </p:spPr>
        <p:txBody>
          <a:bodyPr>
            <a:normAutofit/>
          </a:bodyPr>
          <a:p>
            <a:r>
              <a:rPr lang="en-US"/>
              <a:t>A version control system is a software that tracks changes to a file or set of files over time so that you can recall specific versions later. It also allows you to work together with other programmers.</a:t>
            </a:r>
            <a:endParaRPr lang="en-US"/>
          </a:p>
          <a:p>
            <a:r>
              <a:rPr lang="en-US"/>
              <a:t>The version control system is a collection of software tools that help a team to manage changes in a source code. </a:t>
            </a:r>
            <a:endParaRPr lang="en-US"/>
          </a:p>
          <a:p>
            <a:r>
              <a:rPr lang="en-US"/>
              <a:t>It uses a special kind of database to keep track of every modification to the code.</a:t>
            </a:r>
            <a:endParaRPr lang="en-US"/>
          </a:p>
          <a:p>
            <a:r>
              <a:rPr lang="en-US"/>
              <a:t>Developers can compare earlier versions of the code with an older version to fix the mistakes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7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98CC00"/>
                </a:solidFill>
              </a:rPr>
              <a:t>CI/CD </a:t>
            </a:r>
          </a:p>
        </p:txBody>
      </p:sp>
      <p:sp>
        <p:nvSpPr>
          <p:cNvPr id="1048609" name="Content Placeholder 1048676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4351338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Introducing devops (CI/CD)  </a:t>
            </a:r>
          </a:p>
        </p:txBody>
      </p:sp>
      <p:pic>
        <p:nvPicPr>
          <p:cNvPr id="2097155" name="Picture 209716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3486" y="3107046"/>
            <a:ext cx="3448438" cy="3717007"/>
          </a:xfrm>
          <a:prstGeom prst="rect"/>
        </p:spPr>
      </p:pic>
      <p:pic>
        <p:nvPicPr>
          <p:cNvPr id="2097156" name="Picture 2097163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71923" y="3107046"/>
            <a:ext cx="5587898" cy="3750954"/>
          </a:xfrm>
          <a:prstGeom prst="rect"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>
          <a:xfrm>
            <a:off x="628650" y="-154038"/>
            <a:ext cx="7886700" cy="1325563"/>
          </a:xfrm>
        </p:spPr>
        <p:txBody>
          <a:bodyPr/>
          <a:p>
            <a:pPr algn="ctr"/>
            <a:r>
              <a:rPr b="1" sz="4100" lang="en-US">
                <a:solidFill>
                  <a:srgbClr val="3399FF"/>
                </a:solidFill>
              </a:rPr>
              <a:t>Types of Version Control System</a:t>
            </a:r>
            <a:endParaRPr b="1" sz="4100" lang="en-US">
              <a:solidFill>
                <a:srgbClr val="3399FF"/>
              </a:solidFill>
            </a:endParaRPr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>
          <a:xfrm>
            <a:off x="477021" y="1488027"/>
            <a:ext cx="7886700" cy="4351338"/>
          </a:xfrm>
        </p:spPr>
        <p:txBody>
          <a:bodyPr/>
          <a:p>
            <a:r>
              <a:rPr lang="en-US"/>
              <a:t>Localized version Control System</a:t>
            </a:r>
            <a:endParaRPr lang="en-US"/>
          </a:p>
          <a:p>
            <a:endParaRPr lang="en-US"/>
          </a:p>
          <a:p>
            <a:r>
              <a:rPr lang="en-US"/>
              <a:t>Centralized version control systems</a:t>
            </a:r>
            <a:endParaRPr lang="en-US"/>
          </a:p>
          <a:p>
            <a:endParaRPr lang="en-US"/>
          </a:p>
          <a:p>
            <a:r>
              <a:rPr lang="en-US"/>
              <a:t>Distributed version control systems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lang="en-US">
                <a:solidFill>
                  <a:srgbClr val="3399FF"/>
                </a:solidFill>
              </a:rPr>
              <a:t>L</a:t>
            </a:r>
            <a:r>
              <a:rPr b="1" lang="en-US">
                <a:solidFill>
                  <a:srgbClr val="3399FF"/>
                </a:solidFill>
              </a:rPr>
              <a:t>o</a:t>
            </a:r>
            <a:r>
              <a:rPr b="1" lang="en-US">
                <a:solidFill>
                  <a:srgbClr val="3399FF"/>
                </a:solidFill>
              </a:rPr>
              <a:t>c</a:t>
            </a:r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l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n</a:t>
            </a:r>
            <a:r>
              <a:rPr b="1" lang="en-US">
                <a:solidFill>
                  <a:srgbClr val="3399FF"/>
                </a:solidFill>
              </a:rPr>
              <a:t>d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R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m</a:t>
            </a:r>
            <a:r>
              <a:rPr b="1" lang="en-US">
                <a:solidFill>
                  <a:srgbClr val="3399FF"/>
                </a:solidFill>
              </a:rPr>
              <a:t>o</a:t>
            </a:r>
            <a:r>
              <a:rPr b="1" lang="en-US">
                <a:solidFill>
                  <a:srgbClr val="3399FF"/>
                </a:solidFill>
              </a:rPr>
              <a:t>t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R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p</a:t>
            </a:r>
            <a:r>
              <a:rPr b="1" lang="en-US">
                <a:solidFill>
                  <a:srgbClr val="3399FF"/>
                </a:solidFill>
              </a:rPr>
              <a:t>o</a:t>
            </a:r>
            <a:r>
              <a:rPr b="1" lang="en-US">
                <a:solidFill>
                  <a:srgbClr val="3399FF"/>
                </a:solidFill>
              </a:rPr>
              <a:t>s</a:t>
            </a:r>
            <a:r>
              <a:rPr b="1" lang="en-US">
                <a:solidFill>
                  <a:srgbClr val="3399FF"/>
                </a:solidFill>
              </a:rPr>
              <a:t>i</a:t>
            </a:r>
            <a:r>
              <a:rPr b="1" lang="en-US">
                <a:solidFill>
                  <a:srgbClr val="3399FF"/>
                </a:solidFill>
              </a:rPr>
              <a:t>tory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6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71249"/>
            <a:ext cx="9397837" cy="6634776"/>
          </a:xfrm>
          <a:prstGeom prst="rect"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r>
              <a:rPr b="1" sz="3700" lang="en-US">
                <a:solidFill>
                  <a:srgbClr val="3399FF"/>
                </a:solidFill>
              </a:rPr>
              <a:t>Localized Version Control Systems</a:t>
            </a:r>
            <a:endParaRPr b="1" sz="3700" lang="en-US">
              <a:solidFill>
                <a:srgbClr val="3399FF"/>
              </a:solidFill>
            </a:endParaRPr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>
          <a:xfrm>
            <a:off x="362742" y="1325563"/>
            <a:ext cx="8930245" cy="5428115"/>
          </a:xfrm>
        </p:spPr>
        <p:txBody>
          <a:bodyPr/>
          <a:p>
            <a:r>
              <a:rPr lang="en-US"/>
              <a:t>The localized version control method is a common approach because of its simplicity. </a:t>
            </a:r>
            <a:endParaRPr lang="en-US"/>
          </a:p>
          <a:p>
            <a:endParaRPr lang="en-US"/>
          </a:p>
          <a:p>
            <a:r>
              <a:rPr lang="en-US"/>
              <a:t>But this approach leads to a higher chance of error. </a:t>
            </a:r>
            <a:endParaRPr lang="en-US"/>
          </a:p>
          <a:p>
            <a:endParaRPr lang="en-US"/>
          </a:p>
          <a:p>
            <a:r>
              <a:rPr lang="en-US"/>
              <a:t>In this approach, you may forget which directory you're in and accidentally write to the wrong file or copy over files you don't want to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50692" y="365125"/>
            <a:ext cx="8533534" cy="6327553"/>
          </a:xfrm>
          <a:prstGeom prst="rect"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title"/>
          </p:nvPr>
        </p:nvSpPr>
        <p:spPr>
          <a:xfrm>
            <a:off x="628649" y="-212004"/>
            <a:ext cx="7886700" cy="1325563"/>
          </a:xfrm>
        </p:spPr>
        <p:txBody>
          <a:bodyPr/>
          <a:p>
            <a:r>
              <a:rPr b="1" sz="3800" lang="en-US">
                <a:solidFill>
                  <a:srgbClr val="3399FF"/>
                </a:solidFill>
              </a:rPr>
              <a:t>Centralized Version Control System</a:t>
            </a:r>
            <a:endParaRPr b="1" sz="3800" lang="en-US">
              <a:solidFill>
                <a:srgbClr val="3399FF"/>
              </a:solidFill>
            </a:endParaRPr>
          </a:p>
        </p:txBody>
      </p:sp>
      <p:sp>
        <p:nvSpPr>
          <p:cNvPr id="1048670" name=""/>
          <p:cNvSpPr>
            <a:spLocks noGrp="1"/>
          </p:cNvSpPr>
          <p:nvPr>
            <p:ph idx="1"/>
          </p:nvPr>
        </p:nvSpPr>
        <p:spPr>
          <a:xfrm>
            <a:off x="200026" y="930067"/>
            <a:ext cx="8847859" cy="5733610"/>
          </a:xfrm>
        </p:spPr>
        <p:txBody>
          <a:bodyPr>
            <a:normAutofit/>
          </a:bodyPr>
          <a:p>
            <a:r>
              <a:rPr lang="en-US"/>
              <a:t>The developers needed to collaborate with other developers on other systems.</a:t>
            </a:r>
            <a:endParaRPr lang="en-US"/>
          </a:p>
          <a:p>
            <a:endParaRPr lang="en-US"/>
          </a:p>
          <a:p>
            <a:r>
              <a:rPr lang="en-US"/>
              <a:t> The localized version control system failed in this case. </a:t>
            </a:r>
            <a:endParaRPr lang="en-US"/>
          </a:p>
          <a:p>
            <a:endParaRPr lang="en-US"/>
          </a:p>
          <a:p>
            <a:r>
              <a:rPr lang="en-US"/>
              <a:t>To deal with this problem, Centralized Version Control Systems were developed.</a:t>
            </a:r>
            <a:endParaRPr lang="en-US"/>
          </a:p>
          <a:p>
            <a:endParaRPr lang="en-US"/>
          </a:p>
          <a:p>
            <a:r>
              <a:rPr lang="en-US"/>
              <a:t>These systems have a single server that contains the versioned files, and some clients to check out files from a central place.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600" y="365126"/>
            <a:ext cx="8332210" cy="6255916"/>
          </a:xfrm>
          <a:prstGeom prst="rect"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type="title"/>
          </p:nvPr>
        </p:nvSpPr>
        <p:spPr>
          <a:xfrm>
            <a:off x="849457" y="-155271"/>
            <a:ext cx="7886700" cy="1325563"/>
          </a:xfrm>
        </p:spPr>
        <p:txBody>
          <a:bodyPr/>
          <a:p>
            <a:r>
              <a:rPr b="1" sz="3600" lang="en-US">
                <a:solidFill>
                  <a:srgbClr val="3399FF"/>
                </a:solidFill>
              </a:rPr>
              <a:t>Distributed Version Control System</a:t>
            </a:r>
            <a:endParaRPr b="1" sz="3600" lang="en-US">
              <a:solidFill>
                <a:srgbClr val="3399FF"/>
              </a:solidFill>
            </a:endParaRPr>
          </a:p>
        </p:txBody>
      </p:sp>
      <p:sp>
        <p:nvSpPr>
          <p:cNvPr id="1048674" name=""/>
          <p:cNvSpPr>
            <a:spLocks noGrp="1"/>
          </p:cNvSpPr>
          <p:nvPr>
            <p:ph idx="1"/>
          </p:nvPr>
        </p:nvSpPr>
        <p:spPr>
          <a:xfrm>
            <a:off x="148070" y="989066"/>
            <a:ext cx="8919297" cy="5915317"/>
          </a:xfrm>
        </p:spPr>
        <p:txBody>
          <a:bodyPr>
            <a:normAutofit fontScale="96429" lnSpcReduction="20000"/>
          </a:bodyPr>
          <a:p>
            <a:r>
              <a:rPr lang="en-US"/>
              <a:t>Centralized Version Control System uses a central server to store all the database and team collaboration.</a:t>
            </a:r>
            <a:endParaRPr lang="en-US"/>
          </a:p>
          <a:p>
            <a:r>
              <a:rPr lang="en-US"/>
              <a:t> But due to single point failure, which means the failure of the central server, developers do not prefer it. </a:t>
            </a:r>
            <a:endParaRPr lang="en-US"/>
          </a:p>
          <a:p>
            <a:r>
              <a:rPr lang="en-US"/>
              <a:t>Next, the Distributed Version Control System is developed.</a:t>
            </a:r>
            <a:endParaRPr lang="en-US"/>
          </a:p>
          <a:p>
            <a:r>
              <a:rPr lang="en-US"/>
              <a:t>In a Distributed Version Control System (such as Git, Mercurial, Bazaar or Darcs), the user has a local copy of a repository. </a:t>
            </a:r>
            <a:endParaRPr lang="en-US"/>
          </a:p>
          <a:p>
            <a:r>
              <a:rPr lang="en-US"/>
              <a:t>So, the clients don't just check out the latest snapshot of the files even they can fully mirror the repository. </a:t>
            </a:r>
            <a:endParaRPr lang="en-US"/>
          </a:p>
          <a:p>
            <a:r>
              <a:rPr lang="en-US"/>
              <a:t>The local repository contains all the files and metadata present in the main repository.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365126"/>
            <a:ext cx="7810091" cy="6437624"/>
          </a:xfrm>
          <a:prstGeom prst="rect"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55926" y="132313"/>
            <a:ext cx="7832147" cy="659337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70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DevOps</a:t>
            </a:r>
          </a:p>
        </p:txBody>
      </p:sp>
      <p:sp>
        <p:nvSpPr>
          <p:cNvPr id="1048611" name="Content Placeholder 1048702"/>
          <p:cNvSpPr>
            <a:spLocks noGrp="1"/>
          </p:cNvSpPr>
          <p:nvPr>
            <p:ph idx="1"/>
          </p:nvPr>
        </p:nvSpPr>
        <p:spPr>
          <a:xfrm>
            <a:off x="472785" y="1325562"/>
            <a:ext cx="8565874" cy="5616798"/>
          </a:xfrm>
        </p:spPr>
        <p:txBody>
          <a:bodyPr>
            <a:normAutofit fontScale="78571" lnSpcReduction="20000"/>
          </a:bodyPr>
          <a:p>
            <a:r>
              <a:rPr lang="en-US"/>
              <a:t>The DevOps is the combination of two words, one is Development and other is Operations.</a:t>
            </a:r>
          </a:p>
          <a:p>
            <a:endParaRPr lang="en-US"/>
          </a:p>
          <a:p>
            <a:r>
              <a:rPr lang="en-US"/>
              <a:t> It is a culture to promote the development and operation process collectively.</a:t>
            </a:r>
          </a:p>
          <a:p>
            <a:endParaRPr lang="en-US"/>
          </a:p>
          <a:p>
            <a:r>
              <a:rPr lang="en-US"/>
              <a:t>This allows a single team to handle the entire application lifecycle, from development to testing, deployment, and operations.</a:t>
            </a:r>
          </a:p>
          <a:p>
            <a:endParaRPr lang="en-US"/>
          </a:p>
          <a:p>
            <a:r>
              <a:rPr lang="en-US"/>
              <a:t> DevOps helps you to reduce the disconnection between software developers, quality assurance (QA) engineers, and system administrators.</a:t>
            </a:r>
          </a:p>
          <a:p>
            <a:endParaRPr lang="en-US"/>
          </a:p>
          <a:p>
            <a:r>
              <a:rPr lang="en-US"/>
              <a:t>DevOps tools such as Git, Ansible, Docker, Puppet, Jenkins, Chef, Nagios, and Kubernetes.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7000202"/>
          </a:xfrm>
          <a:prstGeom prst="rect"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7948" y="0"/>
            <a:ext cx="8468391" cy="6858000"/>
          </a:xfrm>
          <a:prstGeom prst="rect"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0176" y="352958"/>
            <a:ext cx="8403647" cy="6152084"/>
          </a:xfrm>
          <a:prstGeom prst="rect"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idx="1"/>
          </p:nvPr>
        </p:nvSpPr>
        <p:spPr>
          <a:xfrm>
            <a:off x="0" y="375190"/>
            <a:ext cx="8923029" cy="6602977"/>
          </a:xfrm>
        </p:spPr>
        <p:txBody>
          <a:bodyPr/>
          <a:p>
            <a:endParaRPr lang="en-US"/>
          </a:p>
          <a:p>
            <a:r>
              <a:rPr lang="en-US"/>
              <a:t>Jenkins is an open source automation tool written in Java programming language that allows continuous integration.</a:t>
            </a:r>
            <a:endParaRPr lang="en-US"/>
          </a:p>
          <a:p>
            <a:endParaRPr lang="en-US"/>
          </a:p>
          <a:p>
            <a:r>
              <a:rPr lang="en-US"/>
              <a:t>Jenkins builds and tests our software projects, which continuously making it easier for developers to integrate changes to the project, and making it easier for users to obtain a fresh build.</a:t>
            </a:r>
            <a:endParaRPr lang="en-US"/>
          </a:p>
          <a:p>
            <a:endParaRPr lang="en-US"/>
          </a:p>
          <a:p>
            <a:r>
              <a:rPr lang="en-US"/>
              <a:t>It also allows us to continuously deliver our software by integrating with a large number of testing and deployment technologies.</a:t>
            </a:r>
            <a:endParaRPr lang="en-US"/>
          </a:p>
          <a:p>
            <a:endParaRPr lang="en-US"/>
          </a:p>
        </p:txBody>
      </p:sp>
      <p:sp>
        <p:nvSpPr>
          <p:cNvPr id="1048598" name=""/>
          <p:cNvSpPr>
            <a:spLocks noGrp="1"/>
          </p:cNvSpPr>
          <p:nvPr>
            <p:ph type="title"/>
          </p:nvPr>
        </p:nvSpPr>
        <p:spPr>
          <a:xfrm>
            <a:off x="628649" y="-200809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lang="en-US">
                <a:solidFill>
                  <a:srgbClr val="3399FF"/>
                </a:solidFill>
              </a:rPr>
              <a:t>What is Jenkins?</a:t>
            </a:r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0" y="157812"/>
            <a:ext cx="9101138" cy="6562017"/>
          </a:xfrm>
        </p:spPr>
        <p:txBody>
          <a:bodyPr>
            <a:normAutofit/>
          </a:bodyPr>
          <a:p>
            <a:r>
              <a:rPr lang="en-US"/>
              <a:t>Jenkins offers a straightforward way to set up a continuous integration or continuous delivery environment for almost any combination of languages and source code repositories using pipelines, as well as automating other routine development tasks.</a:t>
            </a:r>
            <a:endParaRPr lang="en-US"/>
          </a:p>
          <a:p>
            <a:endParaRPr lang="en-US"/>
          </a:p>
          <a:p>
            <a:r>
              <a:rPr lang="en-US"/>
              <a:t>Jenkins achieves CI (Continuous Integration) with the help of plugins. </a:t>
            </a:r>
            <a:endParaRPr lang="en-US"/>
          </a:p>
          <a:p>
            <a:endParaRPr lang="en-US"/>
          </a:p>
          <a:p>
            <a:r>
              <a:rPr lang="en-US"/>
              <a:t>Plugins is used to allow the integration of various DevOps stages.</a:t>
            </a:r>
            <a:endParaRPr lang="en-US"/>
          </a:p>
          <a:p>
            <a:endParaRPr lang="en-US"/>
          </a:p>
          <a:p>
            <a:r>
              <a:rPr lang="en-US"/>
              <a:t> If you want to integrate a particular tool, you have to install the plugins for that tool. For example: Maven 2 Project, Git, HTML Publisher, Amazon EC2, etc.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29361" y="197208"/>
            <a:ext cx="5207830" cy="6463582"/>
          </a:xfrm>
          <a:prstGeom prst="rect"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>
          <a:xfrm>
            <a:off x="628650" y="-244844"/>
            <a:ext cx="7886700" cy="1325563"/>
          </a:xfrm>
        </p:spPr>
        <p:txBody>
          <a:bodyPr/>
          <a:p>
            <a:r>
              <a:rPr b="1" sz="3800" lang="en-US">
                <a:solidFill>
                  <a:srgbClr val="3399FF"/>
                </a:solidFill>
              </a:rPr>
              <a:t>Continuous Integration with Jenkins</a:t>
            </a:r>
            <a:endParaRPr b="1" sz="3800" lang="en-US">
              <a:solidFill>
                <a:srgbClr val="3399FF"/>
              </a:solidFill>
            </a:endParaRPr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47893"/>
            <a:ext cx="9144000" cy="6050106"/>
          </a:xfrm>
          <a:prstGeom prst="rect"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>
          <a:xfrm>
            <a:off x="628649" y="-231913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Advantages of Jenkins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>
          <a:xfrm>
            <a:off x="349393" y="852193"/>
            <a:ext cx="8672513" cy="5912686"/>
          </a:xfrm>
        </p:spPr>
        <p:txBody>
          <a:bodyPr>
            <a:normAutofit fontScale="85714" lnSpcReduction="20000"/>
          </a:bodyPr>
          <a:p>
            <a:r>
              <a:rPr lang="en-US"/>
              <a:t>It is an open source tool.</a:t>
            </a:r>
            <a:endParaRPr lang="en-US"/>
          </a:p>
          <a:p>
            <a:r>
              <a:rPr lang="en-US"/>
              <a:t>It is free of cost.</a:t>
            </a:r>
            <a:endParaRPr lang="en-US"/>
          </a:p>
          <a:p>
            <a:r>
              <a:rPr lang="en-US"/>
              <a:t>It does not require additional installations or components. Means it is easy to install.</a:t>
            </a:r>
            <a:endParaRPr lang="en-US"/>
          </a:p>
          <a:p>
            <a:r>
              <a:rPr lang="en-US"/>
              <a:t>Easily configurable.</a:t>
            </a:r>
            <a:endParaRPr lang="en-US"/>
          </a:p>
          <a:p>
            <a:r>
              <a:rPr lang="en-US"/>
              <a:t>It supports 1000 or more plugins to ease your work. If a plugin does not exist, you can write the script for it and share with community.</a:t>
            </a:r>
            <a:endParaRPr lang="en-US"/>
          </a:p>
          <a:p>
            <a:r>
              <a:rPr lang="en-US"/>
              <a:t>It is built in java and hence it is portable.</a:t>
            </a:r>
            <a:endParaRPr lang="en-US"/>
          </a:p>
          <a:p>
            <a:r>
              <a:rPr lang="en-US"/>
              <a:t>It is platform independent. It is available for all platforms and different operating systems. Like OS X, Windows or Linux.</a:t>
            </a:r>
            <a:endParaRPr lang="en-US"/>
          </a:p>
          <a:p>
            <a:r>
              <a:rPr lang="en-US"/>
              <a:t>Easy support, since it open source and widely used.</a:t>
            </a:r>
            <a:endParaRPr lang="en-US"/>
          </a:p>
          <a:p>
            <a:r>
              <a:rPr lang="en-US"/>
              <a:t>Jenkins also supports cloud based architecture so that we can deploy Jenkins in cloud based platforms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>
          <a:xfrm>
            <a:off x="628650" y="-263989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Disadvantages of Jenkins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>
          <a:xfrm>
            <a:off x="355889" y="852193"/>
            <a:ext cx="8666018" cy="5897600"/>
          </a:xfrm>
        </p:spPr>
        <p:txBody>
          <a:bodyPr/>
          <a:p>
            <a:r>
              <a:rPr lang="en-US"/>
              <a:t>Its interface is out dated and not user friendly compared to current user interface trends.</a:t>
            </a:r>
            <a:endParaRPr lang="en-US"/>
          </a:p>
          <a:p>
            <a:endParaRPr lang="en-US"/>
          </a:p>
          <a:p>
            <a:r>
              <a:rPr lang="en-US"/>
              <a:t>Not easy to maintain it because it runs on a server and requires some skills as server administrator to monitor its activity.</a:t>
            </a:r>
            <a:endParaRPr lang="en-US"/>
          </a:p>
          <a:p>
            <a:endParaRPr lang="en-US"/>
          </a:p>
          <a:p>
            <a:r>
              <a:rPr lang="en-US"/>
              <a:t>CI regularly breaks due to some small setting changes. CI will be paused and therefore requires some developer's team attention.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"/>
          <p:cNvSpPr>
            <a:spLocks noGrp="1"/>
          </p:cNvSpPr>
          <p:nvPr>
            <p:ph type="title"/>
          </p:nvPr>
        </p:nvSpPr>
        <p:spPr>
          <a:xfrm>
            <a:off x="628650" y="-225498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Jenkins Architecture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74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2247" y="950138"/>
            <a:ext cx="8838593" cy="586889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048704"/>
          <p:cNvSpPr>
            <a:spLocks noGrp="1"/>
          </p:cNvSpPr>
          <p:nvPr>
            <p:ph idx="1"/>
          </p:nvPr>
        </p:nvSpPr>
        <p:spPr>
          <a:xfrm>
            <a:off x="0" y="0"/>
            <a:ext cx="8973026" cy="6844659"/>
          </a:xfrm>
        </p:spPr>
        <p:txBody>
          <a:bodyPr>
            <a:normAutofit fontScale="89286" lnSpcReduction="10000"/>
          </a:bodyPr>
          <a:p>
            <a:r>
              <a:rPr dirty="0" lang="en-US" err="1"/>
              <a:t>DevOps</a:t>
            </a:r>
            <a:r>
              <a:rPr dirty="0" lang="en-US"/>
              <a:t> promotes collaboration between Development and Operations team to deploy code to production faster in an automated &amp; repeatable way.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 smtClean="0"/>
          </a:p>
          <a:p>
            <a:r>
              <a:rPr dirty="0" lang="en-US" err="1" smtClean="0"/>
              <a:t>DevOps</a:t>
            </a:r>
            <a:r>
              <a:rPr dirty="0" lang="en-US" smtClean="0"/>
              <a:t> </a:t>
            </a:r>
            <a:r>
              <a:rPr dirty="0" lang="en-US"/>
              <a:t>is nothing but a practice or methodology of making "Developers" and "Operations" folks work together. </a:t>
            </a:r>
            <a:r>
              <a:rPr dirty="0" lang="en-US" err="1"/>
              <a:t>DevOps</a:t>
            </a:r>
            <a:r>
              <a:rPr dirty="0" lang="en-US"/>
              <a:t> represents a change in the IT culture with a complete focus on rapid IT service delivery through the adoption of agile practices in the context of a system-oriented approach</a:t>
            </a:r>
          </a:p>
        </p:txBody>
      </p:sp>
      <p:pic>
        <p:nvPicPr>
          <p:cNvPr id="2097157" name="Picture 209716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35194" y="1071185"/>
            <a:ext cx="5546148" cy="3256198"/>
          </a:xfrm>
          <a:prstGeom prst="rect"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GitHub Setup for Jenkins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742" name=""/>
          <p:cNvSpPr>
            <a:spLocks noGrp="1"/>
          </p:cNvSpPr>
          <p:nvPr>
            <p:ph idx="1"/>
          </p:nvPr>
        </p:nvSpPr>
        <p:spPr>
          <a:xfrm>
            <a:off x="538894" y="2347193"/>
            <a:ext cx="8301172" cy="2804421"/>
          </a:xfrm>
        </p:spPr>
        <p:txBody>
          <a:bodyPr/>
          <a:p>
            <a:pPr indent="0" marL="0">
              <a:buNone/>
            </a:pPr>
            <a:r>
              <a:rPr lang="en-US"/>
              <a:t>https://www.javatpoint.com/github-setup-for-jenkins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J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n</a:t>
            </a:r>
            <a:r>
              <a:rPr b="1" lang="en-US">
                <a:solidFill>
                  <a:srgbClr val="3399FF"/>
                </a:solidFill>
              </a:rPr>
              <a:t>k</a:t>
            </a:r>
            <a:r>
              <a:rPr b="1" lang="en-US">
                <a:solidFill>
                  <a:srgbClr val="3399FF"/>
                </a:solidFill>
              </a:rPr>
              <a:t>i</a:t>
            </a:r>
            <a:r>
              <a:rPr b="1" lang="en-US">
                <a:solidFill>
                  <a:srgbClr val="3399FF"/>
                </a:solidFill>
              </a:rPr>
              <a:t>ns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M</a:t>
            </a:r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v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n</a:t>
            </a:r>
            <a:r>
              <a:rPr b="1" lang="en-US">
                <a:solidFill>
                  <a:srgbClr val="3399FF"/>
                </a:solidFill>
              </a:rPr>
              <a:t> Setup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44" name=""/>
          <p:cNvSpPr>
            <a:spLocks noGrp="1"/>
          </p:cNvSpPr>
          <p:nvPr>
            <p:ph idx="1"/>
          </p:nvPr>
        </p:nvSpPr>
        <p:spPr>
          <a:xfrm>
            <a:off x="482202" y="2506662"/>
            <a:ext cx="8661798" cy="4351338"/>
          </a:xfrm>
        </p:spPr>
        <p:txBody>
          <a:bodyPr/>
          <a:p>
            <a:pPr indent="0" marL="0">
              <a:buNone/>
            </a:pPr>
            <a:r>
              <a:rPr lang="en-US"/>
              <a:t>https://www.javatpoint.com/jenkins-maven-setup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Why Use Jenkins Pipeline?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46" name=""/>
          <p:cNvSpPr>
            <a:spLocks noGrp="1"/>
          </p:cNvSpPr>
          <p:nvPr>
            <p:ph idx="1"/>
          </p:nvPr>
        </p:nvSpPr>
        <p:spPr>
          <a:xfrm>
            <a:off x="0" y="1253331"/>
            <a:ext cx="9111498" cy="5378742"/>
          </a:xfrm>
        </p:spPr>
        <p:txBody>
          <a:bodyPr>
            <a:normAutofit fontScale="96429" lnSpcReduction="20000"/>
          </a:bodyPr>
          <a:p>
            <a:r>
              <a:rPr lang="en-US"/>
              <a:t>Jenkins pipeline is implemented as a code which allows several users to edit and execute the pipeline process.</a:t>
            </a:r>
            <a:endParaRPr lang="en-US"/>
          </a:p>
          <a:p>
            <a:endParaRPr lang="en-US"/>
          </a:p>
          <a:p>
            <a:r>
              <a:rPr lang="en-US"/>
              <a:t>Pipelines are robust. So if your server undergoes an unpredicted restart, the pipeline will be automatically resumed.</a:t>
            </a:r>
            <a:endParaRPr lang="en-US"/>
          </a:p>
          <a:p>
            <a:endParaRPr lang="en-US"/>
          </a:p>
          <a:p>
            <a:r>
              <a:rPr lang="en-US"/>
              <a:t>You can pause the pipeline process and make it wait to continue until there is an input from the user.</a:t>
            </a:r>
            <a:endParaRPr lang="en-US"/>
          </a:p>
          <a:p>
            <a:endParaRPr lang="en-US"/>
          </a:p>
          <a:p>
            <a:r>
              <a:rPr lang="en-US"/>
              <a:t>Jenkins Pipelines support big projects. You can run many jobs, and even use pipelines in a loop.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4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50" y="365478"/>
            <a:ext cx="8366070" cy="5879523"/>
          </a:xfrm>
          <a:prstGeom prst="rect"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M</a:t>
            </a:r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v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n</a:t>
            </a:r>
            <a:r>
              <a:rPr b="1" lang="en-US">
                <a:solidFill>
                  <a:srgbClr val="3399FF"/>
                </a:solidFill>
              </a:rPr>
              <a:t> 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5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Maven is a powerful project management tool that is based on POM (project object model).</a:t>
            </a:r>
            <a:endParaRPr lang="en-US"/>
          </a:p>
          <a:p>
            <a:endParaRPr lang="en-US"/>
          </a:p>
          <a:p>
            <a:r>
              <a:rPr lang="en-US"/>
              <a:t> It is used for projects build, dependency and documentation.</a:t>
            </a:r>
            <a:endParaRPr lang="en-US"/>
          </a:p>
          <a:p>
            <a:endParaRPr lang="en-US"/>
          </a:p>
          <a:p>
            <a:r>
              <a:rPr lang="en-US"/>
              <a:t>It simplifies the build process like ANT. But it is too much advanced than ANT.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"/>
          <p:cNvSpPr>
            <a:spLocks noGrp="1"/>
          </p:cNvSpPr>
          <p:nvPr>
            <p:ph type="title"/>
          </p:nvPr>
        </p:nvSpPr>
        <p:spPr>
          <a:xfrm>
            <a:off x="628650" y="-160527"/>
            <a:ext cx="7886700" cy="1325563"/>
          </a:xfrm>
        </p:spPr>
        <p:txBody>
          <a:bodyPr/>
          <a:p>
            <a:pPr algn="ctr"/>
            <a:r>
              <a:rPr b="1" sz="3200" lang="en-US">
                <a:solidFill>
                  <a:srgbClr val="3399FF"/>
                </a:solidFill>
              </a:rPr>
              <a:t>Understanding the problem without Maven</a:t>
            </a:r>
            <a:endParaRPr b="1" sz="3200" lang="en-US">
              <a:solidFill>
                <a:srgbClr val="3399FF"/>
              </a:solidFill>
            </a:endParaRPr>
          </a:p>
        </p:txBody>
      </p:sp>
      <p:sp>
        <p:nvSpPr>
          <p:cNvPr id="1048752" name=""/>
          <p:cNvSpPr>
            <a:spLocks noGrp="1"/>
          </p:cNvSpPr>
          <p:nvPr>
            <p:ph idx="1"/>
          </p:nvPr>
        </p:nvSpPr>
        <p:spPr>
          <a:xfrm>
            <a:off x="440313" y="1253330"/>
            <a:ext cx="8711479" cy="5584351"/>
          </a:xfrm>
        </p:spPr>
        <p:txBody>
          <a:bodyPr/>
          <a:p>
            <a:pPr indent="0" marL="0">
              <a:buNone/>
            </a:pPr>
            <a:r>
              <a:rPr lang="en-US"/>
              <a:t>1) Adding set of Jars in each project: In case of struts, spring, hibernate frameworks, we need to add set of jar files in each project. It must include all the dependencies of jars also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2) Creating the right project structure: We must create the right project structure in servlet, struts etc, otherwise it will not be executed.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3) Building and Deploying the project: We must have to build and deploy the project so that it may work.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"/>
          <p:cNvSpPr>
            <a:spLocks noGrp="1"/>
          </p:cNvSpPr>
          <p:nvPr>
            <p:ph idx="1"/>
          </p:nvPr>
        </p:nvSpPr>
        <p:spPr>
          <a:xfrm>
            <a:off x="414336" y="391435"/>
            <a:ext cx="8458200" cy="6784915"/>
          </a:xfrm>
        </p:spPr>
        <p:txBody>
          <a:bodyPr/>
          <a:p>
            <a:r>
              <a:rPr lang="en-US"/>
              <a:t>Maven simplifies the above mentioned problems. It does mainly following tasks.</a:t>
            </a:r>
            <a:endParaRPr lang="en-US"/>
          </a:p>
          <a:p>
            <a:endParaRPr lang="en-US"/>
          </a:p>
          <a:p>
            <a:r>
              <a:rPr lang="en-US"/>
              <a:t>It makes a project easy to build</a:t>
            </a:r>
            <a:endParaRPr lang="en-US"/>
          </a:p>
          <a:p>
            <a:endParaRPr lang="en-US"/>
          </a:p>
          <a:p>
            <a:r>
              <a:rPr lang="en-US"/>
              <a:t>It provides uniform build process (maven project can be shared by all the maven projects)</a:t>
            </a:r>
            <a:endParaRPr lang="en-US"/>
          </a:p>
          <a:p>
            <a:endParaRPr lang="en-US"/>
          </a:p>
          <a:p>
            <a:r>
              <a:rPr lang="en-US"/>
              <a:t>It provides project information (log document, cross referenced sources, mailing list, dependency list, unit test reports etc.)</a:t>
            </a:r>
            <a:endParaRPr lang="en-US"/>
          </a:p>
          <a:p>
            <a:endParaRPr lang="en-US"/>
          </a:p>
          <a:p>
            <a:r>
              <a:rPr lang="en-US"/>
              <a:t>It is easy to migrate for new features of Maven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Apache Maven helps to manage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56" name=""/>
          <p:cNvSpPr>
            <a:spLocks noGrp="1"/>
          </p:cNvSpPr>
          <p:nvPr>
            <p:ph idx="1"/>
          </p:nvPr>
        </p:nvSpPr>
        <p:spPr>
          <a:xfrm>
            <a:off x="719569" y="2111163"/>
            <a:ext cx="7795780" cy="4351338"/>
          </a:xfrm>
        </p:spPr>
        <p:txBody>
          <a:bodyPr/>
          <a:p>
            <a:r>
              <a:rPr lang="en-US"/>
              <a:t>Builds</a:t>
            </a:r>
            <a:endParaRPr lang="en-US"/>
          </a:p>
          <a:p>
            <a:r>
              <a:rPr lang="en-US"/>
              <a:t>Documentation</a:t>
            </a:r>
            <a:endParaRPr lang="en-US"/>
          </a:p>
          <a:p>
            <a:r>
              <a:rPr lang="en-US"/>
              <a:t>Reporing</a:t>
            </a:r>
            <a:endParaRPr lang="en-US"/>
          </a:p>
          <a:p>
            <a:r>
              <a:rPr lang="en-US"/>
              <a:t>SCMs</a:t>
            </a:r>
            <a:endParaRPr lang="en-US"/>
          </a:p>
          <a:p>
            <a:r>
              <a:rPr lang="en-US"/>
              <a:t>Releases</a:t>
            </a:r>
            <a:endParaRPr lang="en-US"/>
          </a:p>
          <a:p>
            <a:r>
              <a:rPr lang="en-US"/>
              <a:t>Distribution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Maven Repository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58" name=""/>
          <p:cNvSpPr>
            <a:spLocks noGrp="1"/>
          </p:cNvSpPr>
          <p:nvPr>
            <p:ph idx="1"/>
          </p:nvPr>
        </p:nvSpPr>
        <p:spPr>
          <a:xfrm>
            <a:off x="107804" y="1651072"/>
            <a:ext cx="9036195" cy="5415622"/>
          </a:xfrm>
        </p:spPr>
        <p:txBody>
          <a:bodyPr/>
          <a:p>
            <a:pPr indent="0" marL="0">
              <a:buNone/>
            </a:pPr>
            <a:r>
              <a:rPr lang="en-US"/>
              <a:t>A maven repository is a directory of packaged JAR file with pom.xml file. Maven searches for dependencies in the repositories. There are 3 types of maven repository: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Local Repository</a:t>
            </a:r>
            <a:endParaRPr lang="en-US"/>
          </a:p>
          <a:p>
            <a:pPr indent="0" marL="0">
              <a:buNone/>
            </a:pPr>
            <a:r>
              <a:rPr lang="en-US"/>
              <a:t>Central Repository</a:t>
            </a:r>
            <a:endParaRPr lang="en-US"/>
          </a:p>
          <a:p>
            <a:pPr indent="0" marL="0">
              <a:buNone/>
            </a:pPr>
            <a:r>
              <a:rPr lang="en-US"/>
              <a:t>Remote Repository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02A5E3"/>
                </a:solidFill>
              </a:rPr>
              <a:t>Maven pom.xml file</a:t>
            </a:r>
            <a:endParaRPr b="1" lang="en-US">
              <a:solidFill>
                <a:srgbClr val="02A5E3"/>
              </a:solidFill>
            </a:endParaRPr>
          </a:p>
        </p:txBody>
      </p:sp>
      <p:sp>
        <p:nvSpPr>
          <p:cNvPr id="1048760" name=""/>
          <p:cNvSpPr>
            <a:spLocks noGrp="1"/>
          </p:cNvSpPr>
          <p:nvPr>
            <p:ph idx="1"/>
          </p:nvPr>
        </p:nvSpPr>
        <p:spPr>
          <a:xfrm>
            <a:off x="-1298" y="1825625"/>
            <a:ext cx="9157530" cy="4351338"/>
          </a:xfrm>
        </p:spPr>
        <p:txBody>
          <a:bodyPr/>
          <a:p>
            <a:r>
              <a:rPr lang="en-US"/>
              <a:t>POM is an acronym for Project Object Model. </a:t>
            </a:r>
            <a:endParaRPr lang="en-US"/>
          </a:p>
          <a:p>
            <a:endParaRPr lang="en-US"/>
          </a:p>
          <a:p>
            <a:r>
              <a:rPr lang="en-US"/>
              <a:t>The pom.xml file contains information of project and configuration information for the maven to build the project such as dependencies, build directory, source directory, test source directory, plugin, goals etc.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705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DevOps Lifecycle</a:t>
            </a:r>
          </a:p>
        </p:txBody>
      </p:sp>
      <p:sp>
        <p:nvSpPr>
          <p:cNvPr id="1048614" name="Content Placeholder 104870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Picture 209716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72823" y="1410753"/>
            <a:ext cx="7819160" cy="5133736"/>
          </a:xfrm>
          <a:prstGeom prst="rect"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92113" y="0"/>
            <a:ext cx="6759774" cy="6858000"/>
          </a:xfrm>
          <a:prstGeom prst="rect"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6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93948" y="0"/>
            <a:ext cx="6881417" cy="6858000"/>
          </a:xfrm>
          <a:prstGeom prst="rect"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6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38586" y="0"/>
            <a:ext cx="7140388" cy="6858000"/>
          </a:xfrm>
          <a:prstGeom prst="rect"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0487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Content Placeholder 104871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Picture 209716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65528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04871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1) Continuous Development</a:t>
            </a:r>
            <a:br>
              <a:rPr b="1" lang="en-US">
                <a:solidFill>
                  <a:srgbClr val="3399FF"/>
                </a:solidFill>
              </a:rPr>
            </a:b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6" name="Content Placeholder 1048714"/>
          <p:cNvSpPr>
            <a:spLocks noGrp="1"/>
          </p:cNvSpPr>
          <p:nvPr>
            <p:ph idx="1"/>
          </p:nvPr>
        </p:nvSpPr>
        <p:spPr>
          <a:xfrm>
            <a:off x="157594" y="1497688"/>
            <a:ext cx="8997229" cy="5240643"/>
          </a:xfrm>
        </p:spPr>
        <p:txBody>
          <a:bodyPr>
            <a:normAutofit fontScale="96429"/>
          </a:bodyPr>
          <a:p>
            <a:r>
              <a:rPr lang="en-US"/>
              <a:t>This phase involves the planning and coding of the software. </a:t>
            </a:r>
          </a:p>
          <a:p>
            <a:endParaRPr lang="en-US"/>
          </a:p>
          <a:p>
            <a:r>
              <a:rPr lang="en-US"/>
              <a:t>The vision of the project is decided during the planning phase.</a:t>
            </a:r>
          </a:p>
          <a:p>
            <a:endParaRPr lang="en-US"/>
          </a:p>
          <a:p>
            <a:r>
              <a:rPr lang="en-US"/>
              <a:t> And the developers begin developing the code for the application. </a:t>
            </a:r>
          </a:p>
          <a:p>
            <a:endParaRPr lang="en-US"/>
          </a:p>
          <a:p>
            <a:r>
              <a:rPr lang="en-US"/>
              <a:t>There are no DevOps tools that are required for planning, but there are several tools for maintaining the code.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048709"/>
          <p:cNvSpPr>
            <a:spLocks noGrp="1"/>
          </p:cNvSpPr>
          <p:nvPr>
            <p:ph type="title"/>
          </p:nvPr>
        </p:nvSpPr>
        <p:spPr>
          <a:xfrm>
            <a:off x="628649" y="-283829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2) Continuous Integration</a:t>
            </a:r>
          </a:p>
        </p:txBody>
      </p:sp>
      <p:sp>
        <p:nvSpPr>
          <p:cNvPr id="1048618" name="Content Placeholder 1048710"/>
          <p:cNvSpPr>
            <a:spLocks noGrp="1"/>
          </p:cNvSpPr>
          <p:nvPr>
            <p:ph idx="1"/>
          </p:nvPr>
        </p:nvSpPr>
        <p:spPr>
          <a:xfrm>
            <a:off x="316923" y="839214"/>
            <a:ext cx="8704984" cy="5934786"/>
          </a:xfrm>
        </p:spPr>
        <p:txBody>
          <a:bodyPr>
            <a:normAutofit/>
          </a:bodyPr>
          <a:p>
            <a:r>
              <a:rPr lang="en-US"/>
              <a:t>This stage is the heart of the entire DevOps lifecycle. </a:t>
            </a:r>
          </a:p>
          <a:p>
            <a:endParaRPr lang="en-US"/>
          </a:p>
          <a:p>
            <a:r>
              <a:rPr lang="en-US"/>
              <a:t>It is a software development practice in which the developers require to commit changes to the source code more frequently.</a:t>
            </a:r>
          </a:p>
          <a:p>
            <a:endParaRPr lang="en-US"/>
          </a:p>
          <a:p>
            <a:r>
              <a:rPr lang="en-US"/>
              <a:t>This may be on a daily or weekly basis. Then every commit is built, and this allows early detection of problems if they are present. </a:t>
            </a:r>
          </a:p>
          <a:p>
            <a:endParaRPr lang="en-US"/>
          </a:p>
          <a:p>
            <a:r>
              <a:rPr lang="en-US"/>
              <a:t>Building code is not only involved compilation, but it also includes unit testing, integration testing, code review, and packaging.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1048708"/>
          <p:cNvSpPr>
            <a:spLocks noGrp="1"/>
          </p:cNvSpPr>
          <p:nvPr>
            <p:ph idx="1"/>
          </p:nvPr>
        </p:nvSpPr>
        <p:spPr>
          <a:xfrm>
            <a:off x="0" y="0"/>
            <a:ext cx="9435582" cy="6923114"/>
          </a:xfrm>
        </p:spPr>
        <p:txBody>
          <a:bodyPr/>
          <a:p>
            <a:r>
              <a:rPr lang="en-US"/>
              <a:t>The code supporting new functionality is continuously integrated with the existing code. </a:t>
            </a:r>
          </a:p>
          <a:p>
            <a:endParaRPr lang="en-US"/>
          </a:p>
          <a:p>
            <a:r>
              <a:rPr lang="en-US"/>
              <a:t>Therefore, there is continuous development of software. The updated code needs to be integrated continuously and smoothly with the systems to reflect changes to the end-users.</a:t>
            </a:r>
          </a:p>
        </p:txBody>
      </p:sp>
      <p:pic>
        <p:nvPicPr>
          <p:cNvPr id="2097159" name="Picture 209716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1255" y="3136971"/>
            <a:ext cx="8159769" cy="354328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AWS, CI/CD</dc:title>
  <dc:creator>RMX1925</dc:creator>
  <cp:lastModifiedBy>geethanjali anbalagan</cp:lastModifiedBy>
  <dcterms:created xsi:type="dcterms:W3CDTF">2015-05-10T13:30:45Z</dcterms:created>
  <dcterms:modified xsi:type="dcterms:W3CDTF">2021-08-05T02:30:25Z</dcterms:modified>
</cp:coreProperties>
</file>