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2"/>
  </p:notesMasterIdLst>
  <p:sldIdLst>
    <p:sldId id="278" r:id="rId5"/>
    <p:sldId id="279" r:id="rId6"/>
    <p:sldId id="280" r:id="rId7"/>
    <p:sldId id="281" r:id="rId8"/>
    <p:sldId id="285" r:id="rId9"/>
    <p:sldId id="282" r:id="rId10"/>
    <p:sldId id="283" r:id="rId11"/>
    <p:sldId id="313" r:id="rId12"/>
    <p:sldId id="315" r:id="rId13"/>
    <p:sldId id="314" r:id="rId14"/>
    <p:sldId id="316" r:id="rId15"/>
    <p:sldId id="317" r:id="rId16"/>
    <p:sldId id="318" r:id="rId17"/>
    <p:sldId id="321" r:id="rId18"/>
    <p:sldId id="319" r:id="rId19"/>
    <p:sldId id="286"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303" r:id="rId37"/>
    <p:sldId id="302" r:id="rId38"/>
    <p:sldId id="275" r:id="rId39"/>
    <p:sldId id="276" r:id="rId40"/>
    <p:sldId id="277" r:id="rId41"/>
    <p:sldId id="304" r:id="rId42"/>
    <p:sldId id="305" r:id="rId43"/>
    <p:sldId id="301" r:id="rId44"/>
    <p:sldId id="306" r:id="rId45"/>
    <p:sldId id="307" r:id="rId46"/>
    <p:sldId id="308" r:id="rId47"/>
    <p:sldId id="309" r:id="rId48"/>
    <p:sldId id="310" r:id="rId49"/>
    <p:sldId id="311" r:id="rId50"/>
    <p:sldId id="312" r:id="rId51"/>
    <p:sldId id="287" r:id="rId52"/>
    <p:sldId id="288" r:id="rId53"/>
    <p:sldId id="289" r:id="rId54"/>
    <p:sldId id="290" r:id="rId55"/>
    <p:sldId id="291" r:id="rId56"/>
    <p:sldId id="292" r:id="rId57"/>
    <p:sldId id="293" r:id="rId58"/>
    <p:sldId id="294" r:id="rId59"/>
    <p:sldId id="296" r:id="rId60"/>
    <p:sldId id="29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19" autoAdjust="0"/>
  </p:normalViewPr>
  <p:slideViewPr>
    <p:cSldViewPr snapToGrid="0">
      <p:cViewPr varScale="1">
        <p:scale>
          <a:sx n="95" d="100"/>
          <a:sy n="95" d="100"/>
        </p:scale>
        <p:origin x="67"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5/18/2022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anonit.com/cloud-native-application-develop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400" b="1" dirty="0">
                <a:solidFill>
                  <a:schemeClr val="accent6">
                    <a:lumMod val="60000"/>
                    <a:lumOff val="40000"/>
                  </a:schemeClr>
                </a:solidFill>
              </a:rPr>
              <a:t>Spring Cloud</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000" b="1" dirty="0">
                <a:solidFill>
                  <a:srgbClr val="FFFF00"/>
                </a:solidFill>
              </a:rPr>
              <a:t>Configuring Eureka Server</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0F7E-8503-2644-B9A3-C85FAFAA67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C5588C-2A41-21F4-761F-E38BF53309F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E41E732-A91A-F4FC-9ED9-859B3C1CB89A}"/>
              </a:ext>
            </a:extLst>
          </p:cNvPr>
          <p:cNvPicPr>
            <a:picLocks noChangeAspect="1"/>
          </p:cNvPicPr>
          <p:nvPr/>
        </p:nvPicPr>
        <p:blipFill>
          <a:blip r:embed="rId2"/>
          <a:stretch>
            <a:fillRect/>
          </a:stretch>
        </p:blipFill>
        <p:spPr>
          <a:xfrm>
            <a:off x="785812" y="1485900"/>
            <a:ext cx="10620375" cy="3886200"/>
          </a:xfrm>
          <a:prstGeom prst="rect">
            <a:avLst/>
          </a:prstGeom>
        </p:spPr>
      </p:pic>
    </p:spTree>
    <p:extLst>
      <p:ext uri="{BB962C8B-B14F-4D97-AF65-F5344CB8AC3E}">
        <p14:creationId xmlns:p14="http://schemas.microsoft.com/office/powerpoint/2010/main" val="10999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4EBC-07FB-9012-0D5E-8D3AF4707A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D1E15E-40D9-A6F9-CB00-0399E0195D0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F4D1FEE-554A-B564-3AE3-30DAEEFB4CDC}"/>
              </a:ext>
            </a:extLst>
          </p:cNvPr>
          <p:cNvPicPr>
            <a:picLocks noChangeAspect="1"/>
          </p:cNvPicPr>
          <p:nvPr/>
        </p:nvPicPr>
        <p:blipFill>
          <a:blip r:embed="rId2"/>
          <a:stretch>
            <a:fillRect/>
          </a:stretch>
        </p:blipFill>
        <p:spPr>
          <a:xfrm>
            <a:off x="0" y="734304"/>
            <a:ext cx="12192000" cy="5389391"/>
          </a:xfrm>
          <a:prstGeom prst="rect">
            <a:avLst/>
          </a:prstGeom>
        </p:spPr>
      </p:pic>
    </p:spTree>
    <p:extLst>
      <p:ext uri="{BB962C8B-B14F-4D97-AF65-F5344CB8AC3E}">
        <p14:creationId xmlns:p14="http://schemas.microsoft.com/office/powerpoint/2010/main" val="409924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10AF32-D85C-A37D-F13E-18C458275F9B}"/>
              </a:ext>
            </a:extLst>
          </p:cNvPr>
          <p:cNvSpPr>
            <a:spLocks noGrp="1"/>
          </p:cNvSpPr>
          <p:nvPr>
            <p:ph idx="1"/>
          </p:nvPr>
        </p:nvSpPr>
        <p:spPr>
          <a:xfrm>
            <a:off x="994006" y="865271"/>
            <a:ext cx="10353762" cy="5535529"/>
          </a:xfrm>
        </p:spPr>
        <p:txBody>
          <a:bodyPr>
            <a:normAutofit fontScale="77500" lnSpcReduction="20000"/>
          </a:bodyPr>
          <a:lstStyle/>
          <a:p>
            <a:pPr algn="l"/>
            <a:r>
              <a:rPr lang="en-US" b="0" i="0" dirty="0">
                <a:solidFill>
                  <a:srgbClr val="20A9C9"/>
                </a:solidFill>
                <a:effectLst/>
                <a:latin typeface="Roboto" panose="02000000000000000000" pitchFamily="2" charset="0"/>
              </a:rPr>
              <a:t>Service Discovery - Netflix Eureka</a:t>
            </a:r>
            <a:endParaRPr lang="en-US" b="0" i="0" dirty="0">
              <a:solidFill>
                <a:srgbClr val="272727"/>
              </a:solidFill>
              <a:effectLst/>
              <a:latin typeface="Roboto" panose="02000000000000000000" pitchFamily="2" charset="0"/>
            </a:endParaRPr>
          </a:p>
          <a:p>
            <a:pPr algn="l"/>
            <a:r>
              <a:rPr lang="en-US" b="1" i="0" dirty="0">
                <a:solidFill>
                  <a:srgbClr val="FFFF00"/>
                </a:solidFill>
                <a:effectLst/>
                <a:latin typeface="Open Sans" panose="020B0606030504020204" pitchFamily="34" charset="0"/>
              </a:rPr>
              <a:t>In distributed computing, there is a concept called </a:t>
            </a:r>
            <a:r>
              <a:rPr lang="en-US" b="1" i="1" dirty="0">
                <a:solidFill>
                  <a:srgbClr val="FFFF00"/>
                </a:solidFill>
                <a:effectLst/>
                <a:latin typeface="Open Sans" panose="020B0606030504020204" pitchFamily="34" charset="0"/>
              </a:rPr>
              <a:t>Service Discovery and Registration</a:t>
            </a:r>
            <a:r>
              <a:rPr lang="en-US" b="1" i="0" dirty="0">
                <a:solidFill>
                  <a:srgbClr val="FFFF00"/>
                </a:solidFill>
                <a:effectLst/>
                <a:latin typeface="Open Sans" panose="020B0606030504020204" pitchFamily="34" charset="0"/>
              </a:rPr>
              <a:t> where one dedicated server is responsible for maintaining the registry of all the microservices that have been deployed and removed.</a:t>
            </a:r>
          </a:p>
          <a:p>
            <a:pPr algn="l"/>
            <a:r>
              <a:rPr lang="en-US" b="1" i="0" dirty="0">
                <a:solidFill>
                  <a:srgbClr val="FFFF00"/>
                </a:solidFill>
                <a:effectLst/>
                <a:latin typeface="Open Sans" panose="020B0606030504020204" pitchFamily="34" charset="0"/>
              </a:rPr>
              <a:t>Think of it as a lookup service where microservices (clients) can register themselves and discover other registered microservices. When a client microservice registers with Eureka, it provides metadata such as host, post, and health indicators thus allowing other microservices to discover it. The discovery server expects a regular heartbeat message from each microservice instance. If an instance begins to consistently fail to send a heartbeat, the discovery server will remove the instance from its registry. This way we will have a very stable ecosystem of microservices collaborating with each other. Also, we don’t have to manually maintain the address of other microservices, which is a next to impossible task if the scale up or down is very frequent and we use a virtual host to host the services, especially in the cloud environment.</a:t>
            </a:r>
          </a:p>
          <a:p>
            <a:pPr algn="l"/>
            <a:r>
              <a:rPr lang="en-US" b="1" i="0" dirty="0">
                <a:solidFill>
                  <a:srgbClr val="FFFF00"/>
                </a:solidFill>
                <a:effectLst/>
                <a:latin typeface="Open Sans" panose="020B0606030504020204" pitchFamily="34" charset="0"/>
              </a:rPr>
              <a:t>To create Eureka server, we need to add </a:t>
            </a:r>
            <a:r>
              <a:rPr lang="en-US" b="1" i="1" dirty="0">
                <a:solidFill>
                  <a:srgbClr val="FFFF00"/>
                </a:solidFill>
                <a:effectLst/>
                <a:latin typeface="Open Sans" panose="020B0606030504020204" pitchFamily="34" charset="0"/>
              </a:rPr>
              <a:t>Eureka Server</a:t>
            </a:r>
            <a:r>
              <a:rPr lang="en-US" b="1" i="0" dirty="0">
                <a:solidFill>
                  <a:srgbClr val="FFFF00"/>
                </a:solidFill>
                <a:effectLst/>
                <a:latin typeface="Open Sans" panose="020B0606030504020204" pitchFamily="34" charset="0"/>
              </a:rPr>
              <a:t> dependency and annotate Spring Boot’s main class with </a:t>
            </a:r>
            <a:r>
              <a:rPr lang="en-US" b="1" i="1" dirty="0">
                <a:solidFill>
                  <a:srgbClr val="FFFF00"/>
                </a:solidFill>
                <a:effectLst/>
                <a:latin typeface="Open Sans" panose="020B0606030504020204" pitchFamily="34" charset="0"/>
              </a:rPr>
              <a:t>@EnableEurekaServer.</a:t>
            </a:r>
            <a:endParaRPr lang="en-US" b="1" i="0" dirty="0">
              <a:solidFill>
                <a:srgbClr val="FFFF00"/>
              </a:solidFill>
              <a:effectLst/>
              <a:latin typeface="Open Sans" panose="020B0606030504020204" pitchFamily="34" charset="0"/>
            </a:endParaRPr>
          </a:p>
          <a:p>
            <a:pPr algn="l"/>
            <a:r>
              <a:rPr lang="en-US" b="1" i="0" dirty="0">
                <a:solidFill>
                  <a:srgbClr val="FFFF00"/>
                </a:solidFill>
                <a:effectLst/>
                <a:latin typeface="Roboto" panose="02000000000000000000" pitchFamily="2" charset="0"/>
              </a:rPr>
              <a:t> </a:t>
            </a:r>
          </a:p>
          <a:p>
            <a:endParaRPr lang="en-IN" dirty="0"/>
          </a:p>
        </p:txBody>
      </p:sp>
    </p:spTree>
    <p:extLst>
      <p:ext uri="{BB962C8B-B14F-4D97-AF65-F5344CB8AC3E}">
        <p14:creationId xmlns:p14="http://schemas.microsoft.com/office/powerpoint/2010/main" val="323688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8948-F006-4917-E5DF-A68F14009B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04DBED-420F-8090-FBBF-F70A30346CA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2373E1D-FB81-7502-DE9D-46E7C09E19D5}"/>
              </a:ext>
            </a:extLst>
          </p:cNvPr>
          <p:cNvPicPr>
            <a:picLocks noChangeAspect="1"/>
          </p:cNvPicPr>
          <p:nvPr/>
        </p:nvPicPr>
        <p:blipFill>
          <a:blip r:embed="rId2"/>
          <a:stretch>
            <a:fillRect/>
          </a:stretch>
        </p:blipFill>
        <p:spPr>
          <a:xfrm>
            <a:off x="304800" y="457200"/>
            <a:ext cx="11582400" cy="5943600"/>
          </a:xfrm>
          <a:prstGeom prst="rect">
            <a:avLst/>
          </a:prstGeom>
        </p:spPr>
      </p:pic>
    </p:spTree>
    <p:extLst>
      <p:ext uri="{BB962C8B-B14F-4D97-AF65-F5344CB8AC3E}">
        <p14:creationId xmlns:p14="http://schemas.microsoft.com/office/powerpoint/2010/main" val="126087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A4E5-13CB-233B-2AE6-8D6789529E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01C5B8-8A48-EFE8-16A9-547149359CE6}"/>
              </a:ext>
            </a:extLst>
          </p:cNvPr>
          <p:cNvSpPr>
            <a:spLocks noGrp="1"/>
          </p:cNvSpPr>
          <p:nvPr>
            <p:ph idx="1"/>
          </p:nvPr>
        </p:nvSpPr>
        <p:spPr/>
        <p:txBody>
          <a:bodyPr/>
          <a:lstStyle/>
          <a:p>
            <a:pPr algn="l"/>
            <a:r>
              <a:rPr lang="en-US" b="0" i="0" dirty="0">
                <a:solidFill>
                  <a:srgbClr val="FFFF00"/>
                </a:solidFill>
                <a:effectLst/>
                <a:latin typeface="Open Sans" panose="020B0606030504020204" pitchFamily="34" charset="0"/>
              </a:rPr>
              <a:t>In this case, no service is registered here which is expected and once we spin up the client services, this server will update with the details of the client services. When we want to </a:t>
            </a:r>
            <a:r>
              <a:rPr lang="en-US" b="1" i="0" dirty="0">
                <a:solidFill>
                  <a:srgbClr val="FFFF00"/>
                </a:solidFill>
                <a:effectLst/>
                <a:latin typeface="Open Sans" panose="020B0606030504020204" pitchFamily="34" charset="0"/>
              </a:rPr>
              <a:t>register a new service instance with the Eureka Server</a:t>
            </a:r>
            <a:r>
              <a:rPr lang="en-US" b="0" i="0" dirty="0">
                <a:solidFill>
                  <a:srgbClr val="FFFF00"/>
                </a:solidFill>
                <a:effectLst/>
                <a:latin typeface="Open Sans" panose="020B0606030504020204" pitchFamily="34" charset="0"/>
              </a:rPr>
              <a:t>, we need to have </a:t>
            </a:r>
            <a:r>
              <a:rPr lang="en-US" b="0" i="1" dirty="0">
                <a:solidFill>
                  <a:srgbClr val="FFFF00"/>
                </a:solidFill>
                <a:effectLst/>
                <a:latin typeface="Open Sans" panose="020B0606030504020204" pitchFamily="34" charset="0"/>
              </a:rPr>
              <a:t>Eureka Discovery Client</a:t>
            </a:r>
            <a:r>
              <a:rPr lang="en-US" b="0" i="0" dirty="0">
                <a:solidFill>
                  <a:srgbClr val="FFFF00"/>
                </a:solidFill>
                <a:effectLst/>
                <a:latin typeface="Open Sans" panose="020B0606030504020204" pitchFamily="34" charset="0"/>
              </a:rPr>
              <a:t> dependency and to annotate Spring Boot’s main class with </a:t>
            </a:r>
            <a:r>
              <a:rPr lang="en-US" b="0" i="1" dirty="0">
                <a:solidFill>
                  <a:srgbClr val="FFFF00"/>
                </a:solidFill>
                <a:effectLst/>
                <a:latin typeface="Open Sans" panose="020B0606030504020204" pitchFamily="34" charset="0"/>
              </a:rPr>
              <a:t>@EnableEurekaClient</a:t>
            </a:r>
            <a:r>
              <a:rPr lang="en-US" b="0" i="0" dirty="0">
                <a:solidFill>
                  <a:srgbClr val="FFFF00"/>
                </a:solidFill>
                <a:effectLst/>
                <a:latin typeface="Open Sans" panose="020B0606030504020204" pitchFamily="34" charset="0"/>
              </a:rPr>
              <a:t>.</a:t>
            </a:r>
          </a:p>
          <a:p>
            <a:pPr algn="l"/>
            <a:r>
              <a:rPr lang="en-US" b="0" i="0" dirty="0">
                <a:solidFill>
                  <a:srgbClr val="FFFF00"/>
                </a:solidFill>
                <a:effectLst/>
                <a:latin typeface="Open Sans" panose="020B0606030504020204" pitchFamily="34" charset="0"/>
              </a:rPr>
              <a:t> </a:t>
            </a:r>
          </a:p>
          <a:p>
            <a:endParaRPr lang="en-IN" dirty="0">
              <a:solidFill>
                <a:srgbClr val="FFFF00"/>
              </a:solidFill>
            </a:endParaRPr>
          </a:p>
        </p:txBody>
      </p:sp>
    </p:spTree>
    <p:extLst>
      <p:ext uri="{BB962C8B-B14F-4D97-AF65-F5344CB8AC3E}">
        <p14:creationId xmlns:p14="http://schemas.microsoft.com/office/powerpoint/2010/main" val="2276734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A4E5-13CB-233B-2AE6-8D6789529E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01C5B8-8A48-EFE8-16A9-547149359CE6}"/>
              </a:ext>
            </a:extLst>
          </p:cNvPr>
          <p:cNvSpPr>
            <a:spLocks noGrp="1"/>
          </p:cNvSpPr>
          <p:nvPr>
            <p:ph idx="1"/>
          </p:nvPr>
        </p:nvSpPr>
        <p:spPr>
          <a:xfrm>
            <a:off x="617016" y="111292"/>
            <a:ext cx="10353762" cy="3714749"/>
          </a:xfrm>
        </p:spPr>
        <p:txBody>
          <a:bodyPr/>
          <a:lstStyle/>
          <a:p>
            <a:pPr algn="l"/>
            <a:r>
              <a:rPr lang="en-US" b="0" i="0" dirty="0">
                <a:solidFill>
                  <a:srgbClr val="20A9C9"/>
                </a:solidFill>
                <a:effectLst/>
                <a:latin typeface="Roboto" panose="02000000000000000000" pitchFamily="2" charset="0"/>
              </a:rPr>
              <a:t>Edge Server - Netflix </a:t>
            </a:r>
            <a:r>
              <a:rPr lang="en-US" b="0" i="0" dirty="0" err="1">
                <a:solidFill>
                  <a:srgbClr val="20A9C9"/>
                </a:solidFill>
                <a:effectLst/>
                <a:latin typeface="Roboto" panose="02000000000000000000" pitchFamily="2" charset="0"/>
              </a:rPr>
              <a:t>Zuul</a:t>
            </a:r>
            <a:endParaRPr lang="en-US" b="0" i="0" dirty="0">
              <a:solidFill>
                <a:srgbClr val="272727"/>
              </a:solidFill>
              <a:effectLst/>
              <a:latin typeface="Roboto" panose="02000000000000000000" pitchFamily="2" charset="0"/>
            </a:endParaRPr>
          </a:p>
          <a:p>
            <a:pPr algn="l"/>
            <a:r>
              <a:rPr lang="en-US" b="0" i="0" dirty="0" err="1">
                <a:solidFill>
                  <a:srgbClr val="FFFF00"/>
                </a:solidFill>
                <a:effectLst/>
                <a:latin typeface="Open Sans" panose="020B0606030504020204" pitchFamily="34" charset="0"/>
              </a:rPr>
              <a:t>Zuul</a:t>
            </a:r>
            <a:r>
              <a:rPr lang="en-US" b="0" i="0" dirty="0">
                <a:solidFill>
                  <a:srgbClr val="FFFF00"/>
                </a:solidFill>
                <a:effectLst/>
                <a:latin typeface="Open Sans" panose="020B0606030504020204" pitchFamily="34" charset="0"/>
              </a:rPr>
              <a:t> is the front door for all requests from devices and websites to the backend. As an edge service application, </a:t>
            </a:r>
            <a:r>
              <a:rPr lang="en-US" b="0" i="0" dirty="0" err="1">
                <a:solidFill>
                  <a:srgbClr val="FFFF00"/>
                </a:solidFill>
                <a:effectLst/>
                <a:latin typeface="Open Sans" panose="020B0606030504020204" pitchFamily="34" charset="0"/>
              </a:rPr>
              <a:t>Zuul</a:t>
            </a:r>
            <a:r>
              <a:rPr lang="en-US" b="0" i="0" dirty="0">
                <a:solidFill>
                  <a:srgbClr val="FFFF00"/>
                </a:solidFill>
                <a:effectLst/>
                <a:latin typeface="Open Sans" panose="020B0606030504020204" pitchFamily="34" charset="0"/>
              </a:rPr>
              <a:t> is built</a:t>
            </a:r>
            <a:r>
              <a:rPr lang="en-US" b="1" i="0" dirty="0">
                <a:solidFill>
                  <a:srgbClr val="FFFF00"/>
                </a:solidFill>
                <a:effectLst/>
                <a:latin typeface="Open Sans" panose="020B0606030504020204" pitchFamily="34" charset="0"/>
              </a:rPr>
              <a:t> to enable dynamic routing, monitoring, resiliency, and security</a:t>
            </a:r>
            <a:r>
              <a:rPr lang="en-US" b="0" i="0" dirty="0">
                <a:solidFill>
                  <a:srgbClr val="FFFF00"/>
                </a:solidFill>
                <a:effectLst/>
                <a:latin typeface="Open Sans" panose="020B0606030504020204" pitchFamily="34" charset="0"/>
              </a:rPr>
              <a:t>. Routing is an important part of a microservice architecture.</a:t>
            </a:r>
          </a:p>
          <a:p>
            <a:endParaRPr lang="en-IN" dirty="0"/>
          </a:p>
        </p:txBody>
      </p:sp>
      <p:pic>
        <p:nvPicPr>
          <p:cNvPr id="5" name="Picture 4">
            <a:extLst>
              <a:ext uri="{FF2B5EF4-FFF2-40B4-BE49-F238E27FC236}">
                <a16:creationId xmlns:a16="http://schemas.microsoft.com/office/drawing/2014/main" id="{8FB750FB-2A55-727B-A951-16E2E247A506}"/>
              </a:ext>
            </a:extLst>
          </p:cNvPr>
          <p:cNvPicPr>
            <a:picLocks noChangeAspect="1"/>
          </p:cNvPicPr>
          <p:nvPr/>
        </p:nvPicPr>
        <p:blipFill>
          <a:blip r:embed="rId2"/>
          <a:stretch>
            <a:fillRect/>
          </a:stretch>
        </p:blipFill>
        <p:spPr>
          <a:xfrm>
            <a:off x="2160109" y="2272966"/>
            <a:ext cx="7267575" cy="4381500"/>
          </a:xfrm>
          <a:prstGeom prst="rect">
            <a:avLst/>
          </a:prstGeom>
        </p:spPr>
      </p:pic>
    </p:spTree>
    <p:extLst>
      <p:ext uri="{BB962C8B-B14F-4D97-AF65-F5344CB8AC3E}">
        <p14:creationId xmlns:p14="http://schemas.microsoft.com/office/powerpoint/2010/main" val="265746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FACE-C8C5-DA07-483A-9AF785CA27E0}"/>
              </a:ext>
            </a:extLst>
          </p:cNvPr>
          <p:cNvSpPr>
            <a:spLocks noGrp="1"/>
          </p:cNvSpPr>
          <p:nvPr>
            <p:ph type="title"/>
          </p:nvPr>
        </p:nvSpPr>
        <p:spPr/>
        <p:txBody>
          <a:bodyPr>
            <a:normAutofit fontScale="90000"/>
          </a:bodyPr>
          <a:lstStyle/>
          <a:p>
            <a:r>
              <a:rPr lang="en-IN" b="0" i="0" dirty="0">
                <a:solidFill>
                  <a:srgbClr val="FFFF00"/>
                </a:solidFill>
                <a:effectLst/>
                <a:latin typeface="Metropolis"/>
              </a:rPr>
              <a:t>Features</a:t>
            </a:r>
            <a:br>
              <a:rPr lang="en-IN" b="0" i="0" dirty="0">
                <a:solidFill>
                  <a:srgbClr val="FFFF00"/>
                </a:solidFill>
                <a:effectLst/>
                <a:latin typeface="Metropolis"/>
              </a:rPr>
            </a:br>
            <a:br>
              <a:rPr lang="en-IN" b="0" i="0" dirty="0">
                <a:solidFill>
                  <a:srgbClr val="FFFF00"/>
                </a:solidFill>
                <a:effectLst/>
                <a:latin typeface="Metropolis"/>
              </a:rPr>
            </a:br>
            <a:endParaRPr lang="en-IN" dirty="0">
              <a:solidFill>
                <a:srgbClr val="FFFF00"/>
              </a:solidFill>
            </a:endParaRPr>
          </a:p>
        </p:txBody>
      </p:sp>
      <p:sp>
        <p:nvSpPr>
          <p:cNvPr id="3" name="Content Placeholder 2">
            <a:extLst>
              <a:ext uri="{FF2B5EF4-FFF2-40B4-BE49-F238E27FC236}">
                <a16:creationId xmlns:a16="http://schemas.microsoft.com/office/drawing/2014/main" id="{E0DD8748-D7F2-43FD-821C-0F25770D26DF}"/>
              </a:ext>
            </a:extLst>
          </p:cNvPr>
          <p:cNvSpPr>
            <a:spLocks noGrp="1"/>
          </p:cNvSpPr>
          <p:nvPr>
            <p:ph idx="1"/>
          </p:nvPr>
        </p:nvSpPr>
        <p:spPr/>
        <p:txBody>
          <a:bodyPr>
            <a:normAutofit fontScale="70000" lnSpcReduction="20000"/>
          </a:bodyPr>
          <a:lstStyle/>
          <a:p>
            <a:pPr algn="l"/>
            <a:r>
              <a:rPr lang="en-US" b="0" i="0" dirty="0">
                <a:solidFill>
                  <a:srgbClr val="FFFF00"/>
                </a:solidFill>
                <a:effectLst/>
                <a:latin typeface="Open Sans" panose="020B0606030504020204" pitchFamily="34" charset="0"/>
              </a:rPr>
              <a:t>Spring Cloud focuses on providing good out of box experience for typical use cases and extensibility mechanism to cover others.</a:t>
            </a:r>
          </a:p>
          <a:p>
            <a:pPr algn="l">
              <a:buFont typeface="Arial" panose="020B0604020202020204" pitchFamily="34" charset="0"/>
              <a:buChar char="•"/>
            </a:pPr>
            <a:r>
              <a:rPr lang="en-US" b="0" i="0" dirty="0">
                <a:solidFill>
                  <a:srgbClr val="FFFF00"/>
                </a:solidFill>
                <a:effectLst/>
                <a:latin typeface="Open Sans" panose="020B0606030504020204" pitchFamily="34" charset="0"/>
              </a:rPr>
              <a:t>Distributed/versioned configuration</a:t>
            </a:r>
          </a:p>
          <a:p>
            <a:pPr algn="l">
              <a:buFont typeface="Arial" panose="020B0604020202020204" pitchFamily="34" charset="0"/>
              <a:buChar char="•"/>
            </a:pPr>
            <a:r>
              <a:rPr lang="en-US" b="0" i="0" dirty="0">
                <a:solidFill>
                  <a:srgbClr val="FFFF00"/>
                </a:solidFill>
                <a:effectLst/>
                <a:latin typeface="Open Sans" panose="020B0606030504020204" pitchFamily="34" charset="0"/>
              </a:rPr>
              <a:t>Service registration and discovery</a:t>
            </a:r>
          </a:p>
          <a:p>
            <a:pPr algn="l">
              <a:buFont typeface="Arial" panose="020B0604020202020204" pitchFamily="34" charset="0"/>
              <a:buChar char="•"/>
            </a:pPr>
            <a:r>
              <a:rPr lang="en-US" b="0" i="0" dirty="0">
                <a:solidFill>
                  <a:srgbClr val="FFFF00"/>
                </a:solidFill>
                <a:effectLst/>
                <a:latin typeface="Open Sans" panose="020B0606030504020204" pitchFamily="34" charset="0"/>
              </a:rPr>
              <a:t>Routing</a:t>
            </a:r>
          </a:p>
          <a:p>
            <a:pPr algn="l">
              <a:buFont typeface="Arial" panose="020B0604020202020204" pitchFamily="34" charset="0"/>
              <a:buChar char="•"/>
            </a:pPr>
            <a:r>
              <a:rPr lang="en-US" b="0" i="0" dirty="0">
                <a:solidFill>
                  <a:srgbClr val="FFFF00"/>
                </a:solidFill>
                <a:effectLst/>
                <a:latin typeface="Open Sans" panose="020B0606030504020204" pitchFamily="34" charset="0"/>
              </a:rPr>
              <a:t>Service-to-service calls</a:t>
            </a:r>
          </a:p>
          <a:p>
            <a:pPr algn="l">
              <a:buFont typeface="Arial" panose="020B0604020202020204" pitchFamily="34" charset="0"/>
              <a:buChar char="•"/>
            </a:pPr>
            <a:r>
              <a:rPr lang="en-US" b="0" i="0" dirty="0">
                <a:solidFill>
                  <a:srgbClr val="FFFF00"/>
                </a:solidFill>
                <a:effectLst/>
                <a:latin typeface="Open Sans" panose="020B0606030504020204" pitchFamily="34" charset="0"/>
              </a:rPr>
              <a:t>Load balancing</a:t>
            </a:r>
          </a:p>
          <a:p>
            <a:pPr algn="l">
              <a:buFont typeface="Arial" panose="020B0604020202020204" pitchFamily="34" charset="0"/>
              <a:buChar char="•"/>
            </a:pPr>
            <a:r>
              <a:rPr lang="en-US" b="0" i="0" dirty="0">
                <a:solidFill>
                  <a:srgbClr val="FFFF00"/>
                </a:solidFill>
                <a:effectLst/>
                <a:latin typeface="Open Sans" panose="020B0606030504020204" pitchFamily="34" charset="0"/>
              </a:rPr>
              <a:t>Circuit Breakers</a:t>
            </a:r>
          </a:p>
          <a:p>
            <a:pPr algn="l">
              <a:buFont typeface="Arial" panose="020B0604020202020204" pitchFamily="34" charset="0"/>
              <a:buChar char="•"/>
            </a:pPr>
            <a:r>
              <a:rPr lang="en-US" b="0" i="0" dirty="0">
                <a:solidFill>
                  <a:srgbClr val="FFFF00"/>
                </a:solidFill>
                <a:effectLst/>
                <a:latin typeface="Open Sans" panose="020B0606030504020204" pitchFamily="34" charset="0"/>
              </a:rPr>
              <a:t>Global locks</a:t>
            </a:r>
          </a:p>
          <a:p>
            <a:pPr algn="l">
              <a:buFont typeface="Arial" panose="020B0604020202020204" pitchFamily="34" charset="0"/>
              <a:buChar char="•"/>
            </a:pPr>
            <a:r>
              <a:rPr lang="en-US" b="0" i="0" dirty="0">
                <a:solidFill>
                  <a:srgbClr val="FFFF00"/>
                </a:solidFill>
                <a:effectLst/>
                <a:latin typeface="Open Sans" panose="020B0606030504020204" pitchFamily="34" charset="0"/>
              </a:rPr>
              <a:t>Leadership election and cluster state</a:t>
            </a:r>
          </a:p>
          <a:p>
            <a:pPr algn="l">
              <a:buFont typeface="Arial" panose="020B0604020202020204" pitchFamily="34" charset="0"/>
              <a:buChar char="•"/>
            </a:pPr>
            <a:r>
              <a:rPr lang="en-US" b="0" i="0" dirty="0">
                <a:solidFill>
                  <a:srgbClr val="FFFF00"/>
                </a:solidFill>
                <a:effectLst/>
                <a:latin typeface="Open Sans" panose="020B0606030504020204" pitchFamily="34" charset="0"/>
              </a:rPr>
              <a:t>Distributed messaging</a:t>
            </a:r>
          </a:p>
          <a:p>
            <a:endParaRPr lang="en-IN" dirty="0">
              <a:solidFill>
                <a:srgbClr val="FFFF00"/>
              </a:solidFill>
            </a:endParaRPr>
          </a:p>
        </p:txBody>
      </p:sp>
    </p:spTree>
    <p:extLst>
      <p:ext uri="{BB962C8B-B14F-4D97-AF65-F5344CB8AC3E}">
        <p14:creationId xmlns:p14="http://schemas.microsoft.com/office/powerpoint/2010/main" val="423783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048594"/>
          <p:cNvSpPr>
            <a:spLocks noGrp="1"/>
          </p:cNvSpPr>
          <p:nvPr>
            <p:ph type="title"/>
          </p:nvPr>
        </p:nvSpPr>
        <p:spPr>
          <a:xfrm>
            <a:off x="2152650" y="1"/>
            <a:ext cx="7886700" cy="1325563"/>
          </a:xfrm>
        </p:spPr>
        <p:txBody>
          <a:bodyPr/>
          <a:lstStyle/>
          <a:p>
            <a:pPr algn="ctr"/>
            <a:r>
              <a:rPr lang="en-US" b="1">
                <a:solidFill>
                  <a:srgbClr val="3399FF"/>
                </a:solidFill>
              </a:rPr>
              <a:t>Microservices</a:t>
            </a:r>
          </a:p>
        </p:txBody>
      </p:sp>
      <p:sp>
        <p:nvSpPr>
          <p:cNvPr id="1048596" name="Content Placeholder 1048595"/>
          <p:cNvSpPr>
            <a:spLocks noGrp="1"/>
          </p:cNvSpPr>
          <p:nvPr>
            <p:ph idx="1"/>
          </p:nvPr>
        </p:nvSpPr>
        <p:spPr>
          <a:xfrm>
            <a:off x="1983797" y="1253332"/>
            <a:ext cx="8356569" cy="5495521"/>
          </a:xfrm>
        </p:spPr>
        <p:txBody>
          <a:bodyPr/>
          <a:lstStyle/>
          <a:p>
            <a:r>
              <a:rPr lang="en-US"/>
              <a:t>The microservice architectural style is an approach to develop a single application as a suite of small services.</a:t>
            </a:r>
          </a:p>
          <a:p>
            <a:endParaRPr lang="en-US"/>
          </a:p>
          <a:p>
            <a:r>
              <a:rPr lang="en-US"/>
              <a:t> Each microservice runs its process and communicates with lightweight mechanisms. </a:t>
            </a:r>
          </a:p>
          <a:p>
            <a:endParaRPr lang="en-US"/>
          </a:p>
          <a:p>
            <a:r>
              <a:rPr lang="en-US"/>
              <a:t>These services are built around business capabilities and independently developed by fully automated deployment machinery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048596"/>
          <p:cNvSpPr>
            <a:spLocks noGrp="1"/>
          </p:cNvSpPr>
          <p:nvPr>
            <p:ph type="title"/>
          </p:nvPr>
        </p:nvSpPr>
        <p:spPr/>
        <p:txBody>
          <a:bodyPr/>
          <a:lstStyle/>
          <a:p>
            <a:endParaRPr lang="en-US"/>
          </a:p>
        </p:txBody>
      </p:sp>
      <p:sp>
        <p:nvSpPr>
          <p:cNvPr id="1048598" name="Content Placeholder 1048597"/>
          <p:cNvSpPr>
            <a:spLocks noGrp="1"/>
          </p:cNvSpPr>
          <p:nvPr>
            <p:ph idx="1"/>
          </p:nvPr>
        </p:nvSpPr>
        <p:spPr/>
        <p:txBody>
          <a:bodyPr/>
          <a:lstStyle/>
          <a:p>
            <a:endParaRPr lang="en-US"/>
          </a:p>
        </p:txBody>
      </p:sp>
      <p:pic>
        <p:nvPicPr>
          <p:cNvPr id="2097154" name="Picture 2097153"/>
          <p:cNvPicPr>
            <a:picLocks/>
          </p:cNvPicPr>
          <p:nvPr/>
        </p:nvPicPr>
        <p:blipFill>
          <a:blip r:embed="rId2"/>
          <a:stretch>
            <a:fillRect/>
          </a:stretch>
        </p:blipFill>
        <p:spPr>
          <a:xfrm>
            <a:off x="1850123" y="365125"/>
            <a:ext cx="8189226" cy="6209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048598"/>
          <p:cNvSpPr>
            <a:spLocks noGrp="1"/>
          </p:cNvSpPr>
          <p:nvPr>
            <p:ph type="title"/>
          </p:nvPr>
        </p:nvSpPr>
        <p:spPr>
          <a:xfrm>
            <a:off x="2152650" y="1"/>
            <a:ext cx="7886700" cy="1325563"/>
          </a:xfrm>
        </p:spPr>
        <p:txBody>
          <a:bodyPr/>
          <a:lstStyle/>
          <a:p>
            <a:pPr algn="ctr"/>
            <a:r>
              <a:rPr lang="en-US" b="1">
                <a:solidFill>
                  <a:srgbClr val="3399FF"/>
                </a:solidFill>
              </a:rPr>
              <a:t>Principles of Microservices</a:t>
            </a:r>
          </a:p>
        </p:txBody>
      </p:sp>
      <p:sp>
        <p:nvSpPr>
          <p:cNvPr id="1048600" name="Content Placeholder 1048599"/>
          <p:cNvSpPr>
            <a:spLocks noGrp="1"/>
          </p:cNvSpPr>
          <p:nvPr>
            <p:ph idx="1"/>
          </p:nvPr>
        </p:nvSpPr>
        <p:spPr>
          <a:xfrm>
            <a:off x="2009775" y="1253330"/>
            <a:ext cx="8601075" cy="5415622"/>
          </a:xfrm>
        </p:spPr>
        <p:txBody>
          <a:bodyPr>
            <a:normAutofit/>
          </a:bodyPr>
          <a:lstStyle/>
          <a:p>
            <a:r>
              <a:rPr lang="en-US"/>
              <a:t>Single Responsibility principle</a:t>
            </a:r>
          </a:p>
          <a:p>
            <a:endParaRPr lang="en-US"/>
          </a:p>
          <a:p>
            <a:r>
              <a:rPr lang="en-US"/>
              <a:t>Modelled around business domain</a:t>
            </a:r>
          </a:p>
          <a:p>
            <a:endParaRPr lang="en-US"/>
          </a:p>
          <a:p>
            <a:r>
              <a:rPr lang="en-US"/>
              <a:t>Isolate Failure</a:t>
            </a:r>
          </a:p>
          <a:p>
            <a:endParaRPr lang="en-US"/>
          </a:p>
          <a:p>
            <a:r>
              <a:rPr lang="en-US"/>
              <a:t>Infrastructure automation</a:t>
            </a:r>
          </a:p>
          <a:p>
            <a:endParaRPr lang="en-US"/>
          </a:p>
          <a:p>
            <a:r>
              <a:rPr lang="en-US"/>
              <a:t>Deploy independently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solidFill>
                  <a:schemeClr val="accent6">
                    <a:lumMod val="60000"/>
                    <a:lumOff val="40000"/>
                  </a:schemeClr>
                </a:solidFill>
              </a:rPr>
              <a:t>Agenda</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indent="0">
              <a:buNone/>
            </a:pPr>
            <a:r>
              <a:rPr lang="en-US" sz="2400" dirty="0">
                <a:solidFill>
                  <a:srgbClr val="FFFF00"/>
                </a:solidFill>
              </a:rPr>
              <a:t>1) Building REST client using Rest Template</a:t>
            </a:r>
          </a:p>
          <a:p>
            <a:pPr marL="36900" indent="0">
              <a:buNone/>
            </a:pPr>
            <a:r>
              <a:rPr lang="en-US" sz="2400" dirty="0">
                <a:solidFill>
                  <a:srgbClr val="FFFF00"/>
                </a:solidFill>
              </a:rPr>
              <a:t>2) Introduction to Spring Cloud</a:t>
            </a:r>
          </a:p>
          <a:p>
            <a:pPr marL="36900" indent="0">
              <a:buNone/>
            </a:pPr>
            <a:r>
              <a:rPr lang="en-US" sz="2400" dirty="0">
                <a:solidFill>
                  <a:srgbClr val="FFFF00"/>
                </a:solidFill>
              </a:rPr>
              <a:t>3) Configuring Eureka Server</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048600"/>
          <p:cNvSpPr>
            <a:spLocks noGrp="1"/>
          </p:cNvSpPr>
          <p:nvPr>
            <p:ph type="title"/>
          </p:nvPr>
        </p:nvSpPr>
        <p:spPr>
          <a:xfrm>
            <a:off x="2152650" y="-217748"/>
            <a:ext cx="7886700" cy="1325563"/>
          </a:xfrm>
        </p:spPr>
        <p:txBody>
          <a:bodyPr/>
          <a:lstStyle/>
          <a:p>
            <a:r>
              <a:rPr lang="en-US" b="1">
                <a:solidFill>
                  <a:srgbClr val="3399FF"/>
                </a:solidFill>
              </a:rPr>
              <a:t>Advantages of Microservices</a:t>
            </a:r>
          </a:p>
        </p:txBody>
      </p:sp>
      <p:sp>
        <p:nvSpPr>
          <p:cNvPr id="1048602" name="Content Placeholder 1048601"/>
          <p:cNvSpPr>
            <a:spLocks noGrp="1"/>
          </p:cNvSpPr>
          <p:nvPr>
            <p:ph idx="1"/>
          </p:nvPr>
        </p:nvSpPr>
        <p:spPr>
          <a:xfrm>
            <a:off x="1970809" y="1107815"/>
            <a:ext cx="8513939" cy="5817974"/>
          </a:xfrm>
        </p:spPr>
        <p:txBody>
          <a:bodyPr>
            <a:normAutofit/>
          </a:bodyPr>
          <a:lstStyle/>
          <a:p>
            <a:r>
              <a:rPr lang="en-US"/>
              <a:t>Microservices are self-contained, independent deployment module.</a:t>
            </a:r>
          </a:p>
          <a:p>
            <a:r>
              <a:rPr lang="en-US"/>
              <a:t>The cost of scaling is comparatively less than the monolithic architecture.</a:t>
            </a:r>
          </a:p>
          <a:p>
            <a:r>
              <a:rPr lang="en-US"/>
              <a:t>Microservices are independently manageable services. It can enable more and more services as the need arises. It minimizes the impact on existing service.</a:t>
            </a:r>
          </a:p>
          <a:p>
            <a:r>
              <a:rPr lang="en-US"/>
              <a:t>It is possible to change or upgrade each service individually rather than upgrading in the entire application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048602"/>
          <p:cNvSpPr>
            <a:spLocks noGrp="1"/>
          </p:cNvSpPr>
          <p:nvPr>
            <p:ph type="title"/>
          </p:nvPr>
        </p:nvSpPr>
        <p:spPr>
          <a:xfrm>
            <a:off x="2152650" y="-198876"/>
            <a:ext cx="7886700" cy="1325563"/>
          </a:xfrm>
        </p:spPr>
        <p:txBody>
          <a:bodyPr/>
          <a:lstStyle/>
          <a:p>
            <a:pPr algn="ctr"/>
            <a:r>
              <a:rPr lang="en-US" sz="3900" b="1">
                <a:solidFill>
                  <a:srgbClr val="3399FF"/>
                </a:solidFill>
              </a:rPr>
              <a:t>Disadvantages of Microservices</a:t>
            </a:r>
          </a:p>
        </p:txBody>
      </p:sp>
      <p:sp>
        <p:nvSpPr>
          <p:cNvPr id="1048604" name="Content Placeholder 1048603"/>
          <p:cNvSpPr>
            <a:spLocks noGrp="1"/>
          </p:cNvSpPr>
          <p:nvPr>
            <p:ph idx="1"/>
          </p:nvPr>
        </p:nvSpPr>
        <p:spPr>
          <a:xfrm>
            <a:off x="1883614" y="902300"/>
            <a:ext cx="8471189" cy="5642756"/>
          </a:xfrm>
        </p:spPr>
        <p:txBody>
          <a:bodyPr>
            <a:normAutofit fontScale="96429"/>
          </a:bodyPr>
          <a:lstStyle/>
          <a:p>
            <a:r>
              <a:rPr lang="en-US"/>
              <a:t>Microservices has all the associated complexities of the distributed system.</a:t>
            </a:r>
          </a:p>
          <a:p>
            <a:endParaRPr lang="en-US"/>
          </a:p>
          <a:p>
            <a:r>
              <a:rPr lang="en-US"/>
              <a:t>There is a higher chance of failure during communication between different services.</a:t>
            </a:r>
          </a:p>
          <a:p>
            <a:endParaRPr lang="en-US"/>
          </a:p>
          <a:p>
            <a:r>
              <a:rPr lang="en-US"/>
              <a:t>Difficult to manage a large number of services.</a:t>
            </a:r>
          </a:p>
          <a:p>
            <a:endParaRPr lang="en-US"/>
          </a:p>
          <a:p>
            <a:r>
              <a:rPr lang="en-US"/>
              <a:t>The developer needs to solve the problem, such as network latency and load balancing.</a:t>
            </a:r>
          </a:p>
          <a:p>
            <a:endParaRPr lang="en-US"/>
          </a:p>
          <a:p>
            <a:r>
              <a:rPr lang="en-US"/>
              <a:t>Complex testing over a distributed environment.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a:xfrm>
            <a:off x="2152649" y="-147273"/>
            <a:ext cx="7886700" cy="1325563"/>
          </a:xfrm>
        </p:spPr>
        <p:txBody>
          <a:bodyPr/>
          <a:lstStyle/>
          <a:p>
            <a:r>
              <a:rPr lang="en-US" sz="3100" b="1">
                <a:solidFill>
                  <a:srgbClr val="3399FF"/>
                </a:solidFill>
              </a:rPr>
              <a:t>Challenges of Microservices Architecture</a:t>
            </a:r>
          </a:p>
        </p:txBody>
      </p:sp>
      <p:sp>
        <p:nvSpPr>
          <p:cNvPr id="1048606" name="Content Placeholder 1048605"/>
          <p:cNvSpPr>
            <a:spLocks noGrp="1"/>
          </p:cNvSpPr>
          <p:nvPr>
            <p:ph idx="1"/>
          </p:nvPr>
        </p:nvSpPr>
        <p:spPr>
          <a:xfrm>
            <a:off x="1990304" y="943047"/>
            <a:ext cx="7886700" cy="5873093"/>
          </a:xfrm>
        </p:spPr>
        <p:txBody>
          <a:bodyPr>
            <a:normAutofit/>
          </a:bodyPr>
          <a:lstStyle/>
          <a:p>
            <a:r>
              <a:rPr lang="en-US"/>
              <a:t>Bounded Context</a:t>
            </a:r>
          </a:p>
          <a:p>
            <a:endParaRPr lang="en-US"/>
          </a:p>
          <a:p>
            <a:r>
              <a:rPr lang="en-US"/>
              <a:t>Dynamic Scale up and Scale Down</a:t>
            </a:r>
          </a:p>
          <a:p>
            <a:endParaRPr lang="en-US"/>
          </a:p>
          <a:p>
            <a:r>
              <a:rPr lang="en-US"/>
              <a:t>Monitoring</a:t>
            </a:r>
          </a:p>
          <a:p>
            <a:endParaRPr lang="en-US"/>
          </a:p>
          <a:p>
            <a:r>
              <a:rPr lang="en-US"/>
              <a:t>Fault Tolerance</a:t>
            </a:r>
          </a:p>
          <a:p>
            <a:endParaRPr lang="en-US"/>
          </a:p>
          <a:p>
            <a:r>
              <a:rPr lang="en-US"/>
              <a:t>Cyclic dependencies</a:t>
            </a:r>
          </a:p>
          <a:p>
            <a:endParaRPr lang="en-US"/>
          </a:p>
          <a:p>
            <a:r>
              <a:rPr lang="en-US"/>
              <a:t>DevOps Culture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048606"/>
          <p:cNvSpPr>
            <a:spLocks noGrp="1"/>
          </p:cNvSpPr>
          <p:nvPr>
            <p:ph type="title"/>
          </p:nvPr>
        </p:nvSpPr>
        <p:spPr/>
        <p:txBody>
          <a:bodyPr/>
          <a:lstStyle/>
          <a:p>
            <a:endParaRPr lang="en-US"/>
          </a:p>
        </p:txBody>
      </p:sp>
      <p:sp>
        <p:nvSpPr>
          <p:cNvPr id="1048608" name="Content Placeholder 1048607"/>
          <p:cNvSpPr>
            <a:spLocks noGrp="1"/>
          </p:cNvSpPr>
          <p:nvPr>
            <p:ph idx="1"/>
          </p:nvPr>
        </p:nvSpPr>
        <p:spPr/>
        <p:txBody>
          <a:bodyPr/>
          <a:lstStyle/>
          <a:p>
            <a:endParaRPr lang="en-US"/>
          </a:p>
        </p:txBody>
      </p:sp>
      <p:pic>
        <p:nvPicPr>
          <p:cNvPr id="2097155" name="Picture 2097154"/>
          <p:cNvPicPr>
            <a:picLocks/>
          </p:cNvPicPr>
          <p:nvPr/>
        </p:nvPicPr>
        <p:blipFill>
          <a:blip r:embed="rId2"/>
          <a:stretch>
            <a:fillRect/>
          </a:stretch>
        </p:blipFill>
        <p:spPr>
          <a:xfrm>
            <a:off x="1524001" y="0"/>
            <a:ext cx="4986399" cy="6858000"/>
          </a:xfrm>
          <a:prstGeom prst="rect">
            <a:avLst/>
          </a:prstGeom>
        </p:spPr>
      </p:pic>
      <p:pic>
        <p:nvPicPr>
          <p:cNvPr id="2097156" name="Picture 2097155"/>
          <p:cNvPicPr>
            <a:picLocks/>
          </p:cNvPicPr>
          <p:nvPr/>
        </p:nvPicPr>
        <p:blipFill>
          <a:blip r:embed="rId3"/>
          <a:stretch>
            <a:fillRect/>
          </a:stretch>
        </p:blipFill>
        <p:spPr>
          <a:xfrm>
            <a:off x="6339985" y="0"/>
            <a:ext cx="4483854"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048608"/>
          <p:cNvSpPr>
            <a:spLocks noGrp="1"/>
          </p:cNvSpPr>
          <p:nvPr>
            <p:ph type="title"/>
          </p:nvPr>
        </p:nvSpPr>
        <p:spPr>
          <a:xfrm>
            <a:off x="2152650" y="-260577"/>
            <a:ext cx="7886700" cy="1325563"/>
          </a:xfrm>
        </p:spPr>
        <p:txBody>
          <a:bodyPr/>
          <a:lstStyle/>
          <a:p>
            <a:pPr algn="ctr"/>
            <a:r>
              <a:rPr lang="en-US" sz="4100" b="1">
                <a:solidFill>
                  <a:srgbClr val="3399FF"/>
                </a:solidFill>
              </a:rPr>
              <a:t>Microservices Monitoring</a:t>
            </a:r>
          </a:p>
        </p:txBody>
      </p:sp>
      <p:sp>
        <p:nvSpPr>
          <p:cNvPr id="1048610" name="Content Placeholder 1048609"/>
          <p:cNvSpPr>
            <a:spLocks noGrp="1"/>
          </p:cNvSpPr>
          <p:nvPr>
            <p:ph idx="1"/>
          </p:nvPr>
        </p:nvSpPr>
        <p:spPr>
          <a:xfrm>
            <a:off x="2023644" y="1064986"/>
            <a:ext cx="8144712" cy="5590840"/>
          </a:xfrm>
        </p:spPr>
        <p:txBody>
          <a:bodyPr/>
          <a:lstStyle/>
          <a:p>
            <a:r>
              <a:rPr lang="en-US"/>
              <a:t>Monitor container and what's inside them.</a:t>
            </a:r>
          </a:p>
          <a:p>
            <a:endParaRPr lang="en-US"/>
          </a:p>
          <a:p>
            <a:r>
              <a:rPr lang="en-US"/>
              <a:t>Alert on service performance.</a:t>
            </a:r>
          </a:p>
          <a:p>
            <a:endParaRPr lang="en-US"/>
          </a:p>
          <a:p>
            <a:r>
              <a:rPr lang="en-US"/>
              <a:t>Monitor services that are elastic and multi-location.</a:t>
            </a:r>
          </a:p>
          <a:p>
            <a:endParaRPr lang="en-US"/>
          </a:p>
          <a:p>
            <a:r>
              <a:rPr lang="en-US"/>
              <a:t>Monitor APIs.</a:t>
            </a:r>
          </a:p>
          <a:p>
            <a:endParaRPr lang="en-US"/>
          </a:p>
          <a:p>
            <a:r>
              <a:rPr lang="en-US"/>
              <a:t>Monitor the organizational structure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1048610"/>
          <p:cNvSpPr>
            <a:spLocks noGrp="1"/>
          </p:cNvSpPr>
          <p:nvPr>
            <p:ph idx="1"/>
          </p:nvPr>
        </p:nvSpPr>
        <p:spPr>
          <a:xfrm>
            <a:off x="1801956" y="436862"/>
            <a:ext cx="8528071" cy="6213836"/>
          </a:xfrm>
        </p:spPr>
        <p:txBody>
          <a:bodyPr/>
          <a:lstStyle/>
          <a:p>
            <a:r>
              <a:rPr lang="en-US"/>
              <a:t>There are three monitoring tools are as follows:</a:t>
            </a:r>
          </a:p>
          <a:p>
            <a:endParaRPr lang="en-US"/>
          </a:p>
          <a:p>
            <a:r>
              <a:rPr lang="en-US"/>
              <a:t>Hystrix dashboard</a:t>
            </a:r>
          </a:p>
          <a:p>
            <a:r>
              <a:rPr lang="en-US"/>
              <a:t>Eureka admin dashboard</a:t>
            </a:r>
          </a:p>
          <a:p>
            <a:r>
              <a:rPr lang="en-US"/>
              <a:t>Spring boot admin dashboard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048611"/>
          <p:cNvSpPr>
            <a:spLocks noGrp="1"/>
          </p:cNvSpPr>
          <p:nvPr>
            <p:ph type="title"/>
          </p:nvPr>
        </p:nvSpPr>
        <p:spPr>
          <a:xfrm>
            <a:off x="2152649" y="1"/>
            <a:ext cx="7886700" cy="1325563"/>
          </a:xfrm>
        </p:spPr>
        <p:txBody>
          <a:bodyPr/>
          <a:lstStyle/>
          <a:p>
            <a:r>
              <a:rPr lang="en-US" b="1">
                <a:solidFill>
                  <a:srgbClr val="02A5E3"/>
                </a:solidFill>
              </a:rPr>
              <a:t>Components of Microservices</a:t>
            </a:r>
          </a:p>
        </p:txBody>
      </p:sp>
      <p:sp>
        <p:nvSpPr>
          <p:cNvPr id="1048613" name="Content Placeholder 1048612"/>
          <p:cNvSpPr>
            <a:spLocks noGrp="1"/>
          </p:cNvSpPr>
          <p:nvPr>
            <p:ph idx="1"/>
          </p:nvPr>
        </p:nvSpPr>
        <p:spPr>
          <a:xfrm>
            <a:off x="2131868" y="1930565"/>
            <a:ext cx="8536132" cy="5688183"/>
          </a:xfrm>
        </p:spPr>
        <p:txBody>
          <a:bodyPr/>
          <a:lstStyle/>
          <a:p>
            <a:r>
              <a:rPr lang="en-US"/>
              <a:t>There are the following components of microservices:</a:t>
            </a:r>
          </a:p>
          <a:p>
            <a:r>
              <a:rPr lang="en-US"/>
              <a:t>Spring Cloud Config Server</a:t>
            </a:r>
          </a:p>
          <a:p>
            <a:r>
              <a:rPr lang="en-US"/>
              <a:t>Netflix Eureka Naming Server</a:t>
            </a:r>
          </a:p>
          <a:p>
            <a:r>
              <a:rPr lang="en-US"/>
              <a:t>Hystrix Server</a:t>
            </a:r>
          </a:p>
          <a:p>
            <a:r>
              <a:rPr lang="en-US"/>
              <a:t>Netflix ZuulAPI Gateway Server</a:t>
            </a:r>
          </a:p>
          <a:p>
            <a:r>
              <a:rPr lang="en-US"/>
              <a:t>Netflix Ribbon</a:t>
            </a:r>
          </a:p>
          <a:p>
            <a:r>
              <a:rPr lang="en-US"/>
              <a:t>Zipkin Distributed Tracing Server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048613"/>
          <p:cNvSpPr>
            <a:spLocks noGrp="1"/>
          </p:cNvSpPr>
          <p:nvPr>
            <p:ph type="title"/>
          </p:nvPr>
        </p:nvSpPr>
        <p:spPr/>
        <p:txBody>
          <a:bodyPr/>
          <a:lstStyle/>
          <a:p>
            <a:pPr algn="ctr"/>
            <a:r>
              <a:rPr lang="en-US" b="1">
                <a:solidFill>
                  <a:srgbClr val="3399FF"/>
                </a:solidFill>
              </a:rPr>
              <a:t>Spring Cloud Config Server</a:t>
            </a:r>
          </a:p>
        </p:txBody>
      </p:sp>
      <p:sp>
        <p:nvSpPr>
          <p:cNvPr id="1048615" name="Content Placeholder 1048614"/>
          <p:cNvSpPr>
            <a:spLocks noGrp="1"/>
          </p:cNvSpPr>
          <p:nvPr>
            <p:ph idx="1"/>
          </p:nvPr>
        </p:nvSpPr>
        <p:spPr/>
        <p:txBody>
          <a:bodyPr/>
          <a:lstStyle/>
          <a:p>
            <a:r>
              <a:rPr lang="en-US"/>
              <a:t>Spring Cloud Config Server provides the HTTP resource-based API for external configuration in the distributed system. </a:t>
            </a:r>
          </a:p>
          <a:p>
            <a:endParaRPr lang="en-US"/>
          </a:p>
          <a:p>
            <a:r>
              <a:rPr lang="en-US"/>
              <a:t>We can enable the Spring Cloud Config Server by using the annotation @EnableConfigServer.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048615"/>
          <p:cNvSpPr>
            <a:spLocks noGrp="1"/>
          </p:cNvSpPr>
          <p:nvPr>
            <p:ph type="title"/>
          </p:nvPr>
        </p:nvSpPr>
        <p:spPr/>
        <p:txBody>
          <a:bodyPr>
            <a:normAutofit fontScale="90000"/>
          </a:bodyPr>
          <a:lstStyle/>
          <a:p>
            <a:r>
              <a:rPr lang="en-US" b="1">
                <a:solidFill>
                  <a:srgbClr val="3399FF"/>
                </a:solidFill>
              </a:rPr>
              <a:t>Netflix Eureka Naming Server</a:t>
            </a:r>
            <a:br>
              <a:rPr lang="en-US" b="1">
                <a:solidFill>
                  <a:srgbClr val="3399FF"/>
                </a:solidFill>
              </a:rPr>
            </a:br>
            <a:endParaRPr lang="en-US" b="1">
              <a:solidFill>
                <a:srgbClr val="3399FF"/>
              </a:solidFill>
            </a:endParaRPr>
          </a:p>
        </p:txBody>
      </p:sp>
      <p:sp>
        <p:nvSpPr>
          <p:cNvPr id="1048617" name="Content Placeholder 1048616"/>
          <p:cNvSpPr>
            <a:spLocks noGrp="1"/>
          </p:cNvSpPr>
          <p:nvPr>
            <p:ph idx="1"/>
          </p:nvPr>
        </p:nvSpPr>
        <p:spPr>
          <a:xfrm>
            <a:off x="1970808" y="1253330"/>
            <a:ext cx="8419234" cy="5184044"/>
          </a:xfrm>
        </p:spPr>
        <p:txBody>
          <a:bodyPr>
            <a:normAutofit/>
          </a:bodyPr>
          <a:lstStyle/>
          <a:p>
            <a:r>
              <a:rPr lang="en-US"/>
              <a:t>Netflix Eureka Server is a discovery server. It provides the REST interface to the outside for communicating with it.</a:t>
            </a:r>
          </a:p>
          <a:p>
            <a:r>
              <a:rPr lang="en-US"/>
              <a:t> A microservice after coming up, register itself as a discovery client. </a:t>
            </a:r>
          </a:p>
          <a:p>
            <a:r>
              <a:rPr lang="en-US"/>
              <a:t>The Eureka server also has another software module called Eureka Client. </a:t>
            </a:r>
          </a:p>
          <a:p>
            <a:r>
              <a:rPr lang="en-US"/>
              <a:t>Eureka client interacts with the Eureka server for service discovery. </a:t>
            </a:r>
          </a:p>
          <a:p>
            <a:r>
              <a:rPr lang="en-US"/>
              <a:t>The Eureka client also balances the client requests.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048617"/>
          <p:cNvSpPr>
            <a:spLocks noGrp="1"/>
          </p:cNvSpPr>
          <p:nvPr>
            <p:ph type="title"/>
          </p:nvPr>
        </p:nvSpPr>
        <p:spPr/>
        <p:txBody>
          <a:bodyPr/>
          <a:lstStyle/>
          <a:p>
            <a:r>
              <a:rPr lang="en-US" b="1">
                <a:solidFill>
                  <a:srgbClr val="3399FF"/>
                </a:solidFill>
              </a:rPr>
              <a:t>Hystrix Server</a:t>
            </a:r>
          </a:p>
        </p:txBody>
      </p:sp>
      <p:sp>
        <p:nvSpPr>
          <p:cNvPr id="1048619" name="Content Placeholder 1048618"/>
          <p:cNvSpPr>
            <a:spLocks noGrp="1"/>
          </p:cNvSpPr>
          <p:nvPr>
            <p:ph idx="1"/>
          </p:nvPr>
        </p:nvSpPr>
        <p:spPr>
          <a:xfrm>
            <a:off x="2152651" y="1825626"/>
            <a:ext cx="8423339" cy="5292321"/>
          </a:xfrm>
        </p:spPr>
        <p:txBody>
          <a:bodyPr>
            <a:normAutofit/>
          </a:bodyPr>
          <a:lstStyle/>
          <a:p>
            <a:r>
              <a:rPr lang="en-US"/>
              <a:t>Hystrix server acts as a fault-tolerance robust system. It is used to avoid complete failure of an application. </a:t>
            </a:r>
          </a:p>
          <a:p>
            <a:r>
              <a:rPr lang="en-US"/>
              <a:t>It does this by using the Circuit Breaker mechanism. If the application is running without any issue, the circuit remains closed. </a:t>
            </a:r>
          </a:p>
          <a:p>
            <a:r>
              <a:rPr lang="en-US"/>
              <a:t>If there is an error encountered in the application, the Hystrix Server opens the circuit.</a:t>
            </a:r>
          </a:p>
          <a:p>
            <a:r>
              <a:rPr lang="en-US"/>
              <a:t> The Hystrix server stops the further request to calling service. It provides a highly robust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0326-0F46-9405-0E89-FC82A1867590}"/>
              </a:ext>
            </a:extLst>
          </p:cNvPr>
          <p:cNvSpPr>
            <a:spLocks noGrp="1"/>
          </p:cNvSpPr>
          <p:nvPr>
            <p:ph type="title"/>
          </p:nvPr>
        </p:nvSpPr>
        <p:spPr/>
        <p:txBody>
          <a:bodyPr/>
          <a:lstStyle/>
          <a:p>
            <a:r>
              <a:rPr lang="en-US" sz="4800" dirty="0">
                <a:solidFill>
                  <a:srgbClr val="FFFF00"/>
                </a:solidFill>
              </a:rPr>
              <a:t>Building REST client using Rest Template</a:t>
            </a:r>
            <a:endParaRPr lang="en-IN" dirty="0"/>
          </a:p>
        </p:txBody>
      </p:sp>
      <p:sp>
        <p:nvSpPr>
          <p:cNvPr id="3" name="Content Placeholder 2">
            <a:extLst>
              <a:ext uri="{FF2B5EF4-FFF2-40B4-BE49-F238E27FC236}">
                <a16:creationId xmlns:a16="http://schemas.microsoft.com/office/drawing/2014/main" id="{CFAC9B08-A5BB-8469-F2FD-67A0D715D26D}"/>
              </a:ext>
            </a:extLst>
          </p:cNvPr>
          <p:cNvSpPr>
            <a:spLocks noGrp="1"/>
          </p:cNvSpPr>
          <p:nvPr>
            <p:ph idx="1"/>
          </p:nvPr>
        </p:nvSpPr>
        <p:spPr/>
        <p:txBody>
          <a:bodyPr>
            <a:normAutofit fontScale="92500" lnSpcReduction="20000"/>
          </a:bodyPr>
          <a:lstStyle/>
          <a:p>
            <a:pPr marL="36900" indent="0">
              <a:buNone/>
            </a:pPr>
            <a:r>
              <a:rPr lang="en-US" dirty="0"/>
              <a:t>1. Spring </a:t>
            </a:r>
            <a:r>
              <a:rPr lang="en-US" dirty="0" err="1"/>
              <a:t>RestTemplate</a:t>
            </a:r>
            <a:r>
              <a:rPr lang="en-US" dirty="0"/>
              <a:t> class</a:t>
            </a:r>
          </a:p>
          <a:p>
            <a:r>
              <a:rPr lang="en-US" dirty="0"/>
              <a:t>Accessing the REST </a:t>
            </a:r>
            <a:r>
              <a:rPr lang="en-US" dirty="0" err="1"/>
              <a:t>apis</a:t>
            </a:r>
            <a:r>
              <a:rPr lang="en-US" dirty="0"/>
              <a:t> inside a Spring application revolves around the use of the Spring </a:t>
            </a:r>
            <a:r>
              <a:rPr lang="en-US" dirty="0" err="1"/>
              <a:t>RestTemplate</a:t>
            </a:r>
            <a:r>
              <a:rPr lang="en-US" dirty="0"/>
              <a:t> class. The </a:t>
            </a:r>
            <a:r>
              <a:rPr lang="en-US" dirty="0" err="1"/>
              <a:t>RestTemplate</a:t>
            </a:r>
            <a:r>
              <a:rPr lang="en-US" dirty="0"/>
              <a:t> class is designed on the same principles as the many other Spring *Template classes (e.g., </a:t>
            </a:r>
            <a:r>
              <a:rPr lang="en-US" dirty="0" err="1"/>
              <a:t>JdbcTemplate</a:t>
            </a:r>
            <a:r>
              <a:rPr lang="en-US" dirty="0"/>
              <a:t>, </a:t>
            </a:r>
            <a:r>
              <a:rPr lang="en-US" dirty="0" err="1"/>
              <a:t>JmsTemplate</a:t>
            </a:r>
            <a:r>
              <a:rPr lang="en-US" dirty="0"/>
              <a:t> ), providing a simplified approach with default behaviors for performing complex tasks.</a:t>
            </a:r>
          </a:p>
          <a:p>
            <a:endParaRPr lang="en-US" dirty="0"/>
          </a:p>
          <a:p>
            <a:r>
              <a:rPr lang="en-US" dirty="0"/>
              <a:t>Given that the </a:t>
            </a:r>
            <a:r>
              <a:rPr lang="en-US" dirty="0" err="1"/>
              <a:t>RestTemplate</a:t>
            </a:r>
            <a:r>
              <a:rPr lang="en-US" dirty="0"/>
              <a:t> class is a synchronous client and designed to call REST services. It should come as no surprise that its primary methods are closely tied to REST’s underpinnings, which are the HTTP protocol’s methods HEAD, GET, POST, PUT, DELETE, and OPTIONS.</a:t>
            </a:r>
            <a:endParaRPr lang="en-IN" dirty="0"/>
          </a:p>
          <a:p>
            <a:endParaRPr lang="en-IN" dirty="0"/>
          </a:p>
        </p:txBody>
      </p:sp>
    </p:spTree>
    <p:extLst>
      <p:ext uri="{BB962C8B-B14F-4D97-AF65-F5344CB8AC3E}">
        <p14:creationId xmlns:p14="http://schemas.microsoft.com/office/powerpoint/2010/main" val="3411209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048619"/>
          <p:cNvSpPr>
            <a:spLocks noGrp="1"/>
          </p:cNvSpPr>
          <p:nvPr>
            <p:ph type="title"/>
          </p:nvPr>
        </p:nvSpPr>
        <p:spPr/>
        <p:txBody>
          <a:bodyPr/>
          <a:lstStyle/>
          <a:p>
            <a:r>
              <a:rPr lang="en-US" b="1">
                <a:solidFill>
                  <a:srgbClr val="3399FF"/>
                </a:solidFill>
              </a:rPr>
              <a:t>Hystrix Server</a:t>
            </a:r>
          </a:p>
        </p:txBody>
      </p:sp>
      <p:sp>
        <p:nvSpPr>
          <p:cNvPr id="1048621" name="Content Placeholder 1048620"/>
          <p:cNvSpPr>
            <a:spLocks noGrp="1"/>
          </p:cNvSpPr>
          <p:nvPr>
            <p:ph idx="1"/>
          </p:nvPr>
        </p:nvSpPr>
        <p:spPr>
          <a:xfrm>
            <a:off x="2152651" y="1825626"/>
            <a:ext cx="8423339" cy="5292321"/>
          </a:xfrm>
        </p:spPr>
        <p:txBody>
          <a:bodyPr>
            <a:normAutofit/>
          </a:bodyPr>
          <a:lstStyle/>
          <a:p>
            <a:r>
              <a:rPr lang="en-US"/>
              <a:t>Hystrix server acts as a fault-tolerance robust system. It is used to avoid complete failure of an application. </a:t>
            </a:r>
          </a:p>
          <a:p>
            <a:r>
              <a:rPr lang="en-US"/>
              <a:t>It does this by using the Circuit Breaker mechanism. If the application is running without any issue, the circuit remains closed. </a:t>
            </a:r>
          </a:p>
          <a:p>
            <a:r>
              <a:rPr lang="en-US"/>
              <a:t>If there is an error encountered in the application, the Hystrix Server opens the circuit.</a:t>
            </a:r>
          </a:p>
          <a:p>
            <a:r>
              <a:rPr lang="en-US"/>
              <a:t> The Hystrix server stops the further request to calling service. It provides a highly robust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048621"/>
          <p:cNvSpPr>
            <a:spLocks noGrp="1"/>
          </p:cNvSpPr>
          <p:nvPr>
            <p:ph type="title"/>
          </p:nvPr>
        </p:nvSpPr>
        <p:spPr/>
        <p:txBody>
          <a:bodyPr/>
          <a:lstStyle/>
          <a:p>
            <a:r>
              <a:rPr lang="en-US" b="1">
                <a:solidFill>
                  <a:srgbClr val="3399FF"/>
                </a:solidFill>
              </a:rPr>
              <a:t>Netflix Zuul API Gateway Server</a:t>
            </a:r>
          </a:p>
        </p:txBody>
      </p:sp>
      <p:sp>
        <p:nvSpPr>
          <p:cNvPr id="1048623" name="Content Placeholder 1048622"/>
          <p:cNvSpPr>
            <a:spLocks noGrp="1"/>
          </p:cNvSpPr>
          <p:nvPr>
            <p:ph idx="1"/>
          </p:nvPr>
        </p:nvSpPr>
        <p:spPr>
          <a:xfrm>
            <a:off x="2152650" y="2319874"/>
            <a:ext cx="7886700" cy="4351338"/>
          </a:xfrm>
        </p:spPr>
        <p:txBody>
          <a:bodyPr/>
          <a:lstStyle/>
          <a:p>
            <a:r>
              <a:rPr lang="en-US"/>
              <a:t>Netflix Zuul Server is a gateway server from where all the client request has passed through. It acts as a unified interface to a client. </a:t>
            </a:r>
          </a:p>
          <a:p>
            <a:endParaRPr lang="en-US"/>
          </a:p>
          <a:p>
            <a:r>
              <a:rPr lang="en-US"/>
              <a:t>It also has an inbuilt load balancer to load the balance of all incoming request from the client.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048623"/>
          <p:cNvSpPr>
            <a:spLocks noGrp="1"/>
          </p:cNvSpPr>
          <p:nvPr>
            <p:ph type="title"/>
          </p:nvPr>
        </p:nvSpPr>
        <p:spPr/>
        <p:txBody>
          <a:bodyPr/>
          <a:lstStyle/>
          <a:p>
            <a:endParaRPr lang="en-US"/>
          </a:p>
        </p:txBody>
      </p:sp>
      <p:sp>
        <p:nvSpPr>
          <p:cNvPr id="1048625" name="Content Placeholder 1048624"/>
          <p:cNvSpPr>
            <a:spLocks noGrp="1"/>
          </p:cNvSpPr>
          <p:nvPr>
            <p:ph idx="1"/>
          </p:nvPr>
        </p:nvSpPr>
        <p:spPr/>
        <p:txBody>
          <a:bodyPr/>
          <a:lstStyle/>
          <a:p>
            <a:endParaRPr lang="en-US"/>
          </a:p>
        </p:txBody>
      </p:sp>
      <p:pic>
        <p:nvPicPr>
          <p:cNvPr id="2097157" name="Picture 2097156"/>
          <p:cNvPicPr>
            <a:picLocks/>
          </p:cNvPicPr>
          <p:nvPr/>
        </p:nvPicPr>
        <p:blipFill>
          <a:blip r:embed="rId2"/>
          <a:stretch>
            <a:fillRect/>
          </a:stretch>
        </p:blipFill>
        <p:spPr>
          <a:xfrm>
            <a:off x="1588943" y="41460"/>
            <a:ext cx="9014114" cy="67750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descr="C:\Users\geeth\OneDrive\Desktop\1_lRaKTEFZnjHNzwLV3uuOU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4698"/>
            <a:ext cx="8785814" cy="6613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758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C:\Users\geeth\OneDrive\Desktop\zuul-api-gatew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21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048625"/>
          <p:cNvSpPr>
            <a:spLocks noGrp="1"/>
          </p:cNvSpPr>
          <p:nvPr>
            <p:ph type="title"/>
          </p:nvPr>
        </p:nvSpPr>
        <p:spPr>
          <a:xfrm>
            <a:off x="2535814" y="2766219"/>
            <a:ext cx="7886700" cy="1325563"/>
          </a:xfrm>
        </p:spPr>
        <p:txBody>
          <a:bodyPr/>
          <a:lstStyle/>
          <a:p>
            <a:pPr algn="ctr"/>
            <a:r>
              <a:rPr lang="en-US" b="1">
                <a:solidFill>
                  <a:srgbClr val="3399FF"/>
                </a:solidFill>
              </a:rPr>
              <a:t>Sample coding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626"/>
          <p:cNvSpPr>
            <a:spLocks noGrp="1"/>
          </p:cNvSpPr>
          <p:nvPr>
            <p:ph type="title"/>
          </p:nvPr>
        </p:nvSpPr>
        <p:spPr/>
        <p:txBody>
          <a:bodyPr/>
          <a:lstStyle/>
          <a:p>
            <a:endParaRPr lang="en-US"/>
          </a:p>
        </p:txBody>
      </p:sp>
      <p:sp>
        <p:nvSpPr>
          <p:cNvPr id="1048628" name="Content Placeholder 1048627"/>
          <p:cNvSpPr>
            <a:spLocks noGrp="1"/>
          </p:cNvSpPr>
          <p:nvPr>
            <p:ph idx="1"/>
          </p:nvPr>
        </p:nvSpPr>
        <p:spPr/>
        <p:txBody>
          <a:bodyPr/>
          <a:lstStyle/>
          <a:p>
            <a:endParaRPr lang="en-US"/>
          </a:p>
        </p:txBody>
      </p:sp>
      <p:pic>
        <p:nvPicPr>
          <p:cNvPr id="2097158" name="Picture 2097157"/>
          <p:cNvPicPr>
            <a:picLocks/>
          </p:cNvPicPr>
          <p:nvPr/>
        </p:nvPicPr>
        <p:blipFill>
          <a:blip r:embed="rId2"/>
          <a:stretch>
            <a:fillRect/>
          </a:stretch>
        </p:blipFill>
        <p:spPr>
          <a:xfrm>
            <a:off x="1746527" y="1227320"/>
            <a:ext cx="8698947" cy="440336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048628"/>
          <p:cNvSpPr>
            <a:spLocks noGrp="1"/>
          </p:cNvSpPr>
          <p:nvPr>
            <p:ph type="title"/>
          </p:nvPr>
        </p:nvSpPr>
        <p:spPr/>
        <p:txBody>
          <a:bodyPr>
            <a:normAutofit fontScale="90000"/>
          </a:bodyPr>
          <a:lstStyle/>
          <a:p>
            <a:r>
              <a:rPr lang="en-US"/>
              <a:t>NetflixEurekaNamingServerApplication.java</a:t>
            </a:r>
          </a:p>
        </p:txBody>
      </p:sp>
      <p:sp>
        <p:nvSpPr>
          <p:cNvPr id="1048630" name="Content Placeholder 1048629"/>
          <p:cNvSpPr>
            <a:spLocks noGrp="1"/>
          </p:cNvSpPr>
          <p:nvPr>
            <p:ph idx="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Subtitle 1048630"/>
          <p:cNvSpPr>
            <a:spLocks noGrp="1"/>
          </p:cNvSpPr>
          <p:nvPr>
            <p:ph type="subTitle" idx="1"/>
          </p:nvPr>
        </p:nvSpPr>
        <p:spPr>
          <a:xfrm>
            <a:off x="1884436" y="831362"/>
            <a:ext cx="8423131" cy="6263336"/>
          </a:xfrm>
        </p:spPr>
        <p:txBody>
          <a:bodyPr>
            <a:normAutofit fontScale="92500"/>
          </a:bodyPr>
          <a:lstStyle/>
          <a:p>
            <a:pPr algn="l"/>
            <a:r>
              <a:rPr lang="en-US"/>
              <a:t>import org.springframework.boot.SpringApplication;  </a:t>
            </a:r>
          </a:p>
          <a:p>
            <a:pPr algn="l"/>
            <a:r>
              <a:rPr lang="en-US"/>
              <a:t>import org.springframework.boot.autoconfigure.SpringBootApplication;  </a:t>
            </a:r>
          </a:p>
          <a:p>
            <a:pPr algn="l"/>
            <a:r>
              <a:rPr lang="en-US"/>
              <a:t>import org.springframework.cloud.netflix.eureka.server.EnableEurekaServer;  </a:t>
            </a:r>
          </a:p>
          <a:p>
            <a:pPr algn="l"/>
            <a:r>
              <a:rPr lang="en-US"/>
              <a:t>@SpringBootApplication  </a:t>
            </a:r>
          </a:p>
          <a:p>
            <a:pPr algn="l"/>
            <a:r>
              <a:rPr lang="en-US"/>
              <a:t>@EnableEurekaServer  </a:t>
            </a:r>
          </a:p>
          <a:p>
            <a:pPr algn="l"/>
            <a:r>
              <a:rPr lang="en-US"/>
              <a:t>public class NetflixEurekaNamingServerApplication   </a:t>
            </a:r>
          </a:p>
          <a:p>
            <a:pPr algn="l"/>
            <a:r>
              <a:rPr lang="en-US"/>
              <a:t>{  </a:t>
            </a:r>
          </a:p>
          <a:p>
            <a:pPr algn="l"/>
            <a:r>
              <a:rPr lang="en-US"/>
              <a:t>public static void main(String[] args) {  </a:t>
            </a:r>
          </a:p>
          <a:p>
            <a:pPr algn="l"/>
            <a:r>
              <a:rPr lang="en-US"/>
              <a:t>SpringApplication.run(NetflixEurekaNamingServerApplication.class, args);  </a:t>
            </a:r>
          </a:p>
          <a:p>
            <a:pPr algn="l"/>
            <a:r>
              <a:rPr lang="en-US"/>
              <a:t>}  </a:t>
            </a:r>
          </a:p>
          <a:p>
            <a:pPr algn="l"/>
            <a:r>
              <a:rPr lang="en-US"/>
              <a:t>}  </a:t>
            </a:r>
          </a:p>
        </p:txBody>
      </p:sp>
      <p:sp>
        <p:nvSpPr>
          <p:cNvPr id="1048632" name="Title 1048631"/>
          <p:cNvSpPr>
            <a:spLocks noGrp="1"/>
          </p:cNvSpPr>
          <p:nvPr>
            <p:ph type="title"/>
          </p:nvPr>
        </p:nvSpPr>
        <p:spPr>
          <a:xfrm>
            <a:off x="2165637" y="-662780"/>
            <a:ext cx="7886700" cy="1325563"/>
          </a:xfrm>
          <a:prstGeom prst="rect">
            <a:avLst/>
          </a:prstGeom>
        </p:spPr>
        <p:txBody>
          <a:bodyPr vert="horz" lIns="91440" tIns="45720" rIns="91440" bIns="45720" rtlCol="0" anchor="b">
            <a:noAutofit/>
          </a:bodyPr>
          <a:lstStyle>
            <a:lvl1pPr algn="ctr" defTabSz="914400" rtl="0" eaLnBrk="1" latinLnBrk="0" hangingPunct="1">
              <a:lnSpc>
                <a:spcPct val="90000"/>
              </a:lnSpc>
              <a:buNone/>
              <a:defRPr sz="6000"/>
            </a:lvl1pPr>
          </a:lstStyle>
          <a:p>
            <a:r>
              <a:rPr lang="en-US" sz="2900" b="1"/>
              <a:t>NetflixEurekaNamingServerApplication.java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ubtitle 1048632"/>
          <p:cNvSpPr>
            <a:spLocks noGrp="1"/>
          </p:cNvSpPr>
          <p:nvPr>
            <p:ph type="subTitle" idx="1"/>
          </p:nvPr>
        </p:nvSpPr>
        <p:spPr>
          <a:xfrm>
            <a:off x="2316305" y="312234"/>
            <a:ext cx="6858000" cy="5019156"/>
          </a:xfrm>
          <a:prstGeom prst="rect">
            <a:avLst/>
          </a:prstGeom>
        </p:spPr>
        <p:txBody>
          <a:bodyPr>
            <a:normAutofit/>
          </a:bodyPr>
          <a:lstStyle/>
          <a:p>
            <a:pPr algn="l"/>
            <a:r>
              <a:rPr lang="en-US"/>
              <a:t>application.properties</a:t>
            </a:r>
          </a:p>
          <a:p>
            <a:pPr algn="l"/>
            <a:r>
              <a:rPr lang="en-US"/>
              <a:t>spring.application.name=netflix-eureka-naming-server  </a:t>
            </a:r>
          </a:p>
          <a:p>
            <a:pPr algn="l"/>
            <a:r>
              <a:rPr lang="en-US"/>
              <a:t>server.port=8761  </a:t>
            </a:r>
          </a:p>
          <a:p>
            <a:pPr algn="l"/>
            <a:r>
              <a:rPr lang="en-US"/>
              <a:t>eureka.client.register-with-eureka=false  </a:t>
            </a:r>
          </a:p>
          <a:p>
            <a:pPr algn="l"/>
            <a:r>
              <a:rPr lang="en-US"/>
              <a:t>eureka.client.fetch-registry=false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AC9B08-A5BB-8469-F2FD-67A0D715D26D}"/>
              </a:ext>
            </a:extLst>
          </p:cNvPr>
          <p:cNvSpPr>
            <a:spLocks noGrp="1"/>
          </p:cNvSpPr>
          <p:nvPr>
            <p:ph idx="1"/>
          </p:nvPr>
        </p:nvSpPr>
        <p:spPr>
          <a:xfrm>
            <a:off x="817543" y="656724"/>
            <a:ext cx="10353762" cy="5736055"/>
          </a:xfrm>
        </p:spPr>
        <p:txBody>
          <a:bodyPr/>
          <a:lstStyle/>
          <a:p>
            <a:pPr marL="36900" indent="0">
              <a:buNone/>
            </a:pPr>
            <a:r>
              <a:rPr lang="en-IN" dirty="0"/>
              <a:t>Using </a:t>
            </a:r>
            <a:r>
              <a:rPr lang="en-IN" dirty="0" err="1"/>
              <a:t>RestTemplateBuilder</a:t>
            </a:r>
            <a:endParaRPr lang="en-IN" dirty="0"/>
          </a:p>
          <a:p>
            <a:pPr marL="36900" indent="0">
              <a:buNone/>
            </a:pPr>
            <a:r>
              <a:rPr lang="en-IN" dirty="0" err="1"/>
              <a:t>RestTemplateBuilder</a:t>
            </a:r>
            <a:r>
              <a:rPr lang="en-IN" dirty="0"/>
              <a:t> based configuration</a:t>
            </a:r>
          </a:p>
          <a:p>
            <a:pPr marL="36900" indent="0">
              <a:buNone/>
            </a:pPr>
            <a:r>
              <a:rPr lang="en-IN" dirty="0"/>
              <a:t>@Bean</a:t>
            </a:r>
          </a:p>
          <a:p>
            <a:pPr marL="36900" indent="0">
              <a:buNone/>
            </a:pPr>
            <a:r>
              <a:rPr lang="en-IN" dirty="0"/>
              <a:t>public </a:t>
            </a:r>
            <a:r>
              <a:rPr lang="en-IN" dirty="0" err="1"/>
              <a:t>RestTemplate</a:t>
            </a:r>
            <a:r>
              <a:rPr lang="en-IN" dirty="0"/>
              <a:t> </a:t>
            </a:r>
            <a:r>
              <a:rPr lang="en-IN" dirty="0" err="1"/>
              <a:t>restTemplate</a:t>
            </a:r>
            <a:r>
              <a:rPr lang="en-IN" dirty="0"/>
              <a:t>(</a:t>
            </a:r>
            <a:r>
              <a:rPr lang="en-IN" dirty="0" err="1"/>
              <a:t>RestTemplateBuilder</a:t>
            </a:r>
            <a:r>
              <a:rPr lang="en-IN" dirty="0"/>
              <a:t> builder) {</a:t>
            </a:r>
          </a:p>
          <a:p>
            <a:pPr marL="36900" indent="0">
              <a:buNone/>
            </a:pPr>
            <a:r>
              <a:rPr lang="en-IN" dirty="0"/>
              <a:t> </a:t>
            </a:r>
          </a:p>
          <a:p>
            <a:pPr marL="36900" indent="0">
              <a:buNone/>
            </a:pPr>
            <a:r>
              <a:rPr lang="en-IN" dirty="0"/>
              <a:t>return builder</a:t>
            </a:r>
          </a:p>
          <a:p>
            <a:pPr marL="36900" indent="0">
              <a:buNone/>
            </a:pPr>
            <a:r>
              <a:rPr lang="en-IN" dirty="0"/>
              <a:t>.</a:t>
            </a:r>
            <a:r>
              <a:rPr lang="en-IN" dirty="0" err="1"/>
              <a:t>setConnectTimeout</a:t>
            </a:r>
            <a:r>
              <a:rPr lang="en-IN" dirty="0"/>
              <a:t>(</a:t>
            </a:r>
            <a:r>
              <a:rPr lang="en-IN" dirty="0" err="1"/>
              <a:t>Duration.ofMillis</a:t>
            </a:r>
            <a:r>
              <a:rPr lang="en-IN" dirty="0"/>
              <a:t>(3000))</a:t>
            </a:r>
          </a:p>
          <a:p>
            <a:pPr marL="36900" indent="0">
              <a:buNone/>
            </a:pPr>
            <a:r>
              <a:rPr lang="en-IN" dirty="0"/>
              <a:t>.</a:t>
            </a:r>
            <a:r>
              <a:rPr lang="en-IN" dirty="0" err="1"/>
              <a:t>setReadTimeout</a:t>
            </a:r>
            <a:r>
              <a:rPr lang="en-IN" dirty="0"/>
              <a:t>(</a:t>
            </a:r>
            <a:r>
              <a:rPr lang="en-IN" dirty="0" err="1"/>
              <a:t>Duration.ofMillis</a:t>
            </a:r>
            <a:r>
              <a:rPr lang="en-IN" dirty="0"/>
              <a:t>(3000))</a:t>
            </a:r>
          </a:p>
          <a:p>
            <a:pPr marL="36900" indent="0">
              <a:buNone/>
            </a:pPr>
            <a:r>
              <a:rPr lang="en-IN" dirty="0"/>
              <a:t>.build();</a:t>
            </a:r>
          </a:p>
          <a:p>
            <a:pPr marL="36900" indent="0">
              <a:buNone/>
            </a:pPr>
            <a:r>
              <a:rPr lang="en-IN" dirty="0"/>
              <a:t>}</a:t>
            </a:r>
          </a:p>
        </p:txBody>
      </p:sp>
    </p:spTree>
    <p:extLst>
      <p:ext uri="{BB962C8B-B14F-4D97-AF65-F5344CB8AC3E}">
        <p14:creationId xmlns:p14="http://schemas.microsoft.com/office/powerpoint/2010/main" val="550413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AutoShape 2" descr="Spring Cloud: Zuul API Gateway. Front Door to Microservices Ecosystem | by  Sarindu Udagepala | Level Up Codi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descr="C:\Users\geeth\OneDrive\Desktop\Cmi7UCkzy8sNpUqP8iQ0jiPQfcv8Vtky3huu1w1Rih-aGu.width-8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927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048633"/>
          <p:cNvSpPr>
            <a:spLocks noGrp="1"/>
          </p:cNvSpPr>
          <p:nvPr>
            <p:ph type="title"/>
          </p:nvPr>
        </p:nvSpPr>
        <p:spPr/>
        <p:txBody>
          <a:bodyPr/>
          <a:lstStyle/>
          <a:p>
            <a:endParaRPr lang="en-US"/>
          </a:p>
        </p:txBody>
      </p:sp>
      <p:sp>
        <p:nvSpPr>
          <p:cNvPr id="1048635" name="Content Placeholder 1048634"/>
          <p:cNvSpPr>
            <a:spLocks noGrp="1"/>
          </p:cNvSpPr>
          <p:nvPr>
            <p:ph idx="1"/>
          </p:nvPr>
        </p:nvSpPr>
        <p:spPr/>
        <p:txBody>
          <a:bodyPr/>
          <a:lstStyle/>
          <a:p>
            <a:endParaRPr lang="en-US"/>
          </a:p>
        </p:txBody>
      </p:sp>
      <p:pic>
        <p:nvPicPr>
          <p:cNvPr id="2097159" name="Picture 2097158"/>
          <p:cNvPicPr>
            <a:picLocks/>
          </p:cNvPicPr>
          <p:nvPr/>
        </p:nvPicPr>
        <p:blipFill>
          <a:blip r:embed="rId2"/>
          <a:stretch>
            <a:fillRect/>
          </a:stretch>
        </p:blipFill>
        <p:spPr>
          <a:xfrm>
            <a:off x="1524000" y="1"/>
            <a:ext cx="9144000" cy="686722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048635"/>
          <p:cNvSpPr>
            <a:spLocks noGrp="1"/>
          </p:cNvSpPr>
          <p:nvPr>
            <p:ph type="title"/>
          </p:nvPr>
        </p:nvSpPr>
        <p:spPr>
          <a:xfrm>
            <a:off x="2328569" y="1"/>
            <a:ext cx="7886700" cy="1325563"/>
          </a:xfrm>
          <a:prstGeom prst="rect">
            <a:avLst/>
          </a:prstGeom>
        </p:spPr>
        <p:txBody>
          <a:bodyPr/>
          <a:lstStyle/>
          <a:p>
            <a:pPr algn="ctr"/>
            <a:r>
              <a:rPr lang="en-US" b="1">
                <a:solidFill>
                  <a:srgbClr val="3399FF"/>
                </a:solidFill>
              </a:rPr>
              <a:t>Hystrix Server</a:t>
            </a:r>
          </a:p>
        </p:txBody>
      </p:sp>
      <p:sp>
        <p:nvSpPr>
          <p:cNvPr id="1048637" name="Content Placeholder 1048636"/>
          <p:cNvSpPr>
            <a:spLocks noGrp="1"/>
          </p:cNvSpPr>
          <p:nvPr>
            <p:ph idx="1"/>
          </p:nvPr>
        </p:nvSpPr>
        <p:spPr>
          <a:xfrm>
            <a:off x="2152650" y="1503713"/>
            <a:ext cx="8135163" cy="5285832"/>
          </a:xfrm>
          <a:prstGeom prst="rect">
            <a:avLst/>
          </a:prstGeom>
        </p:spPr>
        <p:txBody>
          <a:bodyPr>
            <a:normAutofit/>
          </a:bodyPr>
          <a:lstStyle/>
          <a:p>
            <a:r>
              <a:rPr lang="en-US"/>
              <a:t>Hystrix server acts as a fault-tolerance robust system. It is used to avoid complete failure of an application. </a:t>
            </a:r>
          </a:p>
          <a:p>
            <a:r>
              <a:rPr lang="en-US"/>
              <a:t>It does this by using the Circuit Breaker mechanism. If the application is running without any issue, the circuit remains closed. </a:t>
            </a:r>
          </a:p>
          <a:p>
            <a:r>
              <a:rPr lang="en-US"/>
              <a:t>If there is an error encountered in the application, the Hystrix Server opens the circuit.</a:t>
            </a:r>
          </a:p>
          <a:p>
            <a:r>
              <a:rPr lang="en-US"/>
              <a:t> The Hystrix server stops the further request to calling service. It provides a highly robust system.</a:t>
            </a:r>
          </a:p>
        </p:txBody>
      </p:sp>
      <p:pic>
        <p:nvPicPr>
          <p:cNvPr id="2097160" name="Picture 2097159"/>
          <p:cNvPicPr>
            <a:picLocks/>
          </p:cNvPicPr>
          <p:nvPr/>
        </p:nvPicPr>
        <p:blipFill>
          <a:blip r:embed="rId2"/>
          <a:stretch>
            <a:fillRect/>
          </a:stretch>
        </p:blipFill>
        <p:spPr>
          <a:xfrm>
            <a:off x="8495540" y="1"/>
            <a:ext cx="1719730" cy="15037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048637"/>
          <p:cNvSpPr>
            <a:spLocks noGrp="1"/>
          </p:cNvSpPr>
          <p:nvPr>
            <p:ph type="title"/>
          </p:nvPr>
        </p:nvSpPr>
        <p:spPr>
          <a:xfrm>
            <a:off x="2152649" y="-237633"/>
            <a:ext cx="7886700" cy="1325563"/>
          </a:xfrm>
        </p:spPr>
        <p:txBody>
          <a:bodyPr/>
          <a:lstStyle/>
          <a:p>
            <a:pPr algn="ctr"/>
            <a:r>
              <a:rPr lang="en-US" b="1">
                <a:solidFill>
                  <a:srgbClr val="3399FF"/>
                </a:solidFill>
              </a:rPr>
              <a:t>Fault Tolerance with Hystrix</a:t>
            </a:r>
          </a:p>
        </p:txBody>
      </p:sp>
      <p:sp>
        <p:nvSpPr>
          <p:cNvPr id="1048639" name="Content Placeholder 1048638"/>
          <p:cNvSpPr>
            <a:spLocks noGrp="1"/>
          </p:cNvSpPr>
          <p:nvPr>
            <p:ph idx="1"/>
          </p:nvPr>
        </p:nvSpPr>
        <p:spPr>
          <a:xfrm>
            <a:off x="1808733" y="891130"/>
            <a:ext cx="8674815" cy="5876380"/>
          </a:xfrm>
        </p:spPr>
        <p:txBody>
          <a:bodyPr>
            <a:normAutofit fontScale="92857"/>
          </a:bodyPr>
          <a:lstStyle/>
          <a:p>
            <a:r>
              <a:rPr lang="en-US"/>
              <a:t>Microservices must be extremely reliable because they depend on each other. </a:t>
            </a:r>
          </a:p>
          <a:p>
            <a:endParaRPr lang="en-US"/>
          </a:p>
          <a:p>
            <a:r>
              <a:rPr lang="en-US"/>
              <a:t>The microservice architecture contains a large number of small microservices. </a:t>
            </a:r>
          </a:p>
          <a:p>
            <a:endParaRPr lang="en-US"/>
          </a:p>
          <a:p>
            <a:r>
              <a:rPr lang="en-US"/>
              <a:t>These microservices communicate with each other in order to fulfill their requirements.</a:t>
            </a:r>
          </a:p>
          <a:p>
            <a:r>
              <a:rPr lang="en-US"/>
              <a:t>The instances of microservices may go up and down frequently.</a:t>
            </a:r>
          </a:p>
          <a:p>
            <a:endParaRPr lang="en-US"/>
          </a:p>
          <a:p>
            <a:r>
              <a:rPr lang="en-US" b="1">
                <a:solidFill>
                  <a:srgbClr val="008000"/>
                </a:solidFill>
              </a:rPr>
              <a:t> As the number of interactions between microservices increases, the chances of failure of the microservice also increases in the system.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048639"/>
          <p:cNvSpPr>
            <a:spLocks noGrp="1"/>
          </p:cNvSpPr>
          <p:nvPr>
            <p:ph type="title"/>
          </p:nvPr>
        </p:nvSpPr>
        <p:spPr>
          <a:xfrm>
            <a:off x="2152649" y="-233718"/>
            <a:ext cx="7886700" cy="1325563"/>
          </a:xfrm>
        </p:spPr>
        <p:txBody>
          <a:bodyPr/>
          <a:lstStyle/>
          <a:p>
            <a:pPr algn="ctr"/>
            <a:r>
              <a:rPr lang="en-US" b="1">
                <a:solidFill>
                  <a:srgbClr val="3399FF"/>
                </a:solidFill>
              </a:rPr>
              <a:t>Fault Tolerance</a:t>
            </a:r>
          </a:p>
        </p:txBody>
      </p:sp>
      <p:sp>
        <p:nvSpPr>
          <p:cNvPr id="1048641" name="Content Placeholder 1048640"/>
          <p:cNvSpPr>
            <a:spLocks noGrp="1"/>
          </p:cNvSpPr>
          <p:nvPr>
            <p:ph idx="1"/>
          </p:nvPr>
        </p:nvSpPr>
        <p:spPr>
          <a:xfrm>
            <a:off x="1944830" y="949775"/>
            <a:ext cx="8698490" cy="5782464"/>
          </a:xfrm>
        </p:spPr>
        <p:txBody>
          <a:bodyPr>
            <a:normAutofit/>
          </a:bodyPr>
          <a:lstStyle/>
          <a:p>
            <a:r>
              <a:rPr lang="en-US"/>
              <a:t>Consider a scenario in which six microservices are communicating with each other.</a:t>
            </a:r>
          </a:p>
          <a:p>
            <a:endParaRPr lang="en-US"/>
          </a:p>
          <a:p>
            <a:r>
              <a:rPr lang="en-US"/>
              <a:t> The microservice-5 becomes down at some point, and all the other microservices are directly or indirectly depend on it, so all other services also go down.</a:t>
            </a:r>
          </a:p>
          <a:p>
            <a:endParaRPr lang="en-US"/>
          </a:p>
          <a:p>
            <a:endParaRPr lang="en-US"/>
          </a:p>
          <a:p>
            <a:r>
              <a:rPr lang="en-US"/>
              <a:t>The solution to this problem is to use a fallback in case of failure of a microservice. This aspect of a microservice is called fault tolerance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048641"/>
          <p:cNvSpPr>
            <a:spLocks noGrp="1"/>
          </p:cNvSpPr>
          <p:nvPr>
            <p:ph type="title"/>
          </p:nvPr>
        </p:nvSpPr>
        <p:spPr/>
        <p:txBody>
          <a:bodyPr/>
          <a:lstStyle/>
          <a:p>
            <a:endParaRPr lang="en-US"/>
          </a:p>
        </p:txBody>
      </p:sp>
      <p:sp>
        <p:nvSpPr>
          <p:cNvPr id="1048643" name="Content Placeholder 1048642"/>
          <p:cNvSpPr>
            <a:spLocks noGrp="1"/>
          </p:cNvSpPr>
          <p:nvPr>
            <p:ph idx="1"/>
          </p:nvPr>
        </p:nvSpPr>
        <p:spPr/>
        <p:txBody>
          <a:bodyPr/>
          <a:lstStyle/>
          <a:p>
            <a:endParaRPr lang="en-US"/>
          </a:p>
        </p:txBody>
      </p:sp>
      <p:pic>
        <p:nvPicPr>
          <p:cNvPr id="2097161" name="Picture 2097160"/>
          <p:cNvPicPr>
            <a:picLocks/>
          </p:cNvPicPr>
          <p:nvPr/>
        </p:nvPicPr>
        <p:blipFill>
          <a:blip r:embed="rId2"/>
          <a:stretch>
            <a:fillRect/>
          </a:stretch>
        </p:blipFill>
        <p:spPr>
          <a:xfrm>
            <a:off x="1761265" y="0"/>
            <a:ext cx="8669914" cy="69178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048643"/>
          <p:cNvSpPr>
            <a:spLocks noGrp="1"/>
          </p:cNvSpPr>
          <p:nvPr>
            <p:ph type="title"/>
          </p:nvPr>
        </p:nvSpPr>
        <p:spPr>
          <a:xfrm>
            <a:off x="2152649" y="-290498"/>
            <a:ext cx="7886700" cy="1325563"/>
          </a:xfrm>
        </p:spPr>
        <p:txBody>
          <a:bodyPr/>
          <a:lstStyle/>
          <a:p>
            <a:r>
              <a:rPr lang="en-US" sz="2800" b="1">
                <a:solidFill>
                  <a:srgbClr val="3399FF"/>
                </a:solidFill>
              </a:rPr>
              <a:t>Hystrix configuration is done in four major steps.</a:t>
            </a:r>
          </a:p>
        </p:txBody>
      </p:sp>
      <p:sp>
        <p:nvSpPr>
          <p:cNvPr id="1048645" name="Content Placeholder 1048644"/>
          <p:cNvSpPr>
            <a:spLocks noGrp="1"/>
          </p:cNvSpPr>
          <p:nvPr>
            <p:ph idx="1"/>
          </p:nvPr>
        </p:nvSpPr>
        <p:spPr>
          <a:xfrm>
            <a:off x="1853911" y="648470"/>
            <a:ext cx="8484177" cy="5946760"/>
          </a:xfrm>
        </p:spPr>
        <p:txBody>
          <a:bodyPr>
            <a:normAutofit fontScale="92857" lnSpcReduction="10000"/>
          </a:bodyPr>
          <a:lstStyle/>
          <a:p>
            <a:pPr marL="514350" indent="-514350">
              <a:buFont typeface="+mj-lt"/>
              <a:buAutoNum type="arabicPeriod"/>
            </a:pPr>
            <a:r>
              <a:rPr lang="en-US"/>
              <a:t>Add Hystrix starter and dashboard dependencies</a:t>
            </a:r>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r>
              <a:rPr lang="en-US"/>
              <a:t>Add @EnableCircuitBreaker annotation</a:t>
            </a:r>
          </a:p>
          <a:p>
            <a:pPr marL="514350" indent="-514350">
              <a:buFont typeface="+mj-lt"/>
              <a:buAutoNum type="arabicPeriod"/>
            </a:pPr>
            <a:r>
              <a:rPr lang="en-US"/>
              <a:t>Add @EnableHystrixDashboard annotation</a:t>
            </a:r>
          </a:p>
          <a:p>
            <a:pPr marL="514350" indent="-514350">
              <a:buFont typeface="+mj-lt"/>
              <a:buAutoNum type="arabicPeriod"/>
            </a:pPr>
            <a:r>
              <a:rPr lang="en-US"/>
              <a:t>Add annotation @HystrixCommand(fallbackMethod = "myFallbackMethod")</a:t>
            </a:r>
          </a:p>
        </p:txBody>
      </p:sp>
      <p:pic>
        <p:nvPicPr>
          <p:cNvPr id="2097162" name="Picture 2097161"/>
          <p:cNvPicPr>
            <a:picLocks/>
          </p:cNvPicPr>
          <p:nvPr/>
        </p:nvPicPr>
        <p:blipFill>
          <a:blip r:embed="rId2"/>
          <a:stretch>
            <a:fillRect/>
          </a:stretch>
        </p:blipFill>
        <p:spPr>
          <a:xfrm>
            <a:off x="1524000" y="1035064"/>
            <a:ext cx="9144000" cy="364220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048645"/>
          <p:cNvSpPr>
            <a:spLocks noGrp="1"/>
          </p:cNvSpPr>
          <p:nvPr>
            <p:ph type="title"/>
          </p:nvPr>
        </p:nvSpPr>
        <p:spPr>
          <a:xfrm>
            <a:off x="2152650" y="-192975"/>
            <a:ext cx="7886700" cy="1325563"/>
          </a:xfrm>
        </p:spPr>
        <p:txBody>
          <a:bodyPr/>
          <a:lstStyle/>
          <a:p>
            <a:r>
              <a:rPr lang="en-US" b="1">
                <a:solidFill>
                  <a:srgbClr val="3399FF"/>
                </a:solidFill>
              </a:rPr>
              <a:t>Hystrix Circuit Breaker Pattern</a:t>
            </a:r>
          </a:p>
        </p:txBody>
      </p:sp>
      <p:sp>
        <p:nvSpPr>
          <p:cNvPr id="1048647" name="Content Placeholder 1048646"/>
          <p:cNvSpPr>
            <a:spLocks noGrp="1"/>
          </p:cNvSpPr>
          <p:nvPr>
            <p:ph idx="1"/>
          </p:nvPr>
        </p:nvSpPr>
        <p:spPr>
          <a:xfrm>
            <a:off x="1801957" y="1381921"/>
            <a:ext cx="8588086" cy="5802987"/>
          </a:xfrm>
        </p:spPr>
        <p:txBody>
          <a:bodyPr>
            <a:normAutofit/>
          </a:bodyPr>
          <a:lstStyle/>
          <a:p>
            <a:r>
              <a:rPr lang="en-US"/>
              <a:t>Fault tolerance can be achieved with the help of a circuit breaker. </a:t>
            </a:r>
          </a:p>
          <a:p>
            <a:r>
              <a:rPr lang="en-US"/>
              <a:t>It is a pattern that wraps requests to external services and detects when they fail.</a:t>
            </a:r>
          </a:p>
          <a:p>
            <a:r>
              <a:rPr lang="en-US"/>
              <a:t> If a failure is detected, the circuit breaker opens.All the subsequent requests immediately return an error instead of making requests to the unhealthy service.</a:t>
            </a:r>
          </a:p>
          <a:p>
            <a:r>
              <a:rPr lang="en-US"/>
              <a:t> It monitors and detects the service which is down and misbehaves with other services. It rejects calls until it becomes healthy again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048647"/>
          <p:cNvSpPr>
            <a:spLocks noGrp="1"/>
          </p:cNvSpPr>
          <p:nvPr>
            <p:ph type="title"/>
          </p:nvPr>
        </p:nvSpPr>
        <p:spPr>
          <a:xfrm>
            <a:off x="2152650" y="1"/>
            <a:ext cx="7886700" cy="1325563"/>
          </a:xfrm>
        </p:spPr>
        <p:txBody>
          <a:bodyPr>
            <a:normAutofit fontScale="90000"/>
          </a:bodyPr>
          <a:lstStyle/>
          <a:p>
            <a:r>
              <a:rPr lang="en-US" b="1">
                <a:solidFill>
                  <a:srgbClr val="3399FF"/>
                </a:solidFill>
              </a:rPr>
              <a:t>Hystrix Circuit Breaker Pattern – Spring Cloud</a:t>
            </a:r>
          </a:p>
        </p:txBody>
      </p:sp>
      <p:sp>
        <p:nvSpPr>
          <p:cNvPr id="1048649" name="Content Placeholder 1048648"/>
          <p:cNvSpPr>
            <a:spLocks noGrp="1"/>
          </p:cNvSpPr>
          <p:nvPr>
            <p:ph idx="1"/>
          </p:nvPr>
        </p:nvSpPr>
        <p:spPr>
          <a:xfrm>
            <a:off x="1931843" y="1325562"/>
            <a:ext cx="8552337" cy="5355524"/>
          </a:xfrm>
        </p:spPr>
        <p:txBody>
          <a:bodyPr>
            <a:normAutofit/>
          </a:bodyPr>
          <a:lstStyle/>
          <a:p>
            <a:r>
              <a:rPr lang="en-US"/>
              <a:t>the Spring cloud Netflix stack component called Hystrix to implement circuit breaker while invoking underlying microservice.</a:t>
            </a:r>
          </a:p>
          <a:p>
            <a:r>
              <a:rPr lang="en-US"/>
              <a:t> It is generally required to enable fault tolerance in the application where some underlying service is down/throwing error permanently, we need to fall back to different path of program execution automatically. </a:t>
            </a:r>
          </a:p>
          <a:p>
            <a:r>
              <a:rPr lang="en-US"/>
              <a:t>This is related to distributed computing style of Eco system using lots of underlying Microservices. This is where circuit breaker pattern helps and Hystrix is an tool to build this circuit breaker.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048649"/>
          <p:cNvSpPr>
            <a:spLocks noGrp="1"/>
          </p:cNvSpPr>
          <p:nvPr>
            <p:ph type="title"/>
          </p:nvPr>
        </p:nvSpPr>
        <p:spPr/>
        <p:txBody>
          <a:bodyPr/>
          <a:lstStyle/>
          <a:p>
            <a:pPr algn="ctr"/>
            <a:r>
              <a:rPr lang="en-US" b="1">
                <a:solidFill>
                  <a:srgbClr val="3399FF"/>
                </a:solidFill>
              </a:rPr>
              <a:t>Fallback method</a:t>
            </a:r>
          </a:p>
        </p:txBody>
      </p:sp>
      <p:sp>
        <p:nvSpPr>
          <p:cNvPr id="1048651" name="Content Placeholder 1048650"/>
          <p:cNvSpPr>
            <a:spLocks noGrp="1"/>
          </p:cNvSpPr>
          <p:nvPr>
            <p:ph idx="1"/>
          </p:nvPr>
        </p:nvSpPr>
        <p:spPr>
          <a:xfrm>
            <a:off x="1881773" y="1825625"/>
            <a:ext cx="8746230" cy="4351338"/>
          </a:xfrm>
        </p:spPr>
        <p:txBody>
          <a:bodyPr/>
          <a:lstStyle/>
          <a:p>
            <a:r>
              <a:rPr lang="en-US"/>
              <a:t>The fallback method is a method that invokes when a fault occurs.</a:t>
            </a:r>
          </a:p>
          <a:p>
            <a:endParaRPr lang="en-US"/>
          </a:p>
          <a:p>
            <a:r>
              <a:rPr lang="en-US"/>
              <a:t> Hystrix allows us to define a fallback method for each service method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17E88-2954-09C2-043E-93D8B5F182CA}"/>
              </a:ext>
            </a:extLst>
          </p:cNvPr>
          <p:cNvSpPr>
            <a:spLocks noGrp="1"/>
          </p:cNvSpPr>
          <p:nvPr>
            <p:ph idx="1"/>
          </p:nvPr>
        </p:nvSpPr>
        <p:spPr>
          <a:xfrm>
            <a:off x="761395" y="712871"/>
            <a:ext cx="10353762" cy="5206666"/>
          </a:xfrm>
        </p:spPr>
        <p:txBody>
          <a:bodyPr>
            <a:normAutofit lnSpcReduction="10000"/>
          </a:bodyPr>
          <a:lstStyle/>
          <a:p>
            <a:pPr marL="36900" indent="0">
              <a:buNone/>
            </a:pPr>
            <a:r>
              <a:rPr lang="en-IN" dirty="0"/>
              <a:t>Using </a:t>
            </a:r>
            <a:r>
              <a:rPr lang="en-IN" dirty="0" err="1"/>
              <a:t>SimpleClientHttpRequestFactory</a:t>
            </a:r>
            <a:endParaRPr lang="en-IN" dirty="0"/>
          </a:p>
          <a:p>
            <a:pPr marL="36900" indent="0">
              <a:buNone/>
            </a:pPr>
            <a:r>
              <a:rPr lang="en-IN" dirty="0" err="1"/>
              <a:t>SimpleClientHttpRequestFactory</a:t>
            </a:r>
            <a:r>
              <a:rPr lang="en-IN" dirty="0"/>
              <a:t> based configuration</a:t>
            </a:r>
          </a:p>
          <a:p>
            <a:pPr marL="36900" indent="0">
              <a:buNone/>
            </a:pPr>
            <a:r>
              <a:rPr lang="en-IN" dirty="0"/>
              <a:t>@Bean</a:t>
            </a:r>
          </a:p>
          <a:p>
            <a:pPr marL="36900" indent="0">
              <a:buNone/>
            </a:pPr>
            <a:r>
              <a:rPr lang="en-IN" dirty="0"/>
              <a:t>public </a:t>
            </a:r>
            <a:r>
              <a:rPr lang="en-IN" dirty="0" err="1"/>
              <a:t>RestTemplate</a:t>
            </a:r>
            <a:r>
              <a:rPr lang="en-IN" dirty="0"/>
              <a:t> </a:t>
            </a:r>
            <a:r>
              <a:rPr lang="en-IN" dirty="0" err="1"/>
              <a:t>restTemplate</a:t>
            </a:r>
            <a:r>
              <a:rPr lang="en-IN" dirty="0"/>
              <a:t>() {</a:t>
            </a:r>
          </a:p>
          <a:p>
            <a:pPr marL="36900" indent="0">
              <a:buNone/>
            </a:pPr>
            <a:r>
              <a:rPr lang="en-IN" dirty="0"/>
              <a:t> </a:t>
            </a:r>
          </a:p>
          <a:p>
            <a:pPr marL="36900" indent="0">
              <a:buNone/>
            </a:pPr>
            <a:r>
              <a:rPr lang="en-IN" dirty="0"/>
              <a:t>var factory = new </a:t>
            </a:r>
            <a:r>
              <a:rPr lang="en-IN" dirty="0" err="1"/>
              <a:t>SimpleClientHttpRequestFactory</a:t>
            </a:r>
            <a:r>
              <a:rPr lang="en-IN" dirty="0"/>
              <a:t>();</a:t>
            </a:r>
          </a:p>
          <a:p>
            <a:pPr marL="36900" indent="0">
              <a:buNone/>
            </a:pPr>
            <a:r>
              <a:rPr lang="en-IN" dirty="0" err="1"/>
              <a:t>factory.setConnectTimeout</a:t>
            </a:r>
            <a:r>
              <a:rPr lang="en-IN" dirty="0"/>
              <a:t>(3000);</a:t>
            </a:r>
          </a:p>
          <a:p>
            <a:pPr marL="36900" indent="0">
              <a:buNone/>
            </a:pPr>
            <a:r>
              <a:rPr lang="en-IN" dirty="0" err="1"/>
              <a:t>factory.setReadTimeout</a:t>
            </a:r>
            <a:r>
              <a:rPr lang="en-IN" dirty="0"/>
              <a:t>(3000);</a:t>
            </a:r>
          </a:p>
          <a:p>
            <a:pPr marL="36900" indent="0">
              <a:buNone/>
            </a:pPr>
            <a:r>
              <a:rPr lang="en-IN" dirty="0"/>
              <a:t>return new </a:t>
            </a:r>
            <a:r>
              <a:rPr lang="en-IN" dirty="0" err="1"/>
              <a:t>RestTemplate</a:t>
            </a:r>
            <a:r>
              <a:rPr lang="en-IN" dirty="0"/>
              <a:t>(factory);</a:t>
            </a:r>
          </a:p>
          <a:p>
            <a:pPr marL="36900" indent="0">
              <a:buNone/>
            </a:pPr>
            <a:r>
              <a:rPr lang="en-IN" dirty="0"/>
              <a:t>}</a:t>
            </a:r>
          </a:p>
        </p:txBody>
      </p:sp>
    </p:spTree>
    <p:extLst>
      <p:ext uri="{BB962C8B-B14F-4D97-AF65-F5344CB8AC3E}">
        <p14:creationId xmlns:p14="http://schemas.microsoft.com/office/powerpoint/2010/main" val="2740485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048651"/>
          <p:cNvSpPr>
            <a:spLocks noGrp="1"/>
          </p:cNvSpPr>
          <p:nvPr>
            <p:ph type="ctrTitle"/>
          </p:nvPr>
        </p:nvSpPr>
        <p:spPr>
          <a:xfrm>
            <a:off x="2209799" y="-385761"/>
            <a:ext cx="7772400" cy="2387600"/>
          </a:xfrm>
        </p:spPr>
        <p:txBody>
          <a:bodyPr/>
          <a:lstStyle/>
          <a:p>
            <a:r>
              <a:rPr lang="en-US" sz="6900" b="1">
                <a:solidFill>
                  <a:srgbClr val="98CC00"/>
                </a:solidFill>
              </a:rPr>
              <a:t>Sample coding</a:t>
            </a:r>
          </a:p>
        </p:txBody>
      </p:sp>
      <p:sp>
        <p:nvSpPr>
          <p:cNvPr id="1048653" name="Subtitle 1048652"/>
          <p:cNvSpPr>
            <a:spLocks noGrp="1"/>
          </p:cNvSpPr>
          <p:nvPr>
            <p:ph type="subTitle" idx="1"/>
          </p:nvPr>
        </p:nvSpPr>
        <p:spPr/>
        <p:txBody>
          <a:bodyPr/>
          <a:lstStyle/>
          <a:p>
            <a:endParaRPr lang="en-US"/>
          </a:p>
        </p:txBody>
      </p:sp>
      <p:pic>
        <p:nvPicPr>
          <p:cNvPr id="2097163" name="Picture 2097162"/>
          <p:cNvPicPr>
            <a:picLocks/>
          </p:cNvPicPr>
          <p:nvPr/>
        </p:nvPicPr>
        <p:blipFill>
          <a:blip r:embed="rId2"/>
          <a:stretch>
            <a:fillRect/>
          </a:stretch>
        </p:blipFill>
        <p:spPr>
          <a:xfrm>
            <a:off x="4271095" y="2331911"/>
            <a:ext cx="4169351" cy="3763933"/>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048653"/>
          <p:cNvSpPr>
            <a:spLocks noGrp="1"/>
          </p:cNvSpPr>
          <p:nvPr>
            <p:ph type="title"/>
          </p:nvPr>
        </p:nvSpPr>
        <p:spPr/>
        <p:txBody>
          <a:bodyPr/>
          <a:lstStyle/>
          <a:p>
            <a:endParaRPr lang="en-US"/>
          </a:p>
        </p:txBody>
      </p:sp>
      <p:sp>
        <p:nvSpPr>
          <p:cNvPr id="1048655" name="Content Placeholder 1048654"/>
          <p:cNvSpPr>
            <a:spLocks noGrp="1"/>
          </p:cNvSpPr>
          <p:nvPr>
            <p:ph idx="1"/>
          </p:nvPr>
        </p:nvSpPr>
        <p:spPr/>
        <p:txBody>
          <a:bodyPr/>
          <a:lstStyle/>
          <a:p>
            <a:endParaRPr lang="en-US"/>
          </a:p>
        </p:txBody>
      </p:sp>
      <p:pic>
        <p:nvPicPr>
          <p:cNvPr id="2097164" name="Picture 2097163"/>
          <p:cNvPicPr>
            <a:picLocks/>
          </p:cNvPicPr>
          <p:nvPr/>
        </p:nvPicPr>
        <p:blipFill>
          <a:blip r:embed="rId2"/>
          <a:stretch>
            <a:fillRect/>
          </a:stretch>
        </p:blipFill>
        <p:spPr>
          <a:xfrm>
            <a:off x="1524000" y="0"/>
            <a:ext cx="9092046" cy="681537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048655"/>
          <p:cNvSpPr>
            <a:spLocks noGrp="1"/>
          </p:cNvSpPr>
          <p:nvPr>
            <p:ph type="title"/>
          </p:nvPr>
        </p:nvSpPr>
        <p:spPr/>
        <p:txBody>
          <a:bodyPr/>
          <a:lstStyle/>
          <a:p>
            <a:endParaRPr lang="en-US"/>
          </a:p>
        </p:txBody>
      </p:sp>
      <p:sp>
        <p:nvSpPr>
          <p:cNvPr id="1048657" name="Content Placeholder 1048656"/>
          <p:cNvSpPr>
            <a:spLocks noGrp="1"/>
          </p:cNvSpPr>
          <p:nvPr>
            <p:ph idx="1"/>
          </p:nvPr>
        </p:nvSpPr>
        <p:spPr/>
        <p:txBody>
          <a:bodyPr/>
          <a:lstStyle/>
          <a:p>
            <a:endParaRPr lang="en-US"/>
          </a:p>
        </p:txBody>
      </p:sp>
      <p:pic>
        <p:nvPicPr>
          <p:cNvPr id="2097165" name="Picture 2097164"/>
          <p:cNvPicPr>
            <a:picLocks/>
          </p:cNvPicPr>
          <p:nvPr/>
        </p:nvPicPr>
        <p:blipFill>
          <a:blip r:embed="rId2"/>
          <a:stretch>
            <a:fillRect/>
          </a:stretch>
        </p:blipFill>
        <p:spPr>
          <a:xfrm>
            <a:off x="1524000" y="0"/>
            <a:ext cx="9182966" cy="6852954"/>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048657"/>
          <p:cNvSpPr>
            <a:spLocks noGrp="1"/>
          </p:cNvSpPr>
          <p:nvPr>
            <p:ph type="title"/>
          </p:nvPr>
        </p:nvSpPr>
        <p:spPr/>
        <p:txBody>
          <a:bodyPr/>
          <a:lstStyle/>
          <a:p>
            <a:endParaRPr lang="en-US"/>
          </a:p>
        </p:txBody>
      </p:sp>
      <p:sp>
        <p:nvSpPr>
          <p:cNvPr id="1048659" name="Content Placeholder 1048658"/>
          <p:cNvSpPr>
            <a:spLocks noGrp="1"/>
          </p:cNvSpPr>
          <p:nvPr>
            <p:ph idx="1"/>
          </p:nvPr>
        </p:nvSpPr>
        <p:spPr/>
        <p:txBody>
          <a:bodyPr/>
          <a:lstStyle/>
          <a:p>
            <a:endParaRPr lang="en-US"/>
          </a:p>
        </p:txBody>
      </p:sp>
      <p:pic>
        <p:nvPicPr>
          <p:cNvPr id="2097166" name="Picture 2097165"/>
          <p:cNvPicPr>
            <a:picLocks/>
          </p:cNvPicPr>
          <p:nvPr/>
        </p:nvPicPr>
        <p:blipFill>
          <a:blip r:embed="rId2"/>
          <a:stretch>
            <a:fillRect/>
          </a:stretch>
        </p:blipFill>
        <p:spPr>
          <a:xfrm>
            <a:off x="1524001" y="1"/>
            <a:ext cx="9215437" cy="6794549"/>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048659"/>
          <p:cNvSpPr>
            <a:spLocks noGrp="1"/>
          </p:cNvSpPr>
          <p:nvPr>
            <p:ph type="title"/>
          </p:nvPr>
        </p:nvSpPr>
        <p:spPr/>
        <p:txBody>
          <a:bodyPr/>
          <a:lstStyle/>
          <a:p>
            <a:endParaRPr lang="en-US"/>
          </a:p>
        </p:txBody>
      </p:sp>
      <p:sp>
        <p:nvSpPr>
          <p:cNvPr id="1048661" name="Content Placeholder 1048660"/>
          <p:cNvSpPr>
            <a:spLocks noGrp="1"/>
          </p:cNvSpPr>
          <p:nvPr>
            <p:ph idx="1"/>
          </p:nvPr>
        </p:nvSpPr>
        <p:spPr/>
        <p:txBody>
          <a:bodyPr/>
          <a:lstStyle/>
          <a:p>
            <a:endParaRPr lang="en-US"/>
          </a:p>
        </p:txBody>
      </p:sp>
      <p:pic>
        <p:nvPicPr>
          <p:cNvPr id="2097167" name="Picture 2097166"/>
          <p:cNvPicPr>
            <a:picLocks/>
          </p:cNvPicPr>
          <p:nvPr/>
        </p:nvPicPr>
        <p:blipFill>
          <a:blip r:embed="rId2"/>
          <a:stretch>
            <a:fillRect/>
          </a:stretch>
        </p:blipFill>
        <p:spPr>
          <a:xfrm>
            <a:off x="1917947" y="0"/>
            <a:ext cx="8356107" cy="68580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048661"/>
          <p:cNvSpPr>
            <a:spLocks noGrp="1"/>
          </p:cNvSpPr>
          <p:nvPr>
            <p:ph type="title"/>
          </p:nvPr>
        </p:nvSpPr>
        <p:spPr/>
        <p:txBody>
          <a:bodyPr/>
          <a:lstStyle/>
          <a:p>
            <a:endParaRPr lang="en-US"/>
          </a:p>
        </p:txBody>
      </p:sp>
      <p:sp>
        <p:nvSpPr>
          <p:cNvPr id="1048663" name="Content Placeholder 1048662"/>
          <p:cNvSpPr>
            <a:spLocks noGrp="1"/>
          </p:cNvSpPr>
          <p:nvPr>
            <p:ph idx="1"/>
          </p:nvPr>
        </p:nvSpPr>
        <p:spPr/>
        <p:txBody>
          <a:bodyPr/>
          <a:lstStyle/>
          <a:p>
            <a:endParaRPr lang="en-US"/>
          </a:p>
        </p:txBody>
      </p:sp>
      <p:pic>
        <p:nvPicPr>
          <p:cNvPr id="2097168" name="Picture 2097167"/>
          <p:cNvPicPr>
            <a:picLocks/>
          </p:cNvPicPr>
          <p:nvPr/>
        </p:nvPicPr>
        <p:blipFill>
          <a:blip r:embed="rId2"/>
          <a:stretch>
            <a:fillRect/>
          </a:stretch>
        </p:blipFill>
        <p:spPr>
          <a:xfrm>
            <a:off x="1524000" y="0"/>
            <a:ext cx="9144000" cy="792508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048665"/>
          <p:cNvSpPr>
            <a:spLocks noGrp="1"/>
          </p:cNvSpPr>
          <p:nvPr>
            <p:ph type="title"/>
          </p:nvPr>
        </p:nvSpPr>
        <p:spPr/>
        <p:txBody>
          <a:bodyPr/>
          <a:lstStyle/>
          <a:p>
            <a:endParaRPr lang="en-US"/>
          </a:p>
        </p:txBody>
      </p:sp>
      <p:sp>
        <p:nvSpPr>
          <p:cNvPr id="1048667" name="Content Placeholder 1048666"/>
          <p:cNvSpPr>
            <a:spLocks noGrp="1"/>
          </p:cNvSpPr>
          <p:nvPr>
            <p:ph idx="1"/>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048663"/>
          <p:cNvSpPr>
            <a:spLocks noGrp="1"/>
          </p:cNvSpPr>
          <p:nvPr>
            <p:ph type="title"/>
          </p:nvPr>
        </p:nvSpPr>
        <p:spPr/>
        <p:txBody>
          <a:bodyPr/>
          <a:lstStyle/>
          <a:p>
            <a:endParaRPr lang="en-US"/>
          </a:p>
        </p:txBody>
      </p:sp>
      <p:sp>
        <p:nvSpPr>
          <p:cNvPr id="1048665" name="Content Placeholder 1048664"/>
          <p:cNvSpPr>
            <a:spLocks noGrp="1"/>
          </p:cNvSpPr>
          <p:nvPr>
            <p:ph idx="1"/>
          </p:nvPr>
        </p:nvSpPr>
        <p:spPr/>
        <p:txBody>
          <a:bodyPr/>
          <a:lstStyle/>
          <a:p>
            <a:endParaRPr lang="en-US"/>
          </a:p>
        </p:txBody>
      </p:sp>
      <p:pic>
        <p:nvPicPr>
          <p:cNvPr id="2097169" name="Picture 2097168"/>
          <p:cNvPicPr>
            <a:picLocks/>
          </p:cNvPicPr>
          <p:nvPr/>
        </p:nvPicPr>
        <p:blipFill>
          <a:blip r:embed="rId2"/>
          <a:stretch>
            <a:fillRect/>
          </a:stretch>
        </p:blipFill>
        <p:spPr>
          <a:xfrm>
            <a:off x="1524000" y="1"/>
            <a:ext cx="9144000" cy="6954863"/>
          </a:xfrm>
          <a:prstGeom prst="rect">
            <a:avLst/>
          </a:prstGeom>
        </p:spPr>
      </p:pic>
    </p:spTree>
    <p:extLst>
      <p:ext uri="{BB962C8B-B14F-4D97-AF65-F5344CB8AC3E}">
        <p14:creationId xmlns:p14="http://schemas.microsoft.com/office/powerpoint/2010/main" val="387627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0326-0F46-9405-0E89-FC82A1867590}"/>
              </a:ext>
            </a:extLst>
          </p:cNvPr>
          <p:cNvSpPr>
            <a:spLocks noGrp="1"/>
          </p:cNvSpPr>
          <p:nvPr>
            <p:ph type="title"/>
          </p:nvPr>
        </p:nvSpPr>
        <p:spPr/>
        <p:txBody>
          <a:bodyPr/>
          <a:lstStyle/>
          <a:p>
            <a:r>
              <a:rPr lang="en-US" sz="4800" dirty="0">
                <a:solidFill>
                  <a:srgbClr val="FFFF00"/>
                </a:solidFill>
              </a:rPr>
              <a:t>Introduction to Spring Cloud</a:t>
            </a:r>
            <a:endParaRPr lang="en-IN" dirty="0"/>
          </a:p>
        </p:txBody>
      </p:sp>
      <p:sp>
        <p:nvSpPr>
          <p:cNvPr id="3" name="Content Placeholder 2">
            <a:extLst>
              <a:ext uri="{FF2B5EF4-FFF2-40B4-BE49-F238E27FC236}">
                <a16:creationId xmlns:a16="http://schemas.microsoft.com/office/drawing/2014/main" id="{CFAC9B08-A5BB-8469-F2FD-67A0D715D26D}"/>
              </a:ext>
            </a:extLst>
          </p:cNvPr>
          <p:cNvSpPr>
            <a:spLocks noGrp="1"/>
          </p:cNvSpPr>
          <p:nvPr>
            <p:ph idx="1"/>
          </p:nvPr>
        </p:nvSpPr>
        <p:spPr/>
        <p:txBody>
          <a:bodyPr>
            <a:normAutofit fontScale="85000" lnSpcReduction="20000"/>
          </a:bodyPr>
          <a:lstStyle/>
          <a:p>
            <a:r>
              <a:rPr lang="en-US" b="0" i="0" dirty="0">
                <a:solidFill>
                  <a:srgbClr val="FFFF00"/>
                </a:solidFill>
                <a:effectLst/>
                <a:latin typeface="Open Sans" panose="020B0606030504020204" pitchFamily="34" charset="0"/>
              </a:rPr>
              <a:t>Spring Cloud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a:t>
            </a:r>
          </a:p>
          <a:p>
            <a:endParaRPr lang="en-US" b="0" i="0" dirty="0">
              <a:solidFill>
                <a:srgbClr val="FFFF00"/>
              </a:solidFill>
              <a:effectLst/>
              <a:latin typeface="Open Sans" panose="020B0606030504020204" pitchFamily="34" charset="0"/>
            </a:endParaRPr>
          </a:p>
          <a:p>
            <a:r>
              <a:rPr lang="en-US" b="0" i="0" dirty="0">
                <a:solidFill>
                  <a:srgbClr val="FFFF00"/>
                </a:solidFill>
                <a:effectLst/>
                <a:latin typeface="Open Sans" panose="020B0606030504020204" pitchFamily="34" charset="0"/>
              </a:rPr>
              <a:t>Coordination of distributed systems leads to boiler plate patterns, and using Spring Cloud developers can quickly stand up services and applications that implement those patterns. </a:t>
            </a:r>
          </a:p>
          <a:p>
            <a:endParaRPr lang="en-US" b="0" i="0" dirty="0">
              <a:solidFill>
                <a:srgbClr val="FFFF00"/>
              </a:solidFill>
              <a:effectLst/>
              <a:latin typeface="Open Sans" panose="020B0606030504020204" pitchFamily="34" charset="0"/>
            </a:endParaRPr>
          </a:p>
          <a:p>
            <a:r>
              <a:rPr lang="en-US" b="0" i="0" dirty="0">
                <a:solidFill>
                  <a:srgbClr val="FFFF00"/>
                </a:solidFill>
                <a:effectLst/>
                <a:latin typeface="Open Sans" panose="020B0606030504020204" pitchFamily="34" charset="0"/>
              </a:rPr>
              <a:t>They will work well in any distributed environment, including the developer’s own laptop, bare metal data </a:t>
            </a:r>
            <a:r>
              <a:rPr lang="en-US" b="0" i="0" dirty="0" err="1">
                <a:solidFill>
                  <a:srgbClr val="FFFF00"/>
                </a:solidFill>
                <a:effectLst/>
                <a:latin typeface="Open Sans" panose="020B0606030504020204" pitchFamily="34" charset="0"/>
              </a:rPr>
              <a:t>centres</a:t>
            </a:r>
            <a:r>
              <a:rPr lang="en-US" b="0" i="0" dirty="0">
                <a:solidFill>
                  <a:srgbClr val="FFFF00"/>
                </a:solidFill>
                <a:effectLst/>
                <a:latin typeface="Open Sans" panose="020B0606030504020204" pitchFamily="34" charset="0"/>
              </a:rPr>
              <a:t>, and managed platforms such as Cloud Foundry.</a:t>
            </a:r>
            <a:endParaRPr lang="en-IN" dirty="0">
              <a:solidFill>
                <a:srgbClr val="FFFF00"/>
              </a:solidFill>
            </a:endParaRPr>
          </a:p>
        </p:txBody>
      </p:sp>
    </p:spTree>
    <p:extLst>
      <p:ext uri="{BB962C8B-B14F-4D97-AF65-F5344CB8AC3E}">
        <p14:creationId xmlns:p14="http://schemas.microsoft.com/office/powerpoint/2010/main" val="137183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0326-0F46-9405-0E89-FC82A1867590}"/>
              </a:ext>
            </a:extLst>
          </p:cNvPr>
          <p:cNvSpPr>
            <a:spLocks noGrp="1"/>
          </p:cNvSpPr>
          <p:nvPr>
            <p:ph type="title"/>
          </p:nvPr>
        </p:nvSpPr>
        <p:spPr/>
        <p:txBody>
          <a:bodyPr>
            <a:normAutofit fontScale="90000"/>
          </a:bodyPr>
          <a:lstStyle/>
          <a:p>
            <a:r>
              <a:rPr lang="en-IN" b="0" i="0" dirty="0">
                <a:solidFill>
                  <a:srgbClr val="20A9C9"/>
                </a:solidFill>
                <a:effectLst/>
                <a:latin typeface="Roboto" panose="02000000000000000000" pitchFamily="2" charset="0"/>
              </a:rPr>
              <a:t>What are Microservices?</a:t>
            </a:r>
            <a:br>
              <a:rPr lang="en-IN" b="0" i="0" dirty="0">
                <a:solidFill>
                  <a:srgbClr val="27272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FAC9B08-A5BB-8469-F2FD-67A0D715D26D}"/>
              </a:ext>
            </a:extLst>
          </p:cNvPr>
          <p:cNvSpPr>
            <a:spLocks noGrp="1"/>
          </p:cNvSpPr>
          <p:nvPr>
            <p:ph idx="1"/>
          </p:nvPr>
        </p:nvSpPr>
        <p:spPr/>
        <p:txBody>
          <a:bodyPr>
            <a:normAutofit fontScale="77500" lnSpcReduction="20000"/>
          </a:bodyPr>
          <a:lstStyle/>
          <a:p>
            <a:pPr algn="l"/>
            <a:r>
              <a:rPr lang="en-US" b="0" i="0" dirty="0">
                <a:solidFill>
                  <a:srgbClr val="FFFF00"/>
                </a:solidFill>
                <a:effectLst/>
                <a:latin typeface="Open Sans" panose="020B0606030504020204" pitchFamily="34" charset="0"/>
              </a:rPr>
              <a:t>A microservice, also known as the microservice architecture, is an architectural style that structures an application as a collection of services. </a:t>
            </a:r>
            <a:r>
              <a:rPr lang="en-US" b="1" i="0" dirty="0">
                <a:solidFill>
                  <a:srgbClr val="FFFF00"/>
                </a:solidFill>
                <a:effectLst/>
                <a:latin typeface="Open Sans" panose="020B0606030504020204" pitchFamily="34" charset="0"/>
              </a:rPr>
              <a:t>Benefits of the microservice architecture</a:t>
            </a:r>
            <a:r>
              <a:rPr lang="en-US" b="0" i="0" dirty="0">
                <a:solidFill>
                  <a:srgbClr val="FFFF00"/>
                </a:solidFill>
                <a:effectLst/>
                <a:latin typeface="Open Sans" panose="020B0606030504020204" pitchFamily="34" charset="0"/>
              </a:rPr>
              <a:t> are as follows:</a:t>
            </a:r>
          </a:p>
          <a:p>
            <a:pPr algn="l"/>
            <a:r>
              <a:rPr lang="en-US" b="0" i="0" dirty="0">
                <a:solidFill>
                  <a:srgbClr val="FFFF00"/>
                </a:solidFill>
                <a:effectLst/>
                <a:latin typeface="Open Sans" panose="020B0606030504020204" pitchFamily="34" charset="0"/>
              </a:rPr>
              <a:t>► Small modules</a:t>
            </a:r>
          </a:p>
          <a:p>
            <a:pPr algn="l"/>
            <a:r>
              <a:rPr lang="en-US" b="0" i="0" dirty="0">
                <a:solidFill>
                  <a:srgbClr val="FFFF00"/>
                </a:solidFill>
                <a:effectLst/>
                <a:latin typeface="Open Sans" panose="020B0606030504020204" pitchFamily="34" charset="0"/>
              </a:rPr>
              <a:t>► Loosely coupled</a:t>
            </a:r>
          </a:p>
          <a:p>
            <a:pPr algn="l"/>
            <a:r>
              <a:rPr lang="en-US" b="0" i="0" dirty="0">
                <a:solidFill>
                  <a:srgbClr val="FFFF00"/>
                </a:solidFill>
                <a:effectLst/>
                <a:latin typeface="Open Sans" panose="020B0606030504020204" pitchFamily="34" charset="0"/>
              </a:rPr>
              <a:t>► Independently deployable</a:t>
            </a:r>
          </a:p>
          <a:p>
            <a:pPr algn="l"/>
            <a:r>
              <a:rPr lang="en-US" b="0" i="0" dirty="0">
                <a:solidFill>
                  <a:srgbClr val="FFFF00"/>
                </a:solidFill>
                <a:effectLst/>
                <a:latin typeface="Open Sans" panose="020B0606030504020204" pitchFamily="34" charset="0"/>
              </a:rPr>
              <a:t>► Faster defect isolation</a:t>
            </a:r>
          </a:p>
          <a:p>
            <a:pPr algn="l"/>
            <a:r>
              <a:rPr lang="en-US" b="0" i="0" dirty="0">
                <a:solidFill>
                  <a:srgbClr val="FFFF00"/>
                </a:solidFill>
                <a:effectLst/>
                <a:latin typeface="Open Sans" panose="020B0606030504020204" pitchFamily="34" charset="0"/>
              </a:rPr>
              <a:t>The microservice architecture enables the </a:t>
            </a:r>
            <a:r>
              <a:rPr lang="en-US" b="1" i="0" dirty="0">
                <a:solidFill>
                  <a:srgbClr val="FFFF00"/>
                </a:solidFill>
                <a:effectLst/>
                <a:latin typeface="Open Sans" panose="020B0606030504020204" pitchFamily="34" charset="0"/>
              </a:rPr>
              <a:t>rapid, frequent, and reliable delivery</a:t>
            </a:r>
            <a:r>
              <a:rPr lang="en-US" b="0" i="0" dirty="0">
                <a:solidFill>
                  <a:srgbClr val="FFFF00"/>
                </a:solidFill>
                <a:effectLst/>
                <a:latin typeface="Open Sans" panose="020B0606030504020204" pitchFamily="34" charset="0"/>
              </a:rPr>
              <a:t> of large, complex applications. It also enables an organization to evolve its technology stack. Apart from this, the microservice architecture helps us to achieve continuous delivery and integration.</a:t>
            </a:r>
          </a:p>
          <a:p>
            <a:endParaRPr lang="en-IN" dirty="0">
              <a:solidFill>
                <a:srgbClr val="FFFF00"/>
              </a:solidFill>
            </a:endParaRPr>
          </a:p>
        </p:txBody>
      </p:sp>
    </p:spTree>
    <p:extLst>
      <p:ext uri="{BB962C8B-B14F-4D97-AF65-F5344CB8AC3E}">
        <p14:creationId xmlns:p14="http://schemas.microsoft.com/office/powerpoint/2010/main" val="143081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843C-2E56-8B57-9F35-49446E922C43}"/>
              </a:ext>
            </a:extLst>
          </p:cNvPr>
          <p:cNvSpPr>
            <a:spLocks noGrp="1"/>
          </p:cNvSpPr>
          <p:nvPr>
            <p:ph type="title"/>
          </p:nvPr>
        </p:nvSpPr>
        <p:spPr/>
        <p:txBody>
          <a:bodyPr>
            <a:normAutofit fontScale="90000"/>
          </a:bodyPr>
          <a:lstStyle/>
          <a:p>
            <a:r>
              <a:rPr lang="en-US" b="0" i="0" dirty="0">
                <a:solidFill>
                  <a:srgbClr val="20A9C9"/>
                </a:solidFill>
                <a:effectLst/>
                <a:latin typeface="Roboto" panose="02000000000000000000" pitchFamily="2" charset="0"/>
              </a:rPr>
              <a:t>What is Spring Cloud and What is It Used For?</a:t>
            </a:r>
            <a:br>
              <a:rPr lang="en-US" b="0" i="0" dirty="0">
                <a:solidFill>
                  <a:srgbClr val="272727"/>
                </a:solidFill>
                <a:effectLst/>
                <a:latin typeface="Roboto" panose="02000000000000000000" pitchFamily="2" charset="0"/>
              </a:rPr>
            </a:br>
            <a:br>
              <a:rPr lang="en-US" dirty="0"/>
            </a:br>
            <a:endParaRPr lang="en-IN" dirty="0"/>
          </a:p>
        </p:txBody>
      </p:sp>
      <p:sp>
        <p:nvSpPr>
          <p:cNvPr id="3" name="Content Placeholder 2">
            <a:extLst>
              <a:ext uri="{FF2B5EF4-FFF2-40B4-BE49-F238E27FC236}">
                <a16:creationId xmlns:a16="http://schemas.microsoft.com/office/drawing/2014/main" id="{9D2C8518-ABFA-6CF2-7F65-CA610FFC9F34}"/>
              </a:ext>
            </a:extLst>
          </p:cNvPr>
          <p:cNvSpPr>
            <a:spLocks noGrp="1"/>
          </p:cNvSpPr>
          <p:nvPr>
            <p:ph idx="1"/>
          </p:nvPr>
        </p:nvSpPr>
        <p:spPr>
          <a:xfrm>
            <a:off x="689205" y="1707482"/>
            <a:ext cx="10949342" cy="4540918"/>
          </a:xfrm>
        </p:spPr>
        <p:txBody>
          <a:bodyPr>
            <a:normAutofit fontScale="77500" lnSpcReduction="20000"/>
          </a:bodyPr>
          <a:lstStyle/>
          <a:p>
            <a:pPr algn="l"/>
            <a:r>
              <a:rPr lang="en-US" b="1" i="0" dirty="0">
                <a:solidFill>
                  <a:srgbClr val="FFFF00"/>
                </a:solidFill>
                <a:effectLst/>
                <a:latin typeface="Open Sans" panose="020B0606030504020204" pitchFamily="34" charset="0"/>
              </a:rPr>
              <a:t>Spring Cloud is a framework for building robust cloud applications and it provides a solution to the commonly encountered patterns when developing a distributed system. Spring Cloud framework provides tools for developers to quickly build both cloud applications and microservice-based applications.</a:t>
            </a:r>
          </a:p>
          <a:p>
            <a:pPr algn="l"/>
            <a:r>
              <a:rPr lang="en-US" b="1" i="0" dirty="0">
                <a:solidFill>
                  <a:srgbClr val="FFFF00"/>
                </a:solidFill>
                <a:effectLst/>
                <a:latin typeface="Open Sans" panose="020B0606030504020204" pitchFamily="34" charset="0"/>
              </a:rPr>
              <a:t>Using Spring Cloud, a developer can quickly develop services and applications that implement the design patterns that work well in any distributed environment. However, Spring Cloud is not a single-unit project, but a group of projects for managing the challenges of development of </a:t>
            </a:r>
            <a:r>
              <a:rPr lang="en-US" b="1" i="0" u="none" strike="noStrike" dirty="0">
                <a:solidFill>
                  <a:srgbClr val="FFFF00"/>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cloud-native systems</a:t>
            </a:r>
            <a:r>
              <a:rPr lang="en-US" b="1" i="0" dirty="0">
                <a:solidFill>
                  <a:srgbClr val="FFFF00"/>
                </a:solidFill>
                <a:effectLst/>
                <a:latin typeface="Open Sans" panose="020B0606030504020204" pitchFamily="34" charset="0"/>
              </a:rPr>
              <a:t>. Some important projects are the following:</a:t>
            </a:r>
          </a:p>
          <a:p>
            <a:pPr algn="l"/>
            <a:r>
              <a:rPr lang="en-US" b="1" i="0" dirty="0">
                <a:solidFill>
                  <a:srgbClr val="FFFF00"/>
                </a:solidFill>
                <a:effectLst/>
                <a:latin typeface="Open Sans" panose="020B0606030504020204" pitchFamily="34" charset="0"/>
              </a:rPr>
              <a:t>► Spring Cloud Config</a:t>
            </a:r>
          </a:p>
          <a:p>
            <a:pPr algn="l"/>
            <a:r>
              <a:rPr lang="en-US" b="1" i="0" dirty="0">
                <a:solidFill>
                  <a:srgbClr val="FFFF00"/>
                </a:solidFill>
                <a:effectLst/>
                <a:latin typeface="Open Sans" panose="020B0606030504020204" pitchFamily="34" charset="0"/>
              </a:rPr>
              <a:t>► Spring Cloud Netflix</a:t>
            </a:r>
          </a:p>
          <a:p>
            <a:pPr algn="l"/>
            <a:r>
              <a:rPr lang="en-US" b="1" i="0" dirty="0">
                <a:solidFill>
                  <a:srgbClr val="FFFF00"/>
                </a:solidFill>
                <a:effectLst/>
                <a:latin typeface="Open Sans" panose="020B0606030504020204" pitchFamily="34" charset="0"/>
              </a:rPr>
              <a:t>► Spring Cloud Bus</a:t>
            </a:r>
          </a:p>
          <a:p>
            <a:pPr algn="l"/>
            <a:r>
              <a:rPr lang="en-US" b="1" i="0" dirty="0">
                <a:solidFill>
                  <a:srgbClr val="FFFF00"/>
                </a:solidFill>
                <a:effectLst/>
                <a:latin typeface="Open Sans" panose="020B0606030504020204" pitchFamily="34" charset="0"/>
              </a:rPr>
              <a:t>► Spring Cloud Sleuth</a:t>
            </a:r>
          </a:p>
          <a:p>
            <a:pPr algn="l"/>
            <a:r>
              <a:rPr lang="en-US" b="1" i="0" dirty="0">
                <a:solidFill>
                  <a:srgbClr val="FFFF00"/>
                </a:solidFill>
                <a:effectLst/>
                <a:latin typeface="Open Sans" panose="020B0606030504020204" pitchFamily="34" charset="0"/>
              </a:rPr>
              <a:t>► Spring Cloud Kubernetes</a:t>
            </a:r>
          </a:p>
          <a:p>
            <a:endParaRPr lang="en-IN" b="1" dirty="0">
              <a:solidFill>
                <a:srgbClr val="FFFF00"/>
              </a:solidFill>
            </a:endParaRPr>
          </a:p>
        </p:txBody>
      </p:sp>
    </p:spTree>
    <p:extLst>
      <p:ext uri="{BB962C8B-B14F-4D97-AF65-F5344CB8AC3E}">
        <p14:creationId xmlns:p14="http://schemas.microsoft.com/office/powerpoint/2010/main" val="166499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4B3D-B883-7B1F-09DC-FCF2901792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6BB26D-DBD4-E9DE-B041-0F591BC965F9}"/>
              </a:ext>
            </a:extLst>
          </p:cNvPr>
          <p:cNvSpPr>
            <a:spLocks noGrp="1"/>
          </p:cNvSpPr>
          <p:nvPr>
            <p:ph idx="1"/>
          </p:nvPr>
        </p:nvSpPr>
        <p:spPr/>
        <p:txBody>
          <a:bodyPr/>
          <a:lstStyle/>
          <a:p>
            <a:r>
              <a:rPr lang="en-US" b="1" i="0" dirty="0">
                <a:solidFill>
                  <a:srgbClr val="FFFF00"/>
                </a:solidFill>
                <a:effectLst/>
                <a:latin typeface="Open Sans" panose="020B0606030504020204" pitchFamily="34" charset="0"/>
              </a:rPr>
              <a:t>Spring Cloud Netflix </a:t>
            </a:r>
            <a:r>
              <a:rPr lang="en-US" b="0" i="0" dirty="0">
                <a:solidFill>
                  <a:srgbClr val="FFFF00"/>
                </a:solidFill>
                <a:effectLst/>
                <a:latin typeface="Open Sans" panose="020B0606030504020204" pitchFamily="34" charset="0"/>
              </a:rPr>
              <a:t>is the most popular project that is part of Spring Cloud. It has around 3.5k stars on GitHub. It provides Netflix OSS integrations for </a:t>
            </a:r>
            <a:r>
              <a:rPr lang="en-US" b="1" i="0" dirty="0">
                <a:solidFill>
                  <a:srgbClr val="FFFF00"/>
                </a:solidFill>
                <a:effectLst/>
                <a:latin typeface="Open Sans" panose="020B0606030504020204" pitchFamily="34" charset="0"/>
              </a:rPr>
              <a:t>Spring Boot apps</a:t>
            </a:r>
            <a:r>
              <a:rPr lang="en-US" b="0" i="0" dirty="0">
                <a:solidFill>
                  <a:srgbClr val="FFFF00"/>
                </a:solidFill>
                <a:effectLst/>
                <a:latin typeface="Open Sans" panose="020B0606030504020204" pitchFamily="34" charset="0"/>
              </a:rPr>
              <a:t> through auto-configuration and binding to the Spring Environment. With a few simple annotations, you can quickly enable and configure the common patterns inside your application and start building large distributed systems.</a:t>
            </a:r>
            <a:endParaRPr lang="en-IN" dirty="0">
              <a:solidFill>
                <a:srgbClr val="FFFF00"/>
              </a:solidFill>
            </a:endParaRPr>
          </a:p>
        </p:txBody>
      </p:sp>
    </p:spTree>
    <p:extLst>
      <p:ext uri="{BB962C8B-B14F-4D97-AF65-F5344CB8AC3E}">
        <p14:creationId xmlns:p14="http://schemas.microsoft.com/office/powerpoint/2010/main" val="385181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{80A5230A-2519-45A8-B1BA-B96B64323FB5}tf55705232_win32</Template>
  <TotalTime>825</TotalTime>
  <Words>2189</Words>
  <Application>Microsoft Office PowerPoint</Application>
  <PresentationFormat>Widescreen</PresentationFormat>
  <Paragraphs>231</Paragraphs>
  <Slides>57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Goudy Old Style</vt:lpstr>
      <vt:lpstr>Metropolis</vt:lpstr>
      <vt:lpstr>Open Sans</vt:lpstr>
      <vt:lpstr>Roboto</vt:lpstr>
      <vt:lpstr>Wingdings 2</vt:lpstr>
      <vt:lpstr>SlateVTI</vt:lpstr>
      <vt:lpstr>Spring Cloud</vt:lpstr>
      <vt:lpstr>Agenda</vt:lpstr>
      <vt:lpstr>Building REST client using Rest Template</vt:lpstr>
      <vt:lpstr>PowerPoint Presentation</vt:lpstr>
      <vt:lpstr>PowerPoint Presentation</vt:lpstr>
      <vt:lpstr>Introduction to Spring Cloud</vt:lpstr>
      <vt:lpstr>What are Microservices? </vt:lpstr>
      <vt:lpstr>What is Spring Cloud and What is It Used For?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vt:lpstr>
      <vt:lpstr>Microservices</vt:lpstr>
      <vt:lpstr>PowerPoint Presentation</vt:lpstr>
      <vt:lpstr>Principles of Microservices</vt:lpstr>
      <vt:lpstr>Advantages of Microservices</vt:lpstr>
      <vt:lpstr>Disadvantages of Microservices</vt:lpstr>
      <vt:lpstr>Challenges of Microservices Architecture</vt:lpstr>
      <vt:lpstr>PowerPoint Presentation</vt:lpstr>
      <vt:lpstr>Microservices Monitoring</vt:lpstr>
      <vt:lpstr>PowerPoint Presentation</vt:lpstr>
      <vt:lpstr>Components of Microservices</vt:lpstr>
      <vt:lpstr>Spring Cloud Config Server</vt:lpstr>
      <vt:lpstr>Netflix Eureka Naming Server </vt:lpstr>
      <vt:lpstr>Hystrix Server</vt:lpstr>
      <vt:lpstr>Hystrix Server</vt:lpstr>
      <vt:lpstr>Netflix Zuul API Gateway Server</vt:lpstr>
      <vt:lpstr>PowerPoint Presentation</vt:lpstr>
      <vt:lpstr>PowerPoint Presentation</vt:lpstr>
      <vt:lpstr>PowerPoint Presentation</vt:lpstr>
      <vt:lpstr>Sample coding</vt:lpstr>
      <vt:lpstr>PowerPoint Presentation</vt:lpstr>
      <vt:lpstr>NetflixEurekaNamingServerApplication.java</vt:lpstr>
      <vt:lpstr>NetflixEurekaNamingServerApplication.java</vt:lpstr>
      <vt:lpstr>PowerPoint Presentation</vt:lpstr>
      <vt:lpstr>PowerPoint Presentation</vt:lpstr>
      <vt:lpstr>PowerPoint Presentation</vt:lpstr>
      <vt:lpstr>Hystrix Server</vt:lpstr>
      <vt:lpstr>Fault Tolerance with Hystrix</vt:lpstr>
      <vt:lpstr>Fault Tolerance</vt:lpstr>
      <vt:lpstr>PowerPoint Presentation</vt:lpstr>
      <vt:lpstr>Hystrix configuration is done in four major steps.</vt:lpstr>
      <vt:lpstr>Hystrix Circuit Breaker Pattern</vt:lpstr>
      <vt:lpstr>Hystrix Circuit Breaker Pattern – Spring Cloud</vt:lpstr>
      <vt:lpstr>Fallback method</vt:lpstr>
      <vt:lpstr>Sample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Geethanjali Anbalagan External Trainer</dc:creator>
  <cp:lastModifiedBy>Geethanjali Anbalagan External Trainer</cp:lastModifiedBy>
  <cp:revision>3</cp:revision>
  <dcterms:created xsi:type="dcterms:W3CDTF">2022-05-17T19:47:22Z</dcterms:created>
  <dcterms:modified xsi:type="dcterms:W3CDTF">2022-05-18T09:32:38Z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