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298" r:id="rId49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tableStyles" Target="tableStyles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8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7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92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9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9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0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0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0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0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0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0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14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1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8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8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04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11728" y="262104"/>
            <a:ext cx="8626255" cy="6474905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"/>
          <p:cNvSpPr>
            <a:spLocks noGrp="1"/>
          </p:cNvSpPr>
          <p:nvPr>
            <p:ph type="title"/>
          </p:nvPr>
        </p:nvSpPr>
        <p:spPr>
          <a:xfrm>
            <a:off x="778020" y="-309787"/>
            <a:ext cx="7886700" cy="1325563"/>
          </a:xfrm>
        </p:spPr>
        <p:txBody>
          <a:bodyPr/>
          <a:p>
            <a:pPr algn="ctr"/>
            <a:r>
              <a:rPr b="1" sz="3600" lang="en-US">
                <a:solidFill>
                  <a:srgbClr val="3399FF"/>
                </a:solidFill>
              </a:rPr>
              <a:t>Difference between SQL and PL/SQL</a:t>
            </a:r>
            <a:endParaRPr b="1" sz="3600" lang="en-US">
              <a:solidFill>
                <a:srgbClr val="3399FF"/>
              </a:solidFill>
            </a:endParaRPr>
          </a:p>
        </p:txBody>
      </p:sp>
      <p:sp>
        <p:nvSpPr>
          <p:cNvPr id="1048621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63771" y="690184"/>
            <a:ext cx="6651929" cy="624038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616336" y="0"/>
            <a:ext cx="6034717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"/>
          <p:cNvSpPr>
            <a:spLocks noGrp="1"/>
          </p:cNvSpPr>
          <p:nvPr>
            <p:ph type="title"/>
          </p:nvPr>
        </p:nvSpPr>
        <p:spPr>
          <a:xfrm>
            <a:off x="749768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PL/SQL Anonymous Block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25" name=""/>
          <p:cNvSpPr>
            <a:spLocks noGrp="1"/>
          </p:cNvSpPr>
          <p:nvPr>
            <p:ph idx="1"/>
          </p:nvPr>
        </p:nvSpPr>
        <p:spPr>
          <a:xfrm>
            <a:off x="507530" y="1325562"/>
            <a:ext cx="8128937" cy="5247579"/>
          </a:xfrm>
        </p:spPr>
        <p:txBody>
          <a:bodyPr>
            <a:normAutofit/>
          </a:bodyPr>
          <a:p>
            <a:r>
              <a:rPr lang="en-US"/>
              <a:t>PL/SQL is a block-structured language whose code is organized into blocks. </a:t>
            </a:r>
            <a:endParaRPr lang="en-US"/>
          </a:p>
          <a:p>
            <a:endParaRPr lang="en-US"/>
          </a:p>
          <a:p>
            <a:r>
              <a:rPr lang="en-US"/>
              <a:t>A PL/SQL block consists of three sections: declaration, executable, and exception-handling sections.</a:t>
            </a:r>
            <a:endParaRPr lang="en-US"/>
          </a:p>
          <a:p>
            <a:endParaRPr lang="en-US"/>
          </a:p>
          <a:p>
            <a:r>
              <a:rPr lang="en-US"/>
              <a:t> In a block, the executable section is mandatory while the declaration and exception-handling sections are optional.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"/>
          <p:cNvSpPr>
            <a:spLocks noGrp="1"/>
          </p:cNvSpPr>
          <p:nvPr>
            <p:ph idx="1"/>
          </p:nvPr>
        </p:nvSpPr>
        <p:spPr>
          <a:xfrm>
            <a:off x="271463" y="971799"/>
            <a:ext cx="8601075" cy="6442703"/>
          </a:xfrm>
        </p:spPr>
        <p:txBody>
          <a:bodyPr/>
          <a:p>
            <a:r>
              <a:rPr lang="en-US"/>
              <a:t>A PL/SQL block has a name. Functions or Procedures is an example of a named block. A named block is stored into the Oracle Database server and can be reused later.</a:t>
            </a:r>
            <a:endParaRPr lang="en-US"/>
          </a:p>
          <a:p>
            <a:endParaRPr lang="en-US"/>
          </a:p>
          <a:p>
            <a:r>
              <a:rPr lang="en-US"/>
              <a:t>A block without a name is an anonymous block. An anonymous block is not saved in the Oracle Database server, so it is just for one-time use. However, PL/SQL anonymous blocks can be useful for testing purposes.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8649" y="365125"/>
            <a:ext cx="7890597" cy="5788670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PL/SQL anonymous block example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30" name=""/>
          <p:cNvSpPr>
            <a:spLocks noGrp="1"/>
          </p:cNvSpPr>
          <p:nvPr>
            <p:ph idx="1"/>
          </p:nvPr>
        </p:nvSpPr>
        <p:spPr/>
        <p:txBody>
          <a:bodyPr>
            <a:normAutofit fontScale="85714" lnSpcReduction="20000"/>
          </a:bodyPr>
          <a:p>
            <a:pPr indent="0" marL="0">
              <a:buNone/>
            </a:pPr>
            <a:endParaRPr lang="en-US"/>
          </a:p>
          <a:p>
            <a:pPr indent="0" marL="0">
              <a:buNone/>
            </a:pPr>
            <a:r>
              <a:rPr lang="en-US"/>
              <a:t>BEGIN</a:t>
            </a:r>
            <a:endParaRPr lang="en-US"/>
          </a:p>
          <a:p>
            <a:pPr indent="0" marL="0">
              <a:buNone/>
            </a:pPr>
            <a:r>
              <a:rPr lang="en-US"/>
              <a:t>   DBMS_OUTPUT.put_line ('Hello World!');</a:t>
            </a:r>
            <a:endParaRPr lang="en-US"/>
          </a:p>
          <a:p>
            <a:pPr indent="0" marL="0">
              <a:buNone/>
            </a:pPr>
            <a:r>
              <a:rPr lang="en-US"/>
              <a:t>END;</a:t>
            </a:r>
            <a:endParaRPr lang="en-US"/>
          </a:p>
          <a:p>
            <a:pPr indent="0" marL="0">
              <a:buNone/>
            </a:pPr>
            <a:endParaRPr lang="en-US"/>
          </a:p>
          <a:p>
            <a:pPr indent="0" marL="0">
              <a:buNone/>
            </a:pPr>
            <a:r>
              <a:rPr lang="en-US"/>
              <a:t>DECLARE</a:t>
            </a:r>
            <a:endParaRPr lang="en-US"/>
          </a:p>
          <a:p>
            <a:pPr indent="0" marL="0">
              <a:buNone/>
            </a:pPr>
            <a:r>
              <a:rPr lang="en-US"/>
              <a:t>  l_message VARCHAR2( 255 ) := 'Hello World!';</a:t>
            </a:r>
            <a:endParaRPr lang="en-US"/>
          </a:p>
          <a:p>
            <a:pPr indent="0" marL="0">
              <a:buNone/>
            </a:pPr>
            <a:r>
              <a:rPr lang="en-US"/>
              <a:t>BEGIN</a:t>
            </a:r>
            <a:endParaRPr lang="en-US"/>
          </a:p>
          <a:p>
            <a:pPr indent="0" marL="0">
              <a:buNone/>
            </a:pPr>
            <a:r>
              <a:rPr lang="en-US"/>
              <a:t>  DBMS_OUTPUT.PUT_LINE( l_message );</a:t>
            </a:r>
            <a:endParaRPr lang="en-US"/>
          </a:p>
          <a:p>
            <a:pPr indent="0" marL="0">
              <a:buNone/>
            </a:pPr>
            <a:r>
              <a:rPr lang="en-US"/>
              <a:t>END;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"/>
          <p:cNvSpPr>
            <a:spLocks noGrp="1"/>
          </p:cNvSpPr>
          <p:nvPr>
            <p:ph type="title"/>
          </p:nvPr>
        </p:nvSpPr>
        <p:spPr>
          <a:xfrm>
            <a:off x="628649" y="-183606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PL/SQL Data Types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32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9602" y="962329"/>
            <a:ext cx="8874763" cy="5957398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76669" y="380131"/>
            <a:ext cx="8380987" cy="6314322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PL/SQL Variables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36" name=""/>
          <p:cNvSpPr>
            <a:spLocks noGrp="1"/>
          </p:cNvSpPr>
          <p:nvPr>
            <p:ph idx="1"/>
          </p:nvPr>
        </p:nvSpPr>
        <p:spPr>
          <a:xfrm>
            <a:off x="174046" y="1020921"/>
            <a:ext cx="8898450" cy="5719535"/>
          </a:xfrm>
        </p:spPr>
        <p:txBody>
          <a:bodyPr>
            <a:normAutofit/>
          </a:bodyPr>
          <a:p>
            <a:r>
              <a:rPr lang="en-US"/>
              <a:t>First, specify the name of the variable. The name of the variable should be as descriptive as possible, e.g., l_total_sales, l_credit_limit, and l_sales_revenue.</a:t>
            </a:r>
            <a:endParaRPr lang="en-US"/>
          </a:p>
          <a:p>
            <a:r>
              <a:rPr lang="en-US"/>
              <a:t>Second, choose an appropriate data type for the variable, depending on the kind of value which you want to store, for example, number, character, Boolean, and datetime.</a:t>
            </a:r>
            <a:endParaRPr lang="en-US"/>
          </a:p>
          <a:p>
            <a:r>
              <a:rPr lang="en-US"/>
              <a:t>By convention, local variable names should start with l_ and global variable names should have a prefix of g_ .</a:t>
            </a:r>
            <a:endParaRPr lang="en-US"/>
          </a:p>
          <a:p>
            <a:endParaRPr lang="en-US"/>
          </a:p>
          <a:p>
            <a:r>
              <a:rPr lang="en-US"/>
              <a:t>variable_name datatype [NOT NULL] [:= initial_value];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"/>
          <p:cNvSpPr>
            <a:spLocks noGrp="1"/>
          </p:cNvSpPr>
          <p:nvPr>
            <p:ph idx="1"/>
          </p:nvPr>
        </p:nvSpPr>
        <p:spPr>
          <a:xfrm>
            <a:off x="628650" y="975494"/>
            <a:ext cx="8518333" cy="5132917"/>
          </a:xfrm>
        </p:spPr>
        <p:txBody>
          <a:bodyPr/>
          <a:p>
            <a:pPr indent="0" marL="0">
              <a:buNone/>
            </a:pPr>
            <a:r>
              <a:rPr lang="en-US"/>
              <a:t>DECLARE</a:t>
            </a:r>
            <a:endParaRPr lang="en-US"/>
          </a:p>
          <a:p>
            <a:pPr indent="0" marL="0">
              <a:buNone/>
            </a:pPr>
            <a:r>
              <a:rPr lang="en-US"/>
              <a:t>    l_total_sales NUMBER(15,2);</a:t>
            </a:r>
            <a:endParaRPr lang="en-US"/>
          </a:p>
          <a:p>
            <a:pPr indent="0" marL="0">
              <a:buNone/>
            </a:pPr>
            <a:r>
              <a:rPr lang="en-US"/>
              <a:t>    l_credit_limit NUMBER (10,0);    </a:t>
            </a:r>
            <a:endParaRPr lang="en-US"/>
          </a:p>
          <a:p>
            <a:pPr indent="0" marL="0">
              <a:buNone/>
            </a:pPr>
            <a:r>
              <a:rPr lang="en-US"/>
              <a:t>    l_contact_name VARCHAR2(255);</a:t>
            </a:r>
            <a:endParaRPr lang="en-US"/>
          </a:p>
          <a:p>
            <a:pPr indent="0" marL="0">
              <a:buNone/>
            </a:pPr>
            <a:r>
              <a:rPr lang="en-US"/>
              <a:t>BEGIN</a:t>
            </a:r>
            <a:endParaRPr lang="en-US"/>
          </a:p>
          <a:p>
            <a:pPr indent="0" marL="0">
              <a:buNone/>
            </a:pPr>
            <a:r>
              <a:rPr lang="en-US"/>
              <a:t>    NULL;</a:t>
            </a:r>
            <a:endParaRPr lang="en-US"/>
          </a:p>
          <a:p>
            <a:pPr indent="0" marL="0">
              <a:buNone/>
            </a:pPr>
            <a:r>
              <a:rPr lang="en-US"/>
              <a:t>END;</a:t>
            </a:r>
            <a:endParaRPr lang="en-US"/>
          </a:p>
          <a:p>
            <a:pPr indent="0" marL="0"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"/>
          <p:cNvSpPr>
            <a:spLocks noGrp="1"/>
          </p:cNvSpPr>
          <p:nvPr>
            <p:ph type="title"/>
          </p:nvPr>
        </p:nvSpPr>
        <p:spPr>
          <a:xfrm>
            <a:off x="622155" y="-356505"/>
            <a:ext cx="7899689" cy="1325563"/>
          </a:xfrm>
        </p:spPr>
        <p:txBody>
          <a:bodyPr/>
          <a:p>
            <a:r>
              <a:rPr b="1" lang="en-US">
                <a:solidFill>
                  <a:srgbClr val="98CC00"/>
                </a:solidFill>
              </a:rPr>
              <a:t>A</a:t>
            </a:r>
            <a:r>
              <a:rPr b="1" lang="en-US">
                <a:solidFill>
                  <a:srgbClr val="98CC00"/>
                </a:solidFill>
              </a:rPr>
              <a:t>g</a:t>
            </a:r>
            <a:r>
              <a:rPr b="1" lang="en-US">
                <a:solidFill>
                  <a:srgbClr val="98CC00"/>
                </a:solidFill>
              </a:rPr>
              <a:t>e</a:t>
            </a:r>
            <a:r>
              <a:rPr b="1" lang="en-US">
                <a:solidFill>
                  <a:srgbClr val="98CC00"/>
                </a:solidFill>
              </a:rPr>
              <a:t>nda</a:t>
            </a:r>
            <a:endParaRPr b="1" lang="en-US">
              <a:solidFill>
                <a:srgbClr val="98CC00"/>
              </a:solidFill>
            </a:endParaRPr>
          </a:p>
        </p:txBody>
      </p:sp>
      <p:sp>
        <p:nvSpPr>
          <p:cNvPr id="1048606" name=""/>
          <p:cNvSpPr>
            <a:spLocks noGrp="1"/>
          </p:cNvSpPr>
          <p:nvPr>
            <p:ph idx="1"/>
          </p:nvPr>
        </p:nvSpPr>
        <p:spPr>
          <a:xfrm>
            <a:off x="290945" y="969058"/>
            <a:ext cx="8562109" cy="5767678"/>
          </a:xfrm>
        </p:spPr>
        <p:txBody>
          <a:bodyPr>
            <a:normAutofit fontScale="57143" lnSpcReduction="20000"/>
          </a:bodyPr>
          <a:p>
            <a:r>
              <a:rPr b="1" lang="en-US">
                <a:solidFill>
                  <a:srgbClr val="3399FF"/>
                </a:solidFill>
              </a:rPr>
              <a:t>Getting started with PL/SQL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Conditional control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Iterative processing with loops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Select Into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Exception handlers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Records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Cursors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Stored procedures and Functions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Packages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PL/SQL Collections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"/>
          <p:cNvSpPr>
            <a:spLocks noGrp="1"/>
          </p:cNvSpPr>
          <p:nvPr>
            <p:ph type="title"/>
          </p:nvPr>
        </p:nvSpPr>
        <p:spPr>
          <a:xfrm>
            <a:off x="628649" y="-242849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PL/SQL Comments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39" name=""/>
          <p:cNvSpPr>
            <a:spLocks noGrp="1"/>
          </p:cNvSpPr>
          <p:nvPr>
            <p:ph idx="1"/>
          </p:nvPr>
        </p:nvSpPr>
        <p:spPr>
          <a:xfrm>
            <a:off x="149815" y="1253330"/>
            <a:ext cx="8773772" cy="5467539"/>
          </a:xfrm>
        </p:spPr>
        <p:txBody>
          <a:bodyPr/>
          <a:p>
            <a:pPr indent="0" marL="0">
              <a:buNone/>
            </a:pPr>
            <a:r>
              <a:rPr lang="en-US"/>
              <a:t>Single-line comments</a:t>
            </a:r>
            <a:endParaRPr lang="en-US"/>
          </a:p>
          <a:p>
            <a:pPr indent="0" marL="0">
              <a:buNone/>
            </a:pPr>
            <a:r>
              <a:rPr lang="en-US"/>
              <a:t>-- valued added tax 10%</a:t>
            </a:r>
            <a:endParaRPr lang="en-US"/>
          </a:p>
          <a:p>
            <a:pPr indent="0" marL="0">
              <a:buNone/>
            </a:pPr>
            <a:r>
              <a:rPr lang="en-US"/>
              <a:t>DECLARE co_vat_rate CONSTANT NUMBER := 0.1; </a:t>
            </a:r>
            <a:endParaRPr lang="en-US"/>
          </a:p>
          <a:p>
            <a:pPr indent="0" marL="0">
              <a:buNone/>
            </a:pPr>
            <a:endParaRPr lang="en-US"/>
          </a:p>
          <a:p>
            <a:pPr indent="0" marL="0">
              <a:buNone/>
            </a:pPr>
            <a:r>
              <a:rPr lang="en-US"/>
              <a:t>Multi-line comments</a:t>
            </a:r>
            <a:endParaRPr lang="en-US"/>
          </a:p>
          <a:p>
            <a:pPr indent="0" marL="0">
              <a:buNone/>
            </a:pPr>
            <a:endParaRPr lang="en-US"/>
          </a:p>
          <a:p>
            <a:pPr indent="0" marL="0">
              <a:buNone/>
            </a:pPr>
            <a:r>
              <a:rPr lang="en-US"/>
              <a:t>/*</a:t>
            </a:r>
            <a:endParaRPr lang="en-US"/>
          </a:p>
          <a:p>
            <a:pPr indent="0" marL="0">
              <a:buNone/>
            </a:pPr>
            <a:r>
              <a:rPr lang="en-US"/>
              <a:t>  This is a multi-line comment</a:t>
            </a:r>
            <a:endParaRPr lang="en-US"/>
          </a:p>
          <a:p>
            <a:pPr indent="0" marL="0">
              <a:buNone/>
            </a:pPr>
            <a:r>
              <a:rPr lang="en-US"/>
              <a:t>  that can span multiple lines</a:t>
            </a:r>
            <a:endParaRPr lang="en-US"/>
          </a:p>
          <a:p>
            <a:pPr indent="0" marL="0">
              <a:buNone/>
            </a:pPr>
            <a:r>
              <a:rPr lang="en-US"/>
              <a:t>*/</a:t>
            </a:r>
            <a:endParaRPr lang="en-US"/>
          </a:p>
          <a:p>
            <a:pPr indent="0" marL="0">
              <a:buNone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"/>
          <p:cNvSpPr>
            <a:spLocks noGrp="1"/>
          </p:cNvSpPr>
          <p:nvPr>
            <p:ph type="title"/>
          </p:nvPr>
        </p:nvSpPr>
        <p:spPr>
          <a:xfrm>
            <a:off x="628650" y="-144699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PL/SQL Constants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41" name=""/>
          <p:cNvSpPr>
            <a:spLocks noGrp="1"/>
          </p:cNvSpPr>
          <p:nvPr>
            <p:ph idx="1"/>
          </p:nvPr>
        </p:nvSpPr>
        <p:spPr>
          <a:xfrm>
            <a:off x="129879" y="890875"/>
            <a:ext cx="8884242" cy="5753079"/>
          </a:xfrm>
        </p:spPr>
        <p:txBody>
          <a:bodyPr/>
          <a:p>
            <a:r>
              <a:rPr lang="en-US">
                <a:solidFill>
                  <a:srgbClr val="000000"/>
                </a:solidFill>
              </a:rPr>
              <a:t>Unlike a variable, a constant holds a value that does not change throughout the execution of the program.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Constants make your code more readable.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constant_name CONSTANT datatype [NOT NULL]  := expression</a:t>
            </a:r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8642" name=""/>
          <p:cNvSpPr txBox="1"/>
          <p:nvPr/>
        </p:nvSpPr>
        <p:spPr>
          <a:xfrm>
            <a:off x="2601663" y="2994660"/>
            <a:ext cx="6906020" cy="38633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3399FF"/>
                </a:solidFill>
              </a:rPr>
              <a:t>DECLARE</a:t>
            </a:r>
            <a:endParaRPr b="1" sz="2800" lang="en-US">
              <a:solidFill>
                <a:srgbClr val="3399FF"/>
              </a:solidFill>
            </a:endParaRPr>
          </a:p>
          <a:p>
            <a:r>
              <a:rPr b="1" sz="2800" lang="en-US">
                <a:solidFill>
                  <a:srgbClr val="3399FF"/>
                </a:solidFill>
              </a:rPr>
              <a:t>    co_payment_term   CONSTANT NUMBER   := 45; -- days </a:t>
            </a:r>
            <a:endParaRPr b="1" sz="2800" lang="en-US">
              <a:solidFill>
                <a:srgbClr val="3399FF"/>
              </a:solidFill>
            </a:endParaRPr>
          </a:p>
          <a:p>
            <a:r>
              <a:rPr b="1" sz="2800" lang="en-US">
                <a:solidFill>
                  <a:srgbClr val="3399FF"/>
                </a:solidFill>
              </a:rPr>
              <a:t>    co_payment_status CONSTANT BOOLEAN  := FALSE; </a:t>
            </a:r>
            <a:endParaRPr b="1" sz="2800" lang="en-US">
              <a:solidFill>
                <a:srgbClr val="3399FF"/>
              </a:solidFill>
            </a:endParaRPr>
          </a:p>
          <a:p>
            <a:r>
              <a:rPr b="1" sz="2800" lang="en-US">
                <a:solidFill>
                  <a:srgbClr val="3399FF"/>
                </a:solidFill>
              </a:rPr>
              <a:t>BEGIN</a:t>
            </a:r>
            <a:endParaRPr b="1" sz="2800" lang="en-US">
              <a:solidFill>
                <a:srgbClr val="3399FF"/>
              </a:solidFill>
            </a:endParaRPr>
          </a:p>
          <a:p>
            <a:r>
              <a:rPr b="1" sz="2800" lang="en-US">
                <a:solidFill>
                  <a:srgbClr val="3399FF"/>
                </a:solidFill>
              </a:rPr>
              <a:t>    NULL;</a:t>
            </a:r>
            <a:endParaRPr b="1" sz="2800" lang="en-US">
              <a:solidFill>
                <a:srgbClr val="3399FF"/>
              </a:solidFill>
            </a:endParaRPr>
          </a:p>
          <a:p>
            <a:r>
              <a:rPr b="1" sz="2800" lang="en-US">
                <a:solidFill>
                  <a:srgbClr val="3399FF"/>
                </a:solidFill>
              </a:rPr>
              <a:t>END;</a:t>
            </a:r>
            <a:endParaRPr b="1" sz="2800" lang="en-US">
              <a:solidFill>
                <a:srgbClr val="3399FF"/>
              </a:solidFill>
            </a:endParaRPr>
          </a:p>
          <a:p>
            <a:endParaRPr b="1" sz="2800"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PL/SQL IF Statement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44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IF statement allows you to either execute or skip a sequence of statements, depending on a condition. The IF statement has the three forms:</a:t>
            </a:r>
            <a:endParaRPr lang="en-US"/>
          </a:p>
          <a:p>
            <a:r>
              <a:rPr lang="en-US"/>
              <a:t>– IF THEN</a:t>
            </a:r>
            <a:endParaRPr lang="en-US"/>
          </a:p>
          <a:p>
            <a:r>
              <a:rPr lang="en-US"/>
              <a:t>– IF THEN ELSE</a:t>
            </a:r>
            <a:endParaRPr lang="en-US"/>
          </a:p>
          <a:p>
            <a:r>
              <a:rPr lang="en-US"/>
              <a:t>– IF THEN ELSIF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PL/SQL CASE Statement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46" name=""/>
          <p:cNvSpPr>
            <a:spLocks noGrp="1"/>
          </p:cNvSpPr>
          <p:nvPr>
            <p:ph idx="1"/>
          </p:nvPr>
        </p:nvSpPr>
        <p:spPr/>
        <p:txBody>
          <a:bodyPr>
            <a:normAutofit fontScale="92857" lnSpcReduction="20000"/>
          </a:bodyPr>
          <a:p>
            <a:pPr indent="0" marL="0">
              <a:buNone/>
            </a:pPr>
            <a:r>
              <a:rPr lang="en-US"/>
              <a:t>CASE selector</a:t>
            </a:r>
            <a:endParaRPr lang="en-US"/>
          </a:p>
          <a:p>
            <a:pPr indent="0" marL="0">
              <a:buNone/>
            </a:pPr>
            <a:r>
              <a:rPr lang="en-US"/>
              <a:t>WHEN selector_value_1 THEN</a:t>
            </a:r>
            <a:endParaRPr lang="en-US"/>
          </a:p>
          <a:p>
            <a:pPr indent="0" marL="0">
              <a:buNone/>
            </a:pPr>
            <a:r>
              <a:rPr lang="en-US"/>
              <a:t>    statements_1</a:t>
            </a:r>
            <a:endParaRPr lang="en-US"/>
          </a:p>
          <a:p>
            <a:pPr indent="0" marL="0">
              <a:buNone/>
            </a:pPr>
            <a:r>
              <a:rPr lang="en-US"/>
              <a:t>WHEN selector_value_1 THEN </a:t>
            </a:r>
            <a:endParaRPr lang="en-US"/>
          </a:p>
          <a:p>
            <a:pPr indent="0" marL="0">
              <a:buNone/>
            </a:pPr>
            <a:r>
              <a:rPr lang="en-US"/>
              <a:t>    statement_2</a:t>
            </a:r>
            <a:endParaRPr lang="en-US"/>
          </a:p>
          <a:p>
            <a:pPr indent="0" marL="0">
              <a:buNone/>
            </a:pPr>
            <a:r>
              <a:rPr lang="en-US"/>
              <a:t>...</a:t>
            </a:r>
            <a:endParaRPr lang="en-US"/>
          </a:p>
          <a:p>
            <a:pPr indent="0" marL="0">
              <a:buNone/>
            </a:pPr>
            <a:r>
              <a:rPr lang="en-US"/>
              <a:t>ELSE</a:t>
            </a:r>
            <a:endParaRPr lang="en-US"/>
          </a:p>
          <a:p>
            <a:pPr indent="0" marL="0">
              <a:buNone/>
            </a:pPr>
            <a:r>
              <a:rPr lang="en-US"/>
              <a:t>    else_statements</a:t>
            </a:r>
            <a:endParaRPr lang="en-US"/>
          </a:p>
          <a:p>
            <a:pPr indent="0" marL="0">
              <a:buNone/>
            </a:pPr>
            <a:r>
              <a:rPr lang="en-US"/>
              <a:t>END CASE;</a:t>
            </a:r>
            <a:endParaRPr lang="en-US"/>
          </a:p>
          <a:p>
            <a:pPr indent="0" marL="0">
              <a:buNone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02A5E3"/>
                </a:solidFill>
              </a:rPr>
              <a:t>PL/SQL GOTO Statement</a:t>
            </a:r>
            <a:endParaRPr b="1" lang="en-US">
              <a:solidFill>
                <a:srgbClr val="02A5E3"/>
              </a:solidFill>
            </a:endParaRPr>
          </a:p>
        </p:txBody>
      </p:sp>
      <p:sp>
        <p:nvSpPr>
          <p:cNvPr id="1048648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GOTO statement allows you to transfer control to a labeled block or statement. The following illustrates the syntax of the GOTO statement:</a:t>
            </a:r>
            <a:endParaRPr lang="en-US"/>
          </a:p>
          <a:p>
            <a:endParaRPr lang="en-US"/>
          </a:p>
          <a:p>
            <a:r>
              <a:rPr lang="en-US"/>
              <a:t>GOTO label_name;</a:t>
            </a:r>
            <a:endParaRPr lang="en-US"/>
          </a:p>
          <a:p>
            <a:endParaRPr lang="en-US"/>
          </a:p>
          <a:p>
            <a:r>
              <a:rPr lang="en-US"/>
              <a:t>&lt;&lt;label_name&gt;&gt;;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NULL Statement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50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PL/SQL NULL statement has the following format:</a:t>
            </a:r>
            <a:endParaRPr lang="en-US"/>
          </a:p>
          <a:p>
            <a:r>
              <a:rPr lang="en-US"/>
              <a:t>NULL;</a:t>
            </a:r>
            <a:endParaRPr lang="en-US"/>
          </a:p>
          <a:p>
            <a:r>
              <a:rPr lang="en-US"/>
              <a:t>Code language: SQL (Structured Query Language) (sql)</a:t>
            </a:r>
            <a:endParaRPr lang="en-US"/>
          </a:p>
          <a:p>
            <a:r>
              <a:rPr lang="en-US"/>
              <a:t>The NULL statement is a NULL keyword followed by a semicolon ( ;). The NULL statement does nothing except that it passes control to the next statement.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PL/SQL LOOP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52" name=""/>
          <p:cNvSpPr>
            <a:spLocks noGrp="1"/>
          </p:cNvSpPr>
          <p:nvPr>
            <p:ph idx="1"/>
          </p:nvPr>
        </p:nvSpPr>
        <p:spPr>
          <a:xfrm>
            <a:off x="387720" y="1825625"/>
            <a:ext cx="8508228" cy="4976408"/>
          </a:xfrm>
        </p:spPr>
        <p:txBody>
          <a:bodyPr>
            <a:normAutofit fontScale="92857" lnSpcReduction="20000"/>
          </a:bodyPr>
          <a:p>
            <a:r>
              <a:rPr lang="en-US"/>
              <a:t>The PL/SQL LOOP statement has the following structure:</a:t>
            </a:r>
            <a:endParaRPr lang="en-US"/>
          </a:p>
          <a:p>
            <a:r>
              <a:rPr lang="en-US"/>
              <a:t>&lt;&lt;label&gt;&gt; LOOP</a:t>
            </a:r>
            <a:endParaRPr lang="en-US"/>
          </a:p>
          <a:p>
            <a:r>
              <a:rPr lang="en-US"/>
              <a:t>    statements;</a:t>
            </a:r>
            <a:endParaRPr lang="en-US"/>
          </a:p>
          <a:p>
            <a:r>
              <a:rPr lang="en-US"/>
              <a:t>END LOOP loop_label;</a:t>
            </a:r>
            <a:endParaRPr lang="en-US"/>
          </a:p>
          <a:p>
            <a:r>
              <a:rPr lang="en-US"/>
              <a:t>Code language: SQL (Structured Query Language) (sql)</a:t>
            </a:r>
            <a:endParaRPr lang="en-US"/>
          </a:p>
          <a:p>
            <a:r>
              <a:rPr lang="en-US"/>
              <a:t>This structure is the most basic of all the loop constructs including FOR LOOP and WHILE LOOP. This basic LOOP statement consists of a LOOP keyword, a body of executable code, and the END LOOP keywords.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It is a good practice to use the LOOP statement when:</a:t>
            </a:r>
            <a:endParaRPr lang="en-US"/>
          </a:p>
          <a:p>
            <a:r>
              <a:rPr lang="en-US"/>
              <a:t>You want to execute the loop body at least once.</a:t>
            </a:r>
            <a:endParaRPr lang="en-US"/>
          </a:p>
          <a:p>
            <a:r>
              <a:rPr lang="en-US"/>
              <a:t>You are not sure the number of times you want the loop to execute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PL/SQL FOR LOOP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56" name=""/>
          <p:cNvSpPr>
            <a:spLocks noGrp="1"/>
          </p:cNvSpPr>
          <p:nvPr>
            <p:ph idx="1"/>
          </p:nvPr>
        </p:nvSpPr>
        <p:spPr>
          <a:xfrm>
            <a:off x="89682" y="1825625"/>
            <a:ext cx="8678156" cy="4700205"/>
          </a:xfrm>
        </p:spPr>
        <p:txBody>
          <a:bodyPr>
            <a:normAutofit fontScale="92857" lnSpcReduction="20000"/>
          </a:bodyPr>
          <a:p>
            <a:r>
              <a:rPr lang="en-US"/>
              <a:t>PL/SQL FOR LOOP executes a sequence of statements a specified number of times. The PL/SQL FOR LOOP statement has the following structure:</a:t>
            </a:r>
            <a:endParaRPr lang="en-US"/>
          </a:p>
          <a:p>
            <a:r>
              <a:rPr lang="en-US"/>
              <a:t>FOR index IN lower_bound .. upper_bound</a:t>
            </a:r>
            <a:endParaRPr lang="en-US"/>
          </a:p>
          <a:p>
            <a:r>
              <a:rPr lang="en-US"/>
              <a:t>LOOP </a:t>
            </a:r>
            <a:endParaRPr lang="en-US"/>
          </a:p>
          <a:p>
            <a:r>
              <a:rPr lang="en-US"/>
              <a:t>    statements; </a:t>
            </a:r>
            <a:endParaRPr lang="en-US"/>
          </a:p>
          <a:p>
            <a:r>
              <a:rPr lang="en-US"/>
              <a:t>END LOOP;</a:t>
            </a:r>
            <a:endParaRPr lang="en-US"/>
          </a:p>
          <a:p>
            <a:r>
              <a:rPr lang="en-US"/>
              <a:t>Code language: SQL (Structured Query Language) (sql)</a:t>
            </a:r>
            <a:endParaRPr lang="en-US"/>
          </a:p>
          <a:p>
            <a:r>
              <a:rPr lang="en-US"/>
              <a:t>The index is an implicit variable. It is local to the FOR LOOP statement. In other words, you cannot reference it outside the loop.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"/>
          <p:cNvSpPr>
            <a:spLocks noGrp="1"/>
          </p:cNvSpPr>
          <p:nvPr>
            <p:ph type="title"/>
          </p:nvPr>
        </p:nvSpPr>
        <p:spPr>
          <a:xfrm>
            <a:off x="628649" y="-179136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PL/SQL WHILE Loop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58" name=""/>
          <p:cNvSpPr>
            <a:spLocks noGrp="1"/>
          </p:cNvSpPr>
          <p:nvPr>
            <p:ph idx="1"/>
          </p:nvPr>
        </p:nvSpPr>
        <p:spPr>
          <a:xfrm>
            <a:off x="219507" y="949536"/>
            <a:ext cx="8773846" cy="5964439"/>
          </a:xfrm>
        </p:spPr>
        <p:txBody>
          <a:bodyPr>
            <a:normAutofit/>
          </a:bodyPr>
          <a:p>
            <a:r>
              <a:rPr b="1" lang="en-US">
                <a:solidFill>
                  <a:srgbClr val="000000"/>
                </a:solidFill>
              </a:rPr>
              <a:t>Here is the syntax for the WHILE loop statement:</a:t>
            </a:r>
            <a:endParaRPr b="1" lang="en-US">
              <a:solidFill>
                <a:srgbClr val="000000"/>
              </a:solidFill>
            </a:endParaRPr>
          </a:p>
          <a:p>
            <a:r>
              <a:rPr b="1" lang="en-US">
                <a:solidFill>
                  <a:srgbClr val="000000"/>
                </a:solidFill>
              </a:rPr>
              <a:t>WHILE condition</a:t>
            </a:r>
            <a:endParaRPr b="1" lang="en-US">
              <a:solidFill>
                <a:srgbClr val="000000"/>
              </a:solidFill>
            </a:endParaRPr>
          </a:p>
          <a:p>
            <a:r>
              <a:rPr b="1" lang="en-US">
                <a:solidFill>
                  <a:srgbClr val="000000"/>
                </a:solidFill>
              </a:rPr>
              <a:t>LOOP</a:t>
            </a:r>
            <a:endParaRPr b="1" lang="en-US">
              <a:solidFill>
                <a:srgbClr val="000000"/>
              </a:solidFill>
            </a:endParaRPr>
          </a:p>
          <a:p>
            <a:r>
              <a:rPr b="1" lang="en-US">
                <a:solidFill>
                  <a:srgbClr val="000000"/>
                </a:solidFill>
              </a:rPr>
              <a:t>    statements;</a:t>
            </a:r>
            <a:endParaRPr b="1" lang="en-US">
              <a:solidFill>
                <a:srgbClr val="000000"/>
              </a:solidFill>
            </a:endParaRPr>
          </a:p>
          <a:p>
            <a:r>
              <a:rPr b="1" lang="en-US">
                <a:solidFill>
                  <a:srgbClr val="000000"/>
                </a:solidFill>
              </a:rPr>
              <a:t>END LOOP;</a:t>
            </a:r>
            <a:endParaRPr b="1" lang="en-US">
              <a:solidFill>
                <a:srgbClr val="000000"/>
              </a:solidFill>
            </a:endParaRPr>
          </a:p>
          <a:p>
            <a:r>
              <a:rPr b="1" lang="en-US">
                <a:solidFill>
                  <a:srgbClr val="000000"/>
                </a:solidFill>
              </a:rPr>
              <a:t>Code language: SQL (Structured Query Language) (sql)</a:t>
            </a:r>
            <a:endParaRPr b="1" lang="en-US">
              <a:solidFill>
                <a:srgbClr val="000000"/>
              </a:solidFill>
            </a:endParaRPr>
          </a:p>
          <a:p>
            <a:r>
              <a:rPr b="1" lang="en-US">
                <a:solidFill>
                  <a:srgbClr val="000000"/>
                </a:solidFill>
              </a:rPr>
              <a:t>The condition in the WHILE is a Boolean expression that evaluates to TRUE, FALSE or NULL.</a:t>
            </a:r>
            <a:endParaRPr b="1" lang="en-US">
              <a:solidFill>
                <a:srgbClr val="000000"/>
              </a:solidFill>
            </a:endParaRPr>
          </a:p>
          <a:p>
            <a:r>
              <a:rPr b="1" lang="en-US">
                <a:solidFill>
                  <a:srgbClr val="000000"/>
                </a:solidFill>
              </a:rPr>
              <a:t>The WHILE loop statement continues to execute the statements between the LOOP and END LOOP as long as the condition in the WHILE clause evaluates to TRUE</a:t>
            </a:r>
            <a:endParaRPr b="1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769290"/>
          </a:xfrm>
        </p:spPr>
        <p:txBody>
          <a:bodyPr/>
          <a:p>
            <a:r>
              <a:rPr b="1" lang="en-US">
                <a:solidFill>
                  <a:srgbClr val="3399FF"/>
                </a:solidFill>
              </a:rPr>
              <a:t>Getting started with PL/SQL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08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PL/SQL CONTINUE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60" name=""/>
          <p:cNvSpPr>
            <a:spLocks noGrp="1"/>
          </p:cNvSpPr>
          <p:nvPr>
            <p:ph idx="1"/>
          </p:nvPr>
        </p:nvSpPr>
        <p:spPr>
          <a:xfrm>
            <a:off x="0" y="1053368"/>
            <a:ext cx="8938780" cy="5732012"/>
          </a:xfrm>
        </p:spPr>
        <p:txBody>
          <a:bodyPr>
            <a:normAutofit fontScale="82143" lnSpcReduction="20000"/>
          </a:bodyPr>
          <a:p>
            <a:r>
              <a:rPr b="1" lang="en-US">
                <a:solidFill>
                  <a:srgbClr val="000000"/>
                </a:solidFill>
              </a:rPr>
              <a:t>The CONTINUE statement allows you to exit the current loop iteration and immediately continue on to the next iteration of that loop.</a:t>
            </a:r>
            <a:endParaRPr b="1" lang="en-US">
              <a:solidFill>
                <a:srgbClr val="000000"/>
              </a:solidFill>
            </a:endParaRPr>
          </a:p>
          <a:p>
            <a:r>
              <a:rPr b="1" lang="en-US">
                <a:solidFill>
                  <a:srgbClr val="000000"/>
                </a:solidFill>
              </a:rPr>
              <a:t>The CONTINUE statement has a simple syntax:</a:t>
            </a:r>
            <a:endParaRPr b="1" lang="en-US">
              <a:solidFill>
                <a:srgbClr val="000000"/>
              </a:solidFill>
            </a:endParaRPr>
          </a:p>
          <a:p>
            <a:r>
              <a:rPr b="1" lang="en-US">
                <a:solidFill>
                  <a:srgbClr val="000000"/>
                </a:solidFill>
              </a:rPr>
              <a:t>CONTINUE;</a:t>
            </a:r>
            <a:endParaRPr b="1" lang="en-US">
              <a:solidFill>
                <a:srgbClr val="000000"/>
              </a:solidFill>
            </a:endParaRPr>
          </a:p>
          <a:p>
            <a:r>
              <a:rPr b="1" lang="en-US">
                <a:solidFill>
                  <a:srgbClr val="000000"/>
                </a:solidFill>
              </a:rPr>
              <a:t>Code language: SQL (Structured Query Language) (sql)</a:t>
            </a:r>
            <a:endParaRPr b="1" lang="en-US">
              <a:solidFill>
                <a:srgbClr val="000000"/>
              </a:solidFill>
            </a:endParaRPr>
          </a:p>
          <a:p>
            <a:r>
              <a:rPr b="1" lang="en-US">
                <a:solidFill>
                  <a:srgbClr val="000000"/>
                </a:solidFill>
              </a:rPr>
              <a:t>Typically, the CONTINUE statement is used within an IF THEN statement to exit the current loop iteration based on a specified condition as shown below:</a:t>
            </a:r>
            <a:endParaRPr b="1" lang="en-US">
              <a:solidFill>
                <a:srgbClr val="000000"/>
              </a:solidFill>
            </a:endParaRPr>
          </a:p>
          <a:p>
            <a:r>
              <a:rPr b="1" lang="en-US">
                <a:solidFill>
                  <a:srgbClr val="000000"/>
                </a:solidFill>
              </a:rPr>
              <a:t>IF condition THEN</a:t>
            </a:r>
            <a:endParaRPr b="1" lang="en-US">
              <a:solidFill>
                <a:srgbClr val="000000"/>
              </a:solidFill>
            </a:endParaRPr>
          </a:p>
          <a:p>
            <a:r>
              <a:rPr b="1" lang="en-US">
                <a:solidFill>
                  <a:srgbClr val="000000"/>
                </a:solidFill>
              </a:rPr>
              <a:t>    CONTINUE;</a:t>
            </a:r>
            <a:endParaRPr b="1" lang="en-US">
              <a:solidFill>
                <a:srgbClr val="000000"/>
              </a:solidFill>
            </a:endParaRPr>
          </a:p>
          <a:p>
            <a:r>
              <a:rPr b="1" lang="en-US">
                <a:solidFill>
                  <a:srgbClr val="000000"/>
                </a:solidFill>
              </a:rPr>
              <a:t>END IF;</a:t>
            </a:r>
            <a:endParaRPr b="1" lang="en-US">
              <a:solidFill>
                <a:srgbClr val="000000"/>
              </a:solidFill>
            </a:endParaRPr>
          </a:p>
          <a:p>
            <a:r>
              <a:rPr b="1" lang="en-US">
                <a:solidFill>
                  <a:srgbClr val="000000"/>
                </a:solidFill>
              </a:rPr>
              <a:t>Code language: SQL (Structured Query Language) (sql)</a:t>
            </a:r>
            <a:endParaRPr b="1" lang="en-US">
              <a:solidFill>
                <a:srgbClr val="000000"/>
              </a:solidFill>
            </a:endParaRPr>
          </a:p>
          <a:p>
            <a:r>
              <a:rPr b="1" lang="en-US">
                <a:solidFill>
                  <a:srgbClr val="000000"/>
                </a:solidFill>
              </a:rPr>
              <a:t>The CONTINUE can be used in all loop constructs including LOOP, FOR LOOP and WHILE LOOP.</a:t>
            </a:r>
            <a:endParaRPr b="1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PL/SQL SELECT INTO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62" name=""/>
          <p:cNvSpPr>
            <a:spLocks noGrp="1"/>
          </p:cNvSpPr>
          <p:nvPr>
            <p:ph idx="1"/>
          </p:nvPr>
        </p:nvSpPr>
        <p:spPr/>
        <p:txBody>
          <a:bodyPr>
            <a:normAutofit fontScale="78571" lnSpcReduction="20000"/>
          </a:bodyPr>
          <a:p>
            <a:r>
              <a:rPr lang="en-US"/>
              <a:t>PL/SQL SELECT INTO statement is the simplest and fastest way to fetch a single row from a table into variables. The following illustrates the syntax of the PL/SQL SELECT INTO statement:</a:t>
            </a:r>
            <a:r>
              <a:rPr lang="en-US"/>
              <a:t>. </a:t>
            </a:r>
            <a:endParaRPr lang="en-US"/>
          </a:p>
          <a:p>
            <a:r>
              <a:rPr lang="en-US"/>
              <a:t>SELECT</a:t>
            </a:r>
            <a:endParaRPr lang="en-US"/>
          </a:p>
          <a:p>
            <a:r>
              <a:rPr lang="en-US"/>
              <a:t>  select_list</a:t>
            </a:r>
            <a:endParaRPr lang="en-US"/>
          </a:p>
          <a:p>
            <a:r>
              <a:rPr lang="en-US"/>
              <a:t>INTO</a:t>
            </a:r>
            <a:endParaRPr lang="en-US"/>
          </a:p>
          <a:p>
            <a:r>
              <a:rPr lang="en-US"/>
              <a:t>  variable_list</a:t>
            </a:r>
            <a:endParaRPr lang="en-US"/>
          </a:p>
          <a:p>
            <a:r>
              <a:rPr lang="en-US"/>
              <a:t>FROM</a:t>
            </a:r>
            <a:endParaRPr lang="en-US"/>
          </a:p>
          <a:p>
            <a:r>
              <a:rPr lang="en-US"/>
              <a:t>  table_name</a:t>
            </a:r>
            <a:endParaRPr lang="en-US"/>
          </a:p>
          <a:p>
            <a:r>
              <a:rPr lang="en-US"/>
              <a:t>WHERE</a:t>
            </a:r>
            <a:endParaRPr lang="en-US"/>
          </a:p>
          <a:p>
            <a:r>
              <a:rPr lang="en-US"/>
              <a:t>  condition; 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>
            <a:spLocks noGrp="1"/>
          </p:cNvSpPr>
          <p:nvPr>
            <p:ph type="title"/>
          </p:nvPr>
        </p:nvSpPr>
        <p:spPr>
          <a:xfrm>
            <a:off x="628650" y="-257871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PL/SQL Exception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64" name=""/>
          <p:cNvSpPr>
            <a:spLocks noGrp="1"/>
          </p:cNvSpPr>
          <p:nvPr>
            <p:ph idx="1"/>
          </p:nvPr>
        </p:nvSpPr>
        <p:spPr>
          <a:xfrm>
            <a:off x="316921" y="1067691"/>
            <a:ext cx="8812076" cy="5560405"/>
          </a:xfrm>
        </p:spPr>
        <p:txBody>
          <a:bodyPr>
            <a:normAutofit/>
          </a:bodyPr>
          <a:p>
            <a:r>
              <a:rPr lang="en-US"/>
              <a:t>PL/SQL treats all errors that occur in an anonymous block, procedure, or function as exceptions. </a:t>
            </a:r>
            <a:endParaRPr lang="en-US"/>
          </a:p>
          <a:p>
            <a:endParaRPr lang="en-US"/>
          </a:p>
          <a:p>
            <a:r>
              <a:rPr lang="en-US"/>
              <a:t>The exceptions can have different causes such as coding mistakes, bugs, even hardware failures.</a:t>
            </a:r>
            <a:endParaRPr lang="en-US"/>
          </a:p>
          <a:p>
            <a:endParaRPr lang="en-US"/>
          </a:p>
          <a:p>
            <a:r>
              <a:rPr lang="en-US"/>
              <a:t>It is not possible to anticipate all potential exceptions, however, you can write code to handle exceptions to enable the program to continue running as normal.</a:t>
            </a:r>
            <a:endParaRPr lang="en-US"/>
          </a:p>
          <a:p>
            <a:endParaRPr lang="en-US"/>
          </a:p>
          <a:p>
            <a:r>
              <a:rPr lang="en-US"/>
              <a:t>The code that you write to handle exceptions is called an exception handler.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"/>
          <p:cNvSpPr>
            <a:spLocks noGrp="1"/>
          </p:cNvSpPr>
          <p:nvPr>
            <p:ph idx="1"/>
          </p:nvPr>
        </p:nvSpPr>
        <p:spPr/>
        <p:txBody>
          <a:bodyPr>
            <a:normAutofit fontScale="67857" lnSpcReduction="20000"/>
          </a:bodyPr>
          <a:p>
            <a:pPr indent="0" marL="0">
              <a:buNone/>
            </a:pPr>
            <a:r>
              <a:rPr lang="en-US"/>
              <a:t>BEGIN</a:t>
            </a:r>
            <a:endParaRPr lang="en-US"/>
          </a:p>
          <a:p>
            <a:pPr indent="0" marL="0">
              <a:buNone/>
            </a:pPr>
            <a:r>
              <a:rPr lang="en-US"/>
              <a:t>    -- executable section</a:t>
            </a:r>
            <a:endParaRPr lang="en-US"/>
          </a:p>
          <a:p>
            <a:pPr indent="0" marL="0">
              <a:buNone/>
            </a:pPr>
            <a:r>
              <a:rPr lang="en-US"/>
              <a:t>    ...</a:t>
            </a:r>
            <a:endParaRPr lang="en-US"/>
          </a:p>
          <a:p>
            <a:pPr indent="0" marL="0">
              <a:buNone/>
            </a:pPr>
            <a:r>
              <a:rPr lang="en-US"/>
              <a:t>    -- exception-handling section</a:t>
            </a:r>
            <a:endParaRPr lang="en-US"/>
          </a:p>
          <a:p>
            <a:pPr indent="0" marL="0">
              <a:buNone/>
            </a:pPr>
            <a:r>
              <a:rPr lang="en-US"/>
              <a:t>    EXCEPTION </a:t>
            </a:r>
            <a:endParaRPr lang="en-US"/>
          </a:p>
          <a:p>
            <a:pPr indent="0" marL="0">
              <a:buNone/>
            </a:pPr>
            <a:r>
              <a:rPr lang="en-US"/>
              <a:t>        WHEN e1 THEN </a:t>
            </a:r>
            <a:endParaRPr lang="en-US"/>
          </a:p>
          <a:p>
            <a:pPr indent="0" marL="0">
              <a:buNone/>
            </a:pPr>
            <a:r>
              <a:rPr lang="en-US"/>
              <a:t>            -- exception_handler1</a:t>
            </a:r>
            <a:endParaRPr lang="en-US"/>
          </a:p>
          <a:p>
            <a:pPr indent="0" marL="0">
              <a:buNone/>
            </a:pPr>
            <a:r>
              <a:rPr lang="en-US"/>
              <a:t>        WHEN e2 THEN </a:t>
            </a:r>
            <a:endParaRPr lang="en-US"/>
          </a:p>
          <a:p>
            <a:pPr indent="0" marL="0">
              <a:buNone/>
            </a:pPr>
            <a:r>
              <a:rPr lang="en-US"/>
              <a:t>            -- exception_handler1</a:t>
            </a:r>
            <a:endParaRPr lang="en-US"/>
          </a:p>
          <a:p>
            <a:pPr indent="0" marL="0">
              <a:buNone/>
            </a:pPr>
            <a:r>
              <a:rPr lang="en-US"/>
              <a:t>        WHEN OTHERS THEN</a:t>
            </a:r>
            <a:endParaRPr lang="en-US"/>
          </a:p>
          <a:p>
            <a:pPr indent="0" marL="0">
              <a:buNone/>
            </a:pPr>
            <a:r>
              <a:rPr lang="en-US"/>
              <a:t>            -- other_exception_handler</a:t>
            </a:r>
            <a:endParaRPr lang="en-US"/>
          </a:p>
          <a:p>
            <a:pPr indent="0" marL="0">
              <a:buNone/>
            </a:pPr>
            <a:r>
              <a:rPr lang="en-US"/>
              <a:t>END;</a:t>
            </a:r>
            <a:endParaRPr lang="en-US"/>
          </a:p>
          <a:p>
            <a:pPr indent="0" marL="0">
              <a:buNone/>
            </a:pP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PL/SQL Raise Exceptions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68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 raise an exception explicitly, you use the RAISE statement. The RAISE statement allows you to:</a:t>
            </a:r>
            <a:endParaRPr lang="en-US"/>
          </a:p>
          <a:p>
            <a:r>
              <a:rPr lang="en-US"/>
              <a:t>Raise a user-defined exception.</a:t>
            </a:r>
            <a:endParaRPr lang="en-US"/>
          </a:p>
          <a:p>
            <a:r>
              <a:rPr lang="en-US"/>
              <a:t>Raise an internally defined exception.</a:t>
            </a:r>
            <a:endParaRPr lang="en-US"/>
          </a:p>
          <a:p>
            <a:r>
              <a:rPr lang="en-US"/>
              <a:t>Reraising the current exception.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PL/SQL Record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70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PL/SQL record is a composite data structure which consists of multiple fields; each has its own value. </a:t>
            </a:r>
            <a:endParaRPr lang="en-US"/>
          </a:p>
          <a:p>
            <a:r>
              <a:rPr lang="en-US"/>
              <a:t>The following picture shows an example record that includes first name, last name, email, and phone number:</a:t>
            </a:r>
            <a:endParaRPr lang="en-US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8650" y="4969909"/>
            <a:ext cx="8468591" cy="1207054"/>
          </a:xfrm>
          <a:prstGeom prst="rect"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"/>
          <p:cNvSpPr>
            <a:spLocks noGrp="1"/>
          </p:cNvSpPr>
          <p:nvPr>
            <p:ph idx="1"/>
          </p:nvPr>
        </p:nvSpPr>
        <p:spPr>
          <a:xfrm>
            <a:off x="310663" y="430609"/>
            <a:ext cx="8842480" cy="5975725"/>
          </a:xfrm>
        </p:spPr>
        <p:txBody>
          <a:bodyPr/>
          <a:p>
            <a:r>
              <a:rPr lang="en-US"/>
              <a:t>PL/SQL record helps you simplify your code by shifting from field-level to record-level operations.</a:t>
            </a:r>
            <a:endParaRPr lang="en-US"/>
          </a:p>
          <a:p>
            <a:r>
              <a:rPr lang="en-US"/>
              <a:t>PL/SQL has three types of records: table-based, cursor-based, programmer-defined. Before using a record, you must declare it.</a:t>
            </a:r>
            <a:endParaRPr lang="en-US"/>
          </a:p>
          <a:p>
            <a:r>
              <a:rPr lang="en-US"/>
              <a:t>Declaring records</a:t>
            </a:r>
            <a:endParaRPr lang="en-US"/>
          </a:p>
          <a:p>
            <a:r>
              <a:rPr lang="en-US"/>
              <a:t>You define and declare records in the declaration section of a block or via package specification.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PL/SQL Cursor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594" name=""/>
          <p:cNvSpPr>
            <a:spLocks noGrp="1"/>
          </p:cNvSpPr>
          <p:nvPr>
            <p:ph idx="1"/>
          </p:nvPr>
        </p:nvSpPr>
        <p:spPr>
          <a:xfrm>
            <a:off x="628650" y="1825625"/>
            <a:ext cx="8142612" cy="5172318"/>
          </a:xfrm>
        </p:spPr>
        <p:txBody>
          <a:bodyPr>
            <a:normAutofit fontScale="92857" lnSpcReduction="20000"/>
          </a:bodyPr>
          <a:p>
            <a:r>
              <a:rPr lang="en-US"/>
              <a:t>Implicit cursors</a:t>
            </a:r>
            <a:endParaRPr lang="en-US"/>
          </a:p>
          <a:p>
            <a:r>
              <a:rPr lang="en-US"/>
              <a:t>Whenever Oracle executes an SQL statement such as SELECT INTO, INSERT, UPDATE, and DELETE, it automatically creates an implicit cursor.</a:t>
            </a:r>
            <a:endParaRPr lang="en-US"/>
          </a:p>
          <a:p>
            <a:r>
              <a:rPr lang="en-US"/>
              <a:t>Oracle internally manages the whole execution cycle of implicit cursors and reveals only the cursor’s information and statuses such as SQL%ROWCOUNT, SQL%ISOPEN, SQL%FOUND, and SQL%NOTFOUND.</a:t>
            </a:r>
            <a:endParaRPr lang="en-US"/>
          </a:p>
          <a:p>
            <a:r>
              <a:rPr lang="en-US"/>
              <a:t>The implicit cursor is not elegant when the query returns zero or multiple rows which cause NO_DATA_FOUND or TOO_MANY_ROWS exception respectively.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idx="1"/>
          </p:nvPr>
        </p:nvSpPr>
        <p:spPr>
          <a:xfrm>
            <a:off x="368877" y="501757"/>
            <a:ext cx="8607570" cy="6145254"/>
          </a:xfrm>
        </p:spPr>
        <p:txBody>
          <a:bodyPr/>
          <a:p>
            <a:r>
              <a:rPr lang="en-US"/>
              <a:t>Explicit cursors</a:t>
            </a:r>
            <a:endParaRPr lang="en-US"/>
          </a:p>
          <a:p>
            <a:r>
              <a:rPr lang="en-US"/>
              <a:t>An explicit cursor is an SELECT statement declared explicitly in the declaration section of the current block or a package specification.</a:t>
            </a:r>
            <a:endParaRPr lang="en-US"/>
          </a:p>
          <a:p>
            <a:r>
              <a:rPr lang="en-US"/>
              <a:t>For an explicit cursor, you have control over its execution cycle from OPEN, FETCH, and CLOSE.</a:t>
            </a:r>
            <a:endParaRPr lang="en-US"/>
          </a:p>
          <a:p>
            <a:r>
              <a:rPr lang="en-US"/>
              <a:t>Oracle defines an execution cycle that executes an SQL statement and associates a cursor with it.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PL/SQL Procedure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587" name=""/>
          <p:cNvSpPr>
            <a:spLocks noGrp="1"/>
          </p:cNvSpPr>
          <p:nvPr>
            <p:ph idx="1"/>
          </p:nvPr>
        </p:nvSpPr>
        <p:spPr/>
        <p:txBody>
          <a:bodyPr>
            <a:normAutofit fontScale="96429" lnSpcReduction="20000"/>
          </a:bodyPr>
          <a:p>
            <a:r>
              <a:rPr lang="en-US"/>
              <a:t>A PL/SQL procedure is a reusable unit that encapsulates specific business logic of the application. Technically speaking, a PL/SQL procedure is a named block stored as a schema object in the Oracle Database.</a:t>
            </a:r>
            <a:endParaRPr lang="en-US"/>
          </a:p>
          <a:p>
            <a:endParaRPr lang="en-US"/>
          </a:p>
          <a:p>
            <a:r>
              <a:rPr lang="en-US"/>
              <a:t>CREATE [OR REPLACE ] PROCEDURE procedure_name (parameter_list)     </a:t>
            </a:r>
            <a:endParaRPr lang="en-US"/>
          </a:p>
          <a:p>
            <a:r>
              <a:rPr lang="en-US"/>
              <a:t>IS</a:t>
            </a:r>
            <a:endParaRPr lang="en-US"/>
          </a:p>
          <a:p>
            <a:r>
              <a:rPr lang="en-US"/>
              <a:t>   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"/>
          <p:cNvSpPr>
            <a:spLocks noGrp="1"/>
          </p:cNvSpPr>
          <p:nvPr>
            <p:ph idx="1"/>
          </p:nvPr>
        </p:nvSpPr>
        <p:spPr>
          <a:xfrm>
            <a:off x="174048" y="158337"/>
            <a:ext cx="8737456" cy="6687572"/>
          </a:xfrm>
        </p:spPr>
        <p:txBody>
          <a:bodyPr>
            <a:normAutofit fontScale="92857" lnSpcReduction="20000"/>
          </a:bodyPr>
          <a:p>
            <a:r>
              <a:rPr lang="en-US"/>
              <a:t>What is PL/SQL –  introduce you to PL/SQL programming language and its architecture.</a:t>
            </a:r>
            <a:endParaRPr lang="en-US"/>
          </a:p>
          <a:p>
            <a:r>
              <a:rPr lang="en-US"/>
              <a:t>Anonymous Block – explain PL/SQL anonymous blocks and shows you how to execute an anonymous block in SQL*Plus and Oracle SQL Developer tools.</a:t>
            </a:r>
            <a:endParaRPr lang="en-US"/>
          </a:p>
          <a:p>
            <a:r>
              <a:rPr lang="en-US"/>
              <a:t>Data Types – give you a brief overview of PL/SQL data types including number, Boolean, character, and datetime.</a:t>
            </a:r>
            <a:endParaRPr lang="en-US"/>
          </a:p>
          <a:p>
            <a:r>
              <a:rPr lang="en-US"/>
              <a:t>Variables – introduce you to PL/SQL variables and shows you how to manipulate variables in programs efficiently.</a:t>
            </a:r>
            <a:endParaRPr lang="en-US"/>
          </a:p>
          <a:p>
            <a:r>
              <a:rPr lang="en-US"/>
              <a:t>Comments – use single-line or multi-line comments to document your code to make it more readable and maintainable.</a:t>
            </a:r>
            <a:endParaRPr lang="en-US"/>
          </a:p>
          <a:p>
            <a:r>
              <a:rPr lang="en-US"/>
              <a:t>Constants – learn how to declare constants that hold values that remain unchanged throughout the execution of the program.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"/>
          <p:cNvSpPr>
            <a:spLocks noGrp="1"/>
          </p:cNvSpPr>
          <p:nvPr>
            <p:ph idx="1"/>
          </p:nvPr>
        </p:nvSpPr>
        <p:spPr>
          <a:xfrm>
            <a:off x="355888" y="631548"/>
            <a:ext cx="7886700" cy="5688183"/>
          </a:xfrm>
        </p:spPr>
        <p:txBody>
          <a:bodyPr/>
          <a:p>
            <a:pPr indent="0" marL="0">
              <a:buNone/>
            </a:pPr>
            <a:r>
              <a:rPr lang="en-US"/>
              <a:t>[declaration statements]</a:t>
            </a:r>
            <a:endParaRPr lang="en-US"/>
          </a:p>
          <a:p>
            <a:pPr indent="0" marL="0">
              <a:buNone/>
            </a:pPr>
            <a:r>
              <a:rPr lang="en-US"/>
              <a:t>BEGIN</a:t>
            </a:r>
            <a:endParaRPr lang="en-US"/>
          </a:p>
          <a:p>
            <a:pPr indent="0" marL="0">
              <a:buNone/>
            </a:pPr>
            <a:r>
              <a:rPr lang="en-US"/>
              <a:t>[execution statements]</a:t>
            </a:r>
            <a:endParaRPr lang="en-US"/>
          </a:p>
          <a:p>
            <a:pPr indent="0" marL="0">
              <a:buNone/>
            </a:pPr>
            <a:r>
              <a:rPr lang="en-US"/>
              <a:t>EXCEPTION</a:t>
            </a:r>
            <a:endParaRPr lang="en-US"/>
          </a:p>
          <a:p>
            <a:pPr indent="0" marL="0">
              <a:buNone/>
            </a:pPr>
            <a:r>
              <a:rPr lang="en-US"/>
              <a:t>[exception handler]</a:t>
            </a:r>
            <a:endParaRPr lang="en-US"/>
          </a:p>
          <a:p>
            <a:pPr indent="0" marL="0">
              <a:buNone/>
            </a:pPr>
            <a:r>
              <a:rPr lang="en-US"/>
              <a:t>END [procedure_name ];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Packages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592" name=""/>
          <p:cNvSpPr>
            <a:spLocks noGrp="1"/>
          </p:cNvSpPr>
          <p:nvPr>
            <p:ph idx="1"/>
          </p:nvPr>
        </p:nvSpPr>
        <p:spPr/>
        <p:txBody>
          <a:bodyPr>
            <a:normAutofit fontScale="96429" lnSpcReduction="20000"/>
          </a:bodyPr>
          <a:p>
            <a:r>
              <a:rPr lang="en-US"/>
              <a:t>In PL/SQL, a package is a schema object that contains definitions for a group of related functionalities. A package includes variables, constants, cursors, exceptions, procedures, functions, and subprograms. It is compiled and stored in the Oracle Database.</a:t>
            </a:r>
            <a:endParaRPr lang="en-US"/>
          </a:p>
          <a:p>
            <a:r>
              <a:rPr lang="en-US"/>
              <a:t>Typically, a package has a specification and a body. A package specification is mandatory while the package body can be required or optional, depending on the package specification.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26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365126"/>
            <a:ext cx="9144000" cy="5720261"/>
          </a:xfrm>
          <a:prstGeom prst="rect"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53535"/>
          </a:xfrm>
        </p:spPr>
        <p:txBody>
          <a:bodyPr>
            <a:normAutofit fontScale="90000"/>
          </a:bodyPr>
          <a:p>
            <a:pPr algn="ctr"/>
            <a:r>
              <a:rPr b="1" lang="en-US">
                <a:solidFill>
                  <a:srgbClr val="3399FF"/>
                </a:solidFill>
              </a:rPr>
              <a:t>Triggers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728" name=""/>
          <p:cNvSpPr>
            <a:spLocks noGrp="1"/>
          </p:cNvSpPr>
          <p:nvPr>
            <p:ph idx="1"/>
          </p:nvPr>
        </p:nvSpPr>
        <p:spPr>
          <a:xfrm>
            <a:off x="0" y="1054835"/>
            <a:ext cx="9114698" cy="5588237"/>
          </a:xfrm>
        </p:spPr>
        <p:txBody>
          <a:bodyPr>
            <a:normAutofit fontScale="78571" lnSpcReduction="20000"/>
          </a:bodyPr>
          <a:p>
            <a:r>
              <a:rPr lang="en-US"/>
              <a:t>Triggers – introduce you to the Oracle trigger and show you how to create a new trigger.</a:t>
            </a:r>
            <a:endParaRPr lang="en-US"/>
          </a:p>
          <a:p>
            <a:r>
              <a:rPr lang="en-US"/>
              <a:t>Statement-level triggers – learn how to use statement-level triggers to enforce additional security to the transaction.</a:t>
            </a:r>
            <a:endParaRPr lang="en-US"/>
          </a:p>
          <a:p>
            <a:r>
              <a:rPr lang="en-US"/>
              <a:t>Row-level triggers – show you how to use row-level triggers for data-related activities.</a:t>
            </a:r>
            <a:endParaRPr lang="en-US"/>
          </a:p>
          <a:p>
            <a:r>
              <a:rPr lang="en-US"/>
              <a:t>INSTEAD OF triggers – learn how to use the INSTEAD OF triggers to update tables via their views which cannot be modified directly through DML statements.</a:t>
            </a:r>
            <a:endParaRPr lang="en-US"/>
          </a:p>
          <a:p>
            <a:r>
              <a:rPr lang="en-US"/>
              <a:t>Disable triggers – show you to disable a trigger or all triggers of a table.</a:t>
            </a:r>
            <a:endParaRPr lang="en-US"/>
          </a:p>
          <a:p>
            <a:r>
              <a:rPr lang="en-US"/>
              <a:t>Enable triggers – describe steps to enable a trigger or all triggers of a table.</a:t>
            </a:r>
            <a:endParaRPr lang="en-US"/>
          </a:p>
          <a:p>
            <a:r>
              <a:rPr lang="en-US"/>
              <a:t>Drop Triggers – guide you on how to drop a trigger from the database.</a:t>
            </a:r>
            <a:endParaRPr lang="en-US"/>
          </a:p>
          <a:p>
            <a:r>
              <a:rPr lang="en-US"/>
              <a:t>How to fix the mutating table error – learn about the mutating table error and how to fix it using a compound trigger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"/>
          <p:cNvSpPr>
            <a:spLocks noGrp="1"/>
          </p:cNvSpPr>
          <p:nvPr>
            <p:ph idx="1"/>
          </p:nvPr>
        </p:nvSpPr>
        <p:spPr>
          <a:xfrm>
            <a:off x="213014" y="449841"/>
            <a:ext cx="8876535" cy="6288911"/>
          </a:xfrm>
        </p:spPr>
        <p:txBody>
          <a:bodyPr>
            <a:normAutofit fontScale="92857" lnSpcReduction="20000"/>
          </a:bodyPr>
          <a:p>
            <a:r>
              <a:rPr lang="en-US"/>
              <a:t>A trigger is a named PL/SQL block stored in the Oracle Database and executed automatically when a triggering event takes place. The event can be any of the following:</a:t>
            </a:r>
            <a:endParaRPr lang="en-US"/>
          </a:p>
          <a:p>
            <a:r>
              <a:rPr lang="en-US"/>
              <a:t>A data manipulation language  (DML) statement executed against a table e.g., INSERT, UPDATE, or DELETE. For example, if you define a trigger that fires before an INSERT statement on the customers table, the trigger will fire once before a new row is inserted into the customers table.</a:t>
            </a:r>
            <a:endParaRPr lang="en-US"/>
          </a:p>
          <a:p>
            <a:r>
              <a:rPr lang="en-US"/>
              <a:t>A data definition language (DDL) statement executes e.g., CREATE or ALTER statement. These triggers are often used for auditing purposes to record changes of the schema.</a:t>
            </a:r>
            <a:endParaRPr lang="en-US"/>
          </a:p>
          <a:p>
            <a:r>
              <a:rPr lang="en-US"/>
              <a:t>A system event such as startup or shutdown of the Oracle Database.</a:t>
            </a:r>
            <a:endParaRPr lang="en-US"/>
          </a:p>
          <a:p>
            <a:r>
              <a:rPr lang="en-US"/>
              <a:t>A user event such as login or logout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PL/SQL Collections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732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Associative Arrays – introduce you to associative arrays including declaring associative arrays, populating values, and iterating over array elements.</a:t>
            </a:r>
            <a:endParaRPr lang="en-US"/>
          </a:p>
          <a:p>
            <a:r>
              <a:rPr lang="en-US"/>
              <a:t>Nested Tables – learn about nested tables.</a:t>
            </a:r>
            <a:endParaRPr lang="en-US"/>
          </a:p>
          <a:p>
            <a:r>
              <a:rPr lang="en-US"/>
              <a:t>VARRAY – learn about variable-sized array and how to manipulate its elements effectively.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"/>
          <p:cNvSpPr>
            <a:spLocks noGrp="1"/>
          </p:cNvSpPr>
          <p:nvPr>
            <p:ph idx="1"/>
          </p:nvPr>
        </p:nvSpPr>
        <p:spPr>
          <a:xfrm>
            <a:off x="148070" y="488778"/>
            <a:ext cx="8994365" cy="6103514"/>
          </a:xfrm>
        </p:spPr>
        <p:txBody>
          <a:bodyPr>
            <a:normAutofit/>
          </a:bodyPr>
          <a:p>
            <a:r>
              <a:rPr lang="en-US"/>
              <a:t>Associative arrays are single-dimensional, unbounded, sparse collections of homogeneous elements.</a:t>
            </a:r>
            <a:endParaRPr lang="en-US"/>
          </a:p>
          <a:p>
            <a:r>
              <a:rPr lang="en-US"/>
              <a:t>First, an associative array is single-dimensional. It means that an associative array has a single column of data in each row, which is similar to a one-dimension array.</a:t>
            </a:r>
            <a:endParaRPr lang="en-US"/>
          </a:p>
          <a:p>
            <a:r>
              <a:rPr lang="en-US"/>
              <a:t>Second, an associative array is unbounded, meaning that it has a predetermined limits number of elements.</a:t>
            </a:r>
            <a:endParaRPr lang="en-US"/>
          </a:p>
          <a:p>
            <a:r>
              <a:rPr lang="en-US"/>
              <a:t>Third, an associative array is sparse because its elements are not sequential. In other words, an associative array may have gaps between elements.</a:t>
            </a:r>
            <a:endParaRPr lang="en-US"/>
          </a:p>
          <a:p>
            <a:r>
              <a:rPr lang="en-US"/>
              <a:t>Finally, an associative array has elements which have the same data type, or we call them homogenous elements.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42876" y="0"/>
            <a:ext cx="9144000" cy="6890864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Introduction to PL/SQL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11" name=""/>
          <p:cNvSpPr>
            <a:spLocks noGrp="1"/>
          </p:cNvSpPr>
          <p:nvPr>
            <p:ph idx="1"/>
          </p:nvPr>
        </p:nvSpPr>
        <p:spPr>
          <a:xfrm>
            <a:off x="221950" y="1484120"/>
            <a:ext cx="8691996" cy="5259873"/>
          </a:xfrm>
        </p:spPr>
        <p:txBody>
          <a:bodyPr>
            <a:normAutofit/>
          </a:bodyPr>
          <a:p>
            <a:r>
              <a:rPr lang="en-US"/>
              <a:t>PL/SQL stands for “Procedural Language extensions to the Structured Query Language”. </a:t>
            </a:r>
            <a:endParaRPr lang="en-US"/>
          </a:p>
          <a:p>
            <a:endParaRPr lang="en-US"/>
          </a:p>
          <a:p>
            <a:r>
              <a:rPr lang="en-US"/>
              <a:t>SQL is a popular language for both querying and updating data in the relational database management systems (RDBMS). </a:t>
            </a:r>
            <a:endParaRPr lang="en-US"/>
          </a:p>
          <a:p>
            <a:endParaRPr lang="en-US"/>
          </a:p>
          <a:p>
            <a:r>
              <a:rPr lang="en-US"/>
              <a:t>PL/SQL adds many procedural constructs to SQL language to overcome some limitations of SQL.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PL/SQL architecture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13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964095"/>
            <a:ext cx="9144000" cy="5942541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5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06246" y="0"/>
            <a:ext cx="8199766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Features &amp; Advantages of PL/SQL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17" name=""/>
          <p:cNvSpPr>
            <a:spLocks noGrp="1"/>
          </p:cNvSpPr>
          <p:nvPr>
            <p:ph idx="1"/>
          </p:nvPr>
        </p:nvSpPr>
        <p:spPr>
          <a:xfrm>
            <a:off x="409578" y="1325563"/>
            <a:ext cx="8263995" cy="5585230"/>
          </a:xfrm>
        </p:spPr>
        <p:txBody>
          <a:bodyPr>
            <a:normAutofit/>
          </a:bodyPr>
          <a:p>
            <a:r>
              <a:rPr lang="en-US"/>
              <a:t>Better performance, as SQL is executed in bulk rather than a single statement</a:t>
            </a:r>
            <a:endParaRPr lang="en-US"/>
          </a:p>
          <a:p>
            <a:r>
              <a:rPr lang="en-US"/>
              <a:t>High Productivity</a:t>
            </a:r>
            <a:endParaRPr lang="en-US"/>
          </a:p>
          <a:p>
            <a:r>
              <a:rPr lang="en-US"/>
              <a:t>Tight integration with SQL</a:t>
            </a:r>
            <a:endParaRPr lang="en-US"/>
          </a:p>
          <a:p>
            <a:r>
              <a:rPr lang="en-US"/>
              <a:t>Full Portability</a:t>
            </a:r>
            <a:endParaRPr lang="en-US"/>
          </a:p>
          <a:p>
            <a:r>
              <a:rPr lang="en-US"/>
              <a:t>Tight Security</a:t>
            </a:r>
            <a:endParaRPr lang="en-US"/>
          </a:p>
          <a:p>
            <a:r>
              <a:rPr lang="en-US"/>
              <a:t>Supports Object Oriented Programming concepts.</a:t>
            </a:r>
            <a:endParaRPr lang="en-US"/>
          </a:p>
          <a:p>
            <a:r>
              <a:rPr lang="en-US"/>
              <a:t>Scalability and Manageability</a:t>
            </a:r>
            <a:endParaRPr lang="en-US"/>
          </a:p>
          <a:p>
            <a:r>
              <a:rPr lang="en-US"/>
              <a:t>Supports Web Application Development</a:t>
            </a:r>
            <a:endParaRPr lang="en-US"/>
          </a:p>
          <a:p>
            <a:r>
              <a:rPr lang="en-US"/>
              <a:t>Supports Server Page Development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Disadvantages of PL/SQL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19" name=""/>
          <p:cNvSpPr>
            <a:spLocks noGrp="1"/>
          </p:cNvSpPr>
          <p:nvPr>
            <p:ph idx="1"/>
          </p:nvPr>
        </p:nvSpPr>
        <p:spPr>
          <a:xfrm>
            <a:off x="415013" y="1253331"/>
            <a:ext cx="8569934" cy="5598577"/>
          </a:xfrm>
        </p:spPr>
        <p:txBody>
          <a:bodyPr>
            <a:normAutofit/>
          </a:bodyPr>
          <a:p>
            <a:r>
              <a:rPr lang="en-US"/>
              <a:t>Stored Procedures in PL/SQL uses high memory</a:t>
            </a:r>
            <a:endParaRPr lang="en-US"/>
          </a:p>
          <a:p>
            <a:r>
              <a:rPr lang="en-US"/>
              <a:t>Lacks functionality debugging in stored procedures</a:t>
            </a:r>
            <a:endParaRPr lang="en-US"/>
          </a:p>
          <a:p>
            <a:r>
              <a:rPr lang="en-US"/>
              <a:t>Any change in underlying database requires change in the presentation layer also</a:t>
            </a:r>
            <a:endParaRPr lang="en-US"/>
          </a:p>
          <a:p>
            <a:r>
              <a:rPr lang="en-US"/>
              <a:t>Does not completely separate roles of back-end developer and fron-end developer</a:t>
            </a:r>
            <a:endParaRPr lang="en-US"/>
          </a:p>
          <a:p>
            <a:r>
              <a:rPr lang="en-US"/>
              <a:t>Difficult to separate HTML development with PL/SQL development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RMX1925</dc:creator>
  <dcterms:created xsi:type="dcterms:W3CDTF">2015-05-10T02:30:45Z</dcterms:created>
  <dcterms:modified xsi:type="dcterms:W3CDTF">2021-08-03T02:43:01Z</dcterms:modified>
</cp:coreProperties>
</file>