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5" r:id="rId5"/>
    <p:sldId id="266" r:id="rId6"/>
    <p:sldId id="282" r:id="rId7"/>
    <p:sldId id="283" r:id="rId8"/>
    <p:sldId id="267" r:id="rId9"/>
    <p:sldId id="268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0" r:id="rId21"/>
    <p:sldId id="272" r:id="rId22"/>
    <p:sldId id="261" r:id="rId23"/>
    <p:sldId id="281" r:id="rId24"/>
    <p:sldId id="262" r:id="rId25"/>
    <p:sldId id="264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7-12T04:26:12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1887 4974 0,'18'0'250,"70"0"-250,71 18 15,17 17-15,36-17 16,35 17-16,-18-17 16,36 17-16,-1-35 15,-17 18-15,-53-18 16,-17 0-16,17 35 16,-18-18-16,1-17 15,-36 18-15,35-18 16,-17 18-16,53-18 15,-18 17-15,17-17 16,-34 0-16,-1 18 16,-53 0-16,19-18 15,16 17-15,-17 1 16,1-18-16,-1 0 16,-36 0-16,-34 18 15,-18-18 1,-18 0-16,-17 0 15,-1 0 1,1 0 31,0 0-31,17 0 296,53-53-296,-52 17-1,-19 1-15,36 17 16,-53 1-16,18-1 0,17 1 16,-17-19-16,-1 19 15,1-19-15,0 19 16,-1-19-16,1 36 15,-18-17-15,17-1 16,1 1 0,0-19-1,-18 19 1,17 17-16,-17-18 16,18 0-1,0 18 1,-18-35-1,0 17 1,0-17-16,17 35 16,-17-18-16,0 1 15,0-1-15,18 1 16,-18-1-16,0-17 16,18 17-16,-18 0 15,0 1-15,0-1 16,17 0-16,-17-17 15,0 18 1,0-1-16,0 0 16,0 1-1,0-1 17,0 0-17,-17 1 16,-1 17-15,0-18 0,-17 18-1,0-18-15,17 18 0,-52-17 16,-19-1-16,36 1 16,-88-36-16,-53 35 0,53-17 15,0-1-15,18 36 16,17-17-16,53-1 15,0 18-15,0-18 16,-18 18-16,36 0 16,-53-17-16,0-1 0,17 18 15,-52-17-15,-1-19 16,-17 19-16,-70-19 16,52 19-16,18-19 15,35 19-15,35 17 16,-17-18-16,35 18 0,-17 0 15,34 0-15,-17 0 16,18 0-16,-18 0 16,-17 0-16,17 0 15,0 0-15,-35 18 16,-36 17-16,36-35 0,0 18 16,0-18-16,-18 17 15,-53 1-15,53-18 16,0 0-16,-17 0 15,52 0-15,1 0 16,17 0-16,0 0 0,0 0 16,18 0-16,-18 0 15,18 0-15,-18 0 16,0 0-16,0 0 16,-18 0-16,36 0 15,-36 0-15,18 0 0,1 18 16,-1-18-16,0 0 15,35 0-15,-35 17 16,36-17-16,-36 18 16,35 0-16,-17-18 0,-1 0 15,1 17 1,0-17-16,0 18 0,-1-18 16,19 0-16,-36 17 15,35-17-15,0 0 16,-17 0-16,0 0 15,17 0-15,1 0 16,-19 0-16,19 0 0,-1 0 16,0 0-16,-17 0 31,18 0-15,-1 0-1,0 0 1,1 0-16,-1 0 31,18 18-31,-18-18 16,1 0-1,-1 18 1,18-1-16,-18-17 16,1 18-1,17 0-15,0-1 16,-18 19-16,18-19 0,0 1 15,0 0-15,0 34 16,0-34-16,0 17 16,0-17-1,0 0 1,0-1-16,0 1 0,0 0 16,18-1-1,-18 1-15,17-18 16,-17 17-16,0 1 15,0 0-15,0-1 16,18-17-16,-18 18 0,0 0 16,35-18-16,-35 35 15,18-35-15,35 18 16,-53-1-16,53 18 16,0-17-16,0 0 15,0-1-15,-18-17 0,18 18 16,0-18-16,0 0 15,-18 0-15,18 0 16,0 0-16,0 0 16,0 0-16,-18 0 0,35 0 15,1 0-15</inkml:trace>
  <inkml:trace contextRef="#ctx0" brushRef="#br0" timeOffset="1837.56">2593 4833 0,'-18'18'266,"-35"17"-251,18-17-15,17-1 16,-34 1-16,34 0 15,18-1-15,-18-17 16,1 0-16,-1 0 0</inkml:trace>
  <inkml:trace contextRef="#ctx0" brushRef="#br0" timeOffset="10822.26">9137 3369 0</inkml:trace>
  <inkml:trace contextRef="#ctx0" brushRef="#br0" timeOffset="25316.23">8449 3845 0,'0'18'204,"0"0"-204,0-1 15,0 1-15,0-1 16,0 19-1,0-19 1,0 1 15,18-18 1,35 0-17,35-53-15,35 0 0,1-35 16,34-18-16,-34 36 15,-89 52-15,0-17 16,-17 35-16,0-18 16,-1 18-1,1-18 1,-18 1 15,0 34 0,0 1-15,-18-18-16,18 35 16,-17-17-16,-1 0 15,18-1-15,-18 1 0,18 0 16,0-1 0,-17 1 15,17-1-31</inkml:trace>
  <inkml:trace contextRef="#ctx0" brushRef="#br0" timeOffset="28568.78">9507 3845 0,'18'0'297,"35"0"-297,-18 0 16,-17 0-16,17 0 16,36 0-16,-54 0 15,36 0-15,-35 0 16,-1 0-16,1 0 0,0 0 15,35 0 17,-36 0-32,1 0 15,0 0 1,-1 0-16,1 0 47,0 0-16,-18-17 94,0-1-109,-18 18-16,18-18 15,-18 18 1,18-17 0,-17-1-1,17 0-15,0 1 16,0-1 15,0 1-15,17 34 249,-17 1-265,0-1 16,18 1-16,-18 0 16,0-1-1,18-17 1,-18 18-1,17-18 1,-17 18-16,0-1 47,-17 1 219,17 0-251,-18-1 1,18 1 15,-18-18-31,18 17 16,-17-17-1,17 18-15,-18-18 32,18 18-32,-18-18 31,18 17-16,0 1 110</inkml:trace>
  <inkml:trace contextRef="#ctx0" brushRef="#br0" timeOffset="43669.27">7567 4604 0,'-18'-36'313,"-17"19"-313,0-1 15,-18 1-15,18 17 16,-124-53 0,53 17-16,18 19 15,-36-19-15,-87 1 16,87 18-16,-140-19 16,158 19-16,53 17 15,-35-18-15,35 18 16,18 0-16,-1-18 15,1 18-15,-18 0 16,-70 0 0,87 0-16,19 0 15,-19 0-15,19-17 16,-1 17-16,-17 0 16,17 0-16,1 0 15,-1 0-15,-17-18 0,17 18 16,0 0-16,-34 0 15,-1-18 1,17 18-16,-17-17 16,-176-19-1,159 36-15,-19-17 16,36-1-16,0 1 16,1-1-16,-19 18 15,18-18-15,-35 18 16,35-17-16,18 17 0,-53-18 15,52 18-15,-17 0 16,36 0-16,-36 0 16,18 0-16,-1 0 15,1 0-15,0 0 16,-1 0-16,19 0 0,-19 0 16,1 0-16,0 0 15,-18 0-15,35 0 16,-17 0-16,0 0 15,17 0-15,-35 0 16,18 0-16,0 0 16,-1 0-16,19 0 15,-19 0-15,19 0 16,-1 0-16,1 0 16,-1 0-16,0 0 15,1 0-15,-19 0 0,19 0 16,-1 0-16,-17 0 15,17 0-15,-35 0 16,18 0-16,0 0 16,-1 0-16,-16 18 15,34-18-15,-35 0 0,0 17 16,18 1-16,-18 0 16,18-18-16,-71 17 15,-18 1-15,-34-1 16,34 1-16,1-18 15,17 18-15,0-1 0,-18 1 16,54-18-16,-18 0 16,17 0-16,18 18 15,0-18-15,-53 0 16,36 0-16,-36 0 16,71 0-16,17 0 15,1 0-15,-1 0 0</inkml:trace>
  <inkml:trace contextRef="#ctx0" brushRef="#br0" timeOffset="57233.32">13017 988 0,'0'35'250,"-35"18"-250,18-18 16,-1 1-16,0-19 15,18 1-15,-17-1 16,17 1-1,-18 0 1,18-1 0</inkml:trace>
  <inkml:trace contextRef="#ctx0" brushRef="#br0" timeOffset="58436.64">13106 952 0,'17'0'250,"19"18"-250,-1-18 15,18 35-15,-36-35 16,1 0-16,17 18 16,-17 0-16,17-18 15,-17 0 1,-18 17-1</inkml:trace>
  <inkml:trace contextRef="#ctx0" brushRef="#br0" timeOffset="60001.24">13070 1182 0,'18'0'250,"-18"17"-250,35-17 15,-17 18 1,-18 0-16,18-18 16,-1 0-16,1 17 15,0 1 1</inkml:trace>
  <inkml:trace contextRef="#ctx0" brushRef="#br0" timeOffset="61400.81">13600 1411 0,'-18'0'297,"0"0"-282,1 0-15,-1 0 16,0 0-1,1 0 1,17 35 15,0-17-15,17 53 0,1-54-16,-18 18 15,18-17-15,-1 0 0,-17-1 16,18-17-16,-18 18 15,18 0-15,-18-1 16,17-17 0,-17 18-16,0 0 15,0-1 17,-17-17 30,-1 0-46,0 0-1,1 0 1,-19 0-16,36-17 16,-17 17-1,-19-18 1,36 0-1,-17 18 1,17-17-16,-18-1 16,18 0-16,-17 1 15,17-1 1,0 0 0</inkml:trace>
  <inkml:trace contextRef="#ctx0" brushRef="#br0" timeOffset="63808.81">13952 1605 0,'-17'18'234,"-1"17"-234,0-35 16,1 18-16,-1-1 16,18 1-16,-17 0 15,-1-1 1,0-17-1,18 18-15,-17-18 16,17 18 0,-18-18 15,18 17-15,18-17 46,-1-17-46,19 17-1,-36-18 1,17 18-16,-17-18 16,18 1-16,-1 17 15,1-18 1,-18 0-1,18 18-15,-1-17 32,-17-1-17,18 18 1,0-18 0,-1 18 15,1 0 16,-18 18-16,18 0-15,-1-18-1,-17 17 1,0 1-1,0 17 17,0-17-17,0 0 1,0 17 0,0-18-1,-17 1-15,17 0 16,0-1-16,0 1 15,-18 0 1,18-1-16,-18-17 16,1 36-16,-1-19 15,18 1 1,-18-18 0,18 17-16,-17 1 31,-1-18-31,0 0 31,1 0-15,-1 0-1,1 0 1,17-18-16,-18 18 31,18-17-31,0-1 16,-18 18-16,18-17 15,0-1 17,0 0-1,0 1-15,0-1-1,0 0 16,0 1-31,0-1 32,0 0-17,0 1 32,0-1 0,18 1-16,-18-1-15,0 0 0,18 18-16,-1-17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0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351431" y="3674600"/>
            <a:ext cx="8441138" cy="2387600"/>
          </a:xfrm>
        </p:spPr>
        <p:txBody>
          <a:bodyPr>
            <a:normAutofit/>
          </a:bodyPr>
          <a:lstStyle/>
          <a:p>
            <a:r>
              <a:rPr lang="en-US" altLang="zh-CN"/>
              <a:t>SQL Scripting Introduction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412"/>
            <a:ext cx="9144000" cy="3570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048673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00B0F0"/>
                </a:solidFill>
              </a:rPr>
              <a:t>RDBMS</a:t>
            </a:r>
          </a:p>
        </p:txBody>
      </p:sp>
      <p:sp>
        <p:nvSpPr>
          <p:cNvPr id="1048675" name="Content Placeholder 1048674"/>
          <p:cNvSpPr>
            <a:spLocks noGrp="1"/>
          </p:cNvSpPr>
          <p:nvPr>
            <p:ph idx="1"/>
          </p:nvPr>
        </p:nvSpPr>
        <p:spPr>
          <a:xfrm>
            <a:off x="433819" y="1130327"/>
            <a:ext cx="8081530" cy="4961354"/>
          </a:xfrm>
        </p:spPr>
        <p:txBody>
          <a:bodyPr/>
          <a:lstStyle/>
          <a:p>
            <a:r>
              <a:rPr lang="en-US"/>
              <a:t>RDBMS stands for Relational Database Management System.</a:t>
            </a:r>
          </a:p>
          <a:p>
            <a:endParaRPr lang="en-US"/>
          </a:p>
          <a:p>
            <a:r>
              <a:rPr lang="en-US"/>
              <a:t>RDBMS is the basis for SQL, and for all modern database systems such as MS SQL Server, IBM DB2, Oracle, MySQL, and Microsoft Access.</a:t>
            </a:r>
          </a:p>
          <a:p>
            <a:endParaRPr lang="en-US"/>
          </a:p>
          <a:p>
            <a:r>
              <a:rPr lang="en-US"/>
              <a:t>The data in RDBMS is stored in database objects called tables. A table is a collection of related data entries and it consists of columns and rows.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048675"/>
          <p:cNvSpPr>
            <a:spLocks noGrp="1"/>
          </p:cNvSpPr>
          <p:nvPr>
            <p:ph type="title"/>
          </p:nvPr>
        </p:nvSpPr>
        <p:spPr>
          <a:xfrm>
            <a:off x="628648" y="-298520"/>
            <a:ext cx="78867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00B0F0"/>
                </a:solidFill>
              </a:rPr>
              <a:t>SQL Command</a:t>
            </a:r>
          </a:p>
        </p:txBody>
      </p:sp>
      <p:sp>
        <p:nvSpPr>
          <p:cNvPr id="1048677" name="Content Placeholder 1048676"/>
          <p:cNvSpPr>
            <a:spLocks noGrp="1"/>
          </p:cNvSpPr>
          <p:nvPr>
            <p:ph idx="1"/>
          </p:nvPr>
        </p:nvSpPr>
        <p:spPr>
          <a:xfrm>
            <a:off x="275467" y="796402"/>
            <a:ext cx="8705967" cy="5901940"/>
          </a:xfrm>
        </p:spPr>
        <p:txBody>
          <a:bodyPr>
            <a:normAutofit fontScale="96429"/>
          </a:bodyPr>
          <a:lstStyle/>
          <a:p>
            <a:r>
              <a:rPr lang="en-US"/>
              <a:t>SQL defines following ways to manipulate data stored in an RDBMS.</a:t>
            </a:r>
          </a:p>
          <a:p>
            <a:endParaRPr lang="en-US"/>
          </a:p>
          <a:p>
            <a:r>
              <a:rPr lang="en-US"/>
              <a:t>DDL: Data Definition Language</a:t>
            </a:r>
          </a:p>
          <a:p>
            <a:endParaRPr lang="en-US"/>
          </a:p>
          <a:p>
            <a:r>
              <a:rPr lang="en-US"/>
              <a:t>DML: Data Manipulation Language</a:t>
            </a:r>
          </a:p>
          <a:p>
            <a:endParaRPr lang="en-US"/>
          </a:p>
          <a:p>
            <a:r>
              <a:rPr lang="en-US"/>
              <a:t>TCL: Transaction Control Language</a:t>
            </a:r>
          </a:p>
          <a:p>
            <a:endParaRPr lang="en-US"/>
          </a:p>
          <a:p>
            <a:r>
              <a:rPr lang="en-US"/>
              <a:t>DCL: Data Control Language</a:t>
            </a:r>
          </a:p>
          <a:p>
            <a:endParaRPr lang="en-US"/>
          </a:p>
          <a:p>
            <a:r>
              <a:rPr lang="en-US"/>
              <a:t>DQL: Data Query Language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04867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1" name="Content Placeholder 104868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81841" y="0"/>
            <a:ext cx="9595061" cy="65717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04868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3" name="Content Placeholder 104868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6" name="Picture 209715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1" y="0"/>
            <a:ext cx="887505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0486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5" name="Content Placeholder 10486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7" name="Picture 209715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94830" y="0"/>
            <a:ext cx="9144000" cy="67885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04868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7" name="Content Placeholder 104868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8" name="Picture 209715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246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04868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9" name="Content Placeholder 104868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9" name="Picture 209715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382"/>
            <a:ext cx="9144000" cy="64812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04868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1" name="Subtitle 104869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0" name="Picture 209715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50770" y="238018"/>
            <a:ext cx="9144000" cy="58179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04869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3" name="Content Placeholder 10486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1" name="Picture 209716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4" y="0"/>
            <a:ext cx="924557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0486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5" name="Content Placeholder 10486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2" name="Picture 209716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610" y="0"/>
            <a:ext cx="90667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0486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8CC00"/>
                </a:solidFill>
              </a:rPr>
              <a:t>Introduction to Databases</a:t>
            </a:r>
          </a:p>
        </p:txBody>
      </p:sp>
      <p:sp>
        <p:nvSpPr>
          <p:cNvPr id="1048648" name="Content Placeholder 1048647"/>
          <p:cNvSpPr>
            <a:spLocks noGrp="1"/>
          </p:cNvSpPr>
          <p:nvPr>
            <p:ph idx="1"/>
          </p:nvPr>
        </p:nvSpPr>
        <p:spPr>
          <a:xfrm>
            <a:off x="1132212" y="2174096"/>
            <a:ext cx="8516145" cy="4351338"/>
          </a:xfrm>
        </p:spPr>
        <p:txBody>
          <a:bodyPr/>
          <a:lstStyle/>
          <a:p>
            <a:r>
              <a:rPr lang="en-US">
                <a:solidFill>
                  <a:srgbClr val="3399FF"/>
                </a:solidFill>
              </a:rPr>
              <a:t>Introduction to SQL/NoSQL</a:t>
            </a:r>
          </a:p>
          <a:p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Advantages and Disadvantages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048650"/>
          <p:cNvSpPr>
            <a:spLocks noGrp="1"/>
          </p:cNvSpPr>
          <p:nvPr>
            <p:ph type="title"/>
          </p:nvPr>
        </p:nvSpPr>
        <p:spPr>
          <a:xfrm>
            <a:off x="628650" y="259951"/>
            <a:ext cx="78867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3399FF"/>
                </a:solidFill>
              </a:rPr>
              <a:t>Introduction to NoSQL</a:t>
            </a:r>
            <a:br>
              <a:rPr lang="en-US">
                <a:solidFill>
                  <a:srgbClr val="3399FF"/>
                </a:solidFill>
              </a:rPr>
            </a:br>
            <a:endParaRPr lang="en-US"/>
          </a:p>
        </p:txBody>
      </p:sp>
      <p:sp>
        <p:nvSpPr>
          <p:cNvPr id="1048652" name="Content Placeholder 1048651"/>
          <p:cNvSpPr>
            <a:spLocks noGrp="1"/>
          </p:cNvSpPr>
          <p:nvPr>
            <p:ph idx="1"/>
          </p:nvPr>
        </p:nvSpPr>
        <p:spPr>
          <a:xfrm>
            <a:off x="125553" y="1585514"/>
            <a:ext cx="8892894" cy="5924310"/>
          </a:xfrm>
        </p:spPr>
        <p:txBody>
          <a:bodyPr>
            <a:normAutofit/>
          </a:bodyPr>
          <a:lstStyle/>
          <a:p>
            <a:r>
              <a:rPr lang="en-US"/>
              <a:t>A NoSQL originally referring to non SQL or non relational is a database that provides a mechanism for storage and retrieval of data. </a:t>
            </a:r>
          </a:p>
          <a:p>
            <a:endParaRPr lang="en-US"/>
          </a:p>
          <a:p>
            <a:r>
              <a:rPr lang="en-US"/>
              <a:t>This data is modeled in means other than the tabular relations used in relational databases.</a:t>
            </a:r>
          </a:p>
          <a:p>
            <a:endParaRPr lang="en-US"/>
          </a:p>
          <a:p>
            <a:r>
              <a:rPr lang="en-US"/>
              <a:t> NoSQL databases are used in real-time web applications and big data and their use are increasing over time.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Content Placeholder 1048678"/>
          <p:cNvSpPr>
            <a:spLocks noGrp="1"/>
          </p:cNvSpPr>
          <p:nvPr>
            <p:ph idx="1"/>
          </p:nvPr>
        </p:nvSpPr>
        <p:spPr>
          <a:xfrm>
            <a:off x="342901" y="501758"/>
            <a:ext cx="8562109" cy="6090535"/>
          </a:xfrm>
        </p:spPr>
        <p:txBody>
          <a:bodyPr>
            <a:normAutofit lnSpcReduction="10000"/>
          </a:bodyPr>
          <a:lstStyle/>
          <a:p>
            <a:r>
              <a:rPr lang="en-US"/>
              <a:t>NoSQL systems are also sometimes called Not only SQL to emphasize the fact that they may support SQL-like query languages.</a:t>
            </a:r>
          </a:p>
          <a:p>
            <a:endParaRPr lang="en-US"/>
          </a:p>
          <a:p>
            <a:r>
              <a:rPr lang="en-US"/>
              <a:t>NoSQL database includes simplicity of design, simpler horizontal scaling to clusters of machines and finer control over availability.</a:t>
            </a:r>
          </a:p>
          <a:p>
            <a:endParaRPr lang="en-US"/>
          </a:p>
          <a:p>
            <a:r>
              <a:rPr lang="en-US"/>
              <a:t>Free and popular NoSQL databases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MongoDB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Redis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Couch DB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RavenDB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04865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3399FF"/>
                </a:solidFill>
              </a:rPr>
              <a:t>Advantages of SQL</a:t>
            </a:r>
            <a:endParaRPr lang="en-US"/>
          </a:p>
        </p:txBody>
      </p:sp>
      <p:sp>
        <p:nvSpPr>
          <p:cNvPr id="1048654" name="Content Placeholder 1048653"/>
          <p:cNvSpPr>
            <a:spLocks noGrp="1"/>
          </p:cNvSpPr>
          <p:nvPr>
            <p:ph idx="1"/>
          </p:nvPr>
        </p:nvSpPr>
        <p:spPr>
          <a:xfrm>
            <a:off x="361083" y="1397631"/>
            <a:ext cx="8782916" cy="5460368"/>
          </a:xfrm>
        </p:spPr>
        <p:txBody>
          <a:bodyPr/>
          <a:lstStyle/>
          <a:p>
            <a:r>
              <a:rPr lang="en-US"/>
              <a:t> It is a user-friendly and domain-specific language.</a:t>
            </a:r>
          </a:p>
          <a:p>
            <a:endParaRPr lang="en-US"/>
          </a:p>
          <a:p>
            <a:r>
              <a:rPr lang="en-US"/>
              <a:t>It is widely used in the Business Intelligence tool.</a:t>
            </a:r>
          </a:p>
          <a:p>
            <a:endParaRPr lang="en-US"/>
          </a:p>
          <a:p>
            <a:r>
              <a:rPr lang="en-US"/>
              <a:t>Data Science tools depend highly on SQL.</a:t>
            </a:r>
          </a:p>
          <a:p>
            <a:endParaRPr lang="en-US"/>
          </a:p>
          <a:p>
            <a:r>
              <a:rPr lang="en-US"/>
              <a:t> Big data tools such as Spark, Impala are dependant on SQL.</a:t>
            </a:r>
          </a:p>
          <a:p>
            <a:endParaRPr lang="en-US"/>
          </a:p>
          <a:p>
            <a:r>
              <a:rPr lang="en-US"/>
              <a:t>. It is a reliable and efficient language used for communicating with the database.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Content Placeholder 1048696"/>
          <p:cNvSpPr>
            <a:spLocks noGrp="1"/>
          </p:cNvSpPr>
          <p:nvPr>
            <p:ph idx="1"/>
          </p:nvPr>
        </p:nvSpPr>
        <p:spPr>
          <a:xfrm>
            <a:off x="161058" y="294094"/>
            <a:ext cx="8865997" cy="6402033"/>
          </a:xfrm>
        </p:spPr>
        <p:txBody>
          <a:bodyPr/>
          <a:lstStyle/>
          <a:p>
            <a:r>
              <a:rPr lang="en-US"/>
              <a:t>Faster Query Processing </a:t>
            </a:r>
          </a:p>
          <a:p>
            <a:endParaRPr lang="en-US"/>
          </a:p>
          <a:p>
            <a:r>
              <a:rPr lang="en-US"/>
              <a:t>No Coding Skills</a:t>
            </a:r>
          </a:p>
          <a:p>
            <a:endParaRPr lang="en-US"/>
          </a:p>
          <a:p>
            <a:r>
              <a:rPr lang="en-US"/>
              <a:t> Standardised Language </a:t>
            </a:r>
          </a:p>
          <a:p>
            <a:endParaRPr lang="en-US"/>
          </a:p>
          <a:p>
            <a:r>
              <a:rPr lang="en-US"/>
              <a:t>Portable</a:t>
            </a:r>
          </a:p>
          <a:p>
            <a:endParaRPr lang="en-US"/>
          </a:p>
          <a:p>
            <a:r>
              <a:rPr lang="en-US"/>
              <a:t>Interactive Language </a:t>
            </a:r>
          </a:p>
          <a:p>
            <a:endParaRPr lang="en-US"/>
          </a:p>
          <a:p>
            <a:r>
              <a:rPr lang="en-US"/>
              <a:t>Multiple data views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9A0F3D-EF65-E638-E0B0-B84FFCCB470E}"/>
                  </a:ext>
                </a:extLst>
              </p14:cNvPr>
              <p14:cNvContentPartPr/>
              <p14:nvPr/>
            </p14:nvContentPartPr>
            <p14:xfrm>
              <a:off x="406440" y="342720"/>
              <a:ext cx="4654800" cy="1581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9A0F3D-EF65-E638-E0B0-B84FFCCB47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080" y="333360"/>
                <a:ext cx="4673520" cy="1600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0486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3399FF"/>
                </a:solidFill>
              </a:rPr>
              <a:t>Disadvantages</a:t>
            </a:r>
            <a:endParaRPr lang="en-US"/>
          </a:p>
        </p:txBody>
      </p:sp>
      <p:sp>
        <p:nvSpPr>
          <p:cNvPr id="1048656" name="Content Placeholder 104865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Complex Interface</a:t>
            </a:r>
          </a:p>
          <a:p>
            <a:endParaRPr lang="en-US"/>
          </a:p>
          <a:p>
            <a:r>
              <a:rPr lang="en-US"/>
              <a:t>Cost</a:t>
            </a:r>
          </a:p>
          <a:p>
            <a:endParaRPr lang="en-US"/>
          </a:p>
          <a:p>
            <a:r>
              <a:rPr lang="en-US"/>
              <a:t>Partial Control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0486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0" name="Content Placeholder 10486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3" name="Picture 209715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151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048648"/>
          <p:cNvSpPr>
            <a:spLocks noGrp="1"/>
          </p:cNvSpPr>
          <p:nvPr>
            <p:ph type="title"/>
          </p:nvPr>
        </p:nvSpPr>
        <p:spPr>
          <a:xfrm>
            <a:off x="727691" y="279051"/>
            <a:ext cx="78867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3399FF"/>
                </a:solidFill>
              </a:rPr>
              <a:t>Introduction to SQL</a:t>
            </a:r>
            <a:br>
              <a:rPr lang="en-US">
                <a:solidFill>
                  <a:srgbClr val="3399FF"/>
                </a:solidFill>
              </a:rPr>
            </a:br>
            <a:endParaRPr lang="en-US"/>
          </a:p>
        </p:txBody>
      </p:sp>
      <p:sp>
        <p:nvSpPr>
          <p:cNvPr id="1048650" name="Content Placeholder 1048649"/>
          <p:cNvSpPr>
            <a:spLocks noGrp="1"/>
          </p:cNvSpPr>
          <p:nvPr>
            <p:ph idx="1"/>
          </p:nvPr>
        </p:nvSpPr>
        <p:spPr>
          <a:xfrm>
            <a:off x="177605" y="1253331"/>
            <a:ext cx="8986874" cy="5521059"/>
          </a:xfrm>
        </p:spPr>
        <p:txBody>
          <a:bodyPr/>
          <a:lstStyle/>
          <a:p>
            <a:r>
              <a:rPr lang="en-US"/>
              <a:t>SQL is a standard language for accessing and manipulating databases.</a:t>
            </a:r>
          </a:p>
          <a:p>
            <a:endParaRPr lang="en-US"/>
          </a:p>
          <a:p>
            <a:r>
              <a:rPr lang="en-US"/>
              <a:t>SQL stands for Structured Query Language</a:t>
            </a:r>
          </a:p>
          <a:p>
            <a:endParaRPr lang="en-US"/>
          </a:p>
          <a:p>
            <a:r>
              <a:rPr lang="en-US"/>
              <a:t>SQL lets you access and manipulate databases</a:t>
            </a:r>
          </a:p>
          <a:p>
            <a:endParaRPr lang="en-US"/>
          </a:p>
          <a:p>
            <a:r>
              <a:rPr lang="en-US"/>
              <a:t>SQL became a standard of the American National Standards Institute (ANSI) in 1986, and of the International Organization for Standardization (ISO) in 1987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Content Placeholder 1048661"/>
          <p:cNvSpPr>
            <a:spLocks noGrp="1"/>
          </p:cNvSpPr>
          <p:nvPr>
            <p:ph idx="1"/>
          </p:nvPr>
        </p:nvSpPr>
        <p:spPr>
          <a:xfrm>
            <a:off x="251623" y="583592"/>
            <a:ext cx="8640755" cy="6274407"/>
          </a:xfrm>
        </p:spPr>
        <p:txBody>
          <a:bodyPr>
            <a:normAutofit/>
          </a:bodyPr>
          <a:lstStyle/>
          <a:p>
            <a:r>
              <a:rPr lang="en-US"/>
              <a:t>SQL can execute queries against a database</a:t>
            </a:r>
          </a:p>
          <a:p>
            <a:r>
              <a:rPr lang="en-US"/>
              <a:t>SQL can retrieve data from a database</a:t>
            </a:r>
          </a:p>
          <a:p>
            <a:r>
              <a:rPr lang="en-US"/>
              <a:t>SQL can insert records in a database</a:t>
            </a:r>
          </a:p>
          <a:p>
            <a:r>
              <a:rPr lang="en-US"/>
              <a:t>SQL can update records in a database</a:t>
            </a:r>
          </a:p>
          <a:p>
            <a:r>
              <a:rPr lang="en-US"/>
              <a:t>SQL can delete records from a database</a:t>
            </a:r>
          </a:p>
          <a:p>
            <a:r>
              <a:rPr lang="en-US"/>
              <a:t>SQL can create new databases</a:t>
            </a:r>
          </a:p>
          <a:p>
            <a:r>
              <a:rPr lang="en-US"/>
              <a:t>SQL can create new tables in a database</a:t>
            </a:r>
          </a:p>
          <a:p>
            <a:r>
              <a:rPr lang="en-US"/>
              <a:t>SQL can create stored procedures in a database</a:t>
            </a:r>
          </a:p>
          <a:p>
            <a:r>
              <a:rPr lang="en-US"/>
              <a:t>SQL can create views in a database</a:t>
            </a:r>
          </a:p>
          <a:p>
            <a:r>
              <a:rPr lang="en-US"/>
              <a:t>SQL can set permissions on tables, procedures, and views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048662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02A5E3"/>
                </a:solidFill>
              </a:rPr>
              <a:t>Using SQL in Your Web Site</a:t>
            </a:r>
          </a:p>
        </p:txBody>
      </p:sp>
      <p:sp>
        <p:nvSpPr>
          <p:cNvPr id="1048664" name="Content Placeholder 1048663"/>
          <p:cNvSpPr>
            <a:spLocks noGrp="1"/>
          </p:cNvSpPr>
          <p:nvPr>
            <p:ph idx="1"/>
          </p:nvPr>
        </p:nvSpPr>
        <p:spPr>
          <a:xfrm>
            <a:off x="0" y="1072837"/>
            <a:ext cx="9265520" cy="5599946"/>
          </a:xfrm>
        </p:spPr>
        <p:txBody>
          <a:bodyPr/>
          <a:lstStyle/>
          <a:p>
            <a:r>
              <a:rPr lang="en-US"/>
              <a:t>To build a web site that shows data from a database, you will need:</a:t>
            </a:r>
          </a:p>
          <a:p>
            <a:endParaRPr lang="en-US"/>
          </a:p>
          <a:p>
            <a:r>
              <a:rPr lang="en-US"/>
              <a:t>An RDBMS database program (i.e. MS Access, SQL Server, MySQL)</a:t>
            </a:r>
          </a:p>
          <a:p>
            <a:endParaRPr lang="en-US"/>
          </a:p>
          <a:p>
            <a:r>
              <a:rPr lang="en-US"/>
              <a:t>To use a server-side scripting language, like PHP or ASP</a:t>
            </a:r>
          </a:p>
          <a:p>
            <a:endParaRPr lang="en-US"/>
          </a:p>
          <a:p>
            <a:r>
              <a:rPr lang="en-US"/>
              <a:t>To use SQL to get the data you want</a:t>
            </a:r>
          </a:p>
          <a:p>
            <a:endParaRPr lang="en-US"/>
          </a:p>
          <a:p>
            <a:r>
              <a:rPr lang="en-US"/>
              <a:t>To use HTML / CSS to style the page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04869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9" name="Content Placeholder 104869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3" name="Picture 209716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5886"/>
            <a:ext cx="9144000" cy="36462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04869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1" name="Content Placeholder 104870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4" name="Picture 209716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34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048664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00B0F0"/>
                </a:solidFill>
              </a:rPr>
              <a:t>Rules</a:t>
            </a:r>
          </a:p>
        </p:txBody>
      </p:sp>
      <p:sp>
        <p:nvSpPr>
          <p:cNvPr id="1048666" name="Content Placeholder 1048665"/>
          <p:cNvSpPr>
            <a:spLocks noGrp="1"/>
          </p:cNvSpPr>
          <p:nvPr>
            <p:ph idx="1"/>
          </p:nvPr>
        </p:nvSpPr>
        <p:spPr>
          <a:xfrm>
            <a:off x="148069" y="1111774"/>
            <a:ext cx="8839080" cy="5610309"/>
          </a:xfrm>
        </p:spPr>
        <p:txBody>
          <a:bodyPr/>
          <a:lstStyle/>
          <a:p>
            <a:r>
              <a:rPr lang="en-US"/>
              <a:t>Structure query language is not case sensitive. Generally, keywords of SQL are written in uppercase.</a:t>
            </a:r>
          </a:p>
          <a:p>
            <a:endParaRPr lang="en-US"/>
          </a:p>
          <a:p>
            <a:r>
              <a:rPr lang="en-US"/>
              <a:t>Statements of SQL are dependent on text lines. We can use a single SQL statement on one or multiple text line.</a:t>
            </a:r>
          </a:p>
          <a:p>
            <a:endParaRPr lang="en-US"/>
          </a:p>
          <a:p>
            <a:r>
              <a:rPr lang="en-US"/>
              <a:t>Using the SQL statements, you can perform most of the actions in a database.</a:t>
            </a:r>
          </a:p>
          <a:p>
            <a:endParaRPr lang="en-US"/>
          </a:p>
          <a:p>
            <a:r>
              <a:rPr lang="en-US"/>
              <a:t>SQL depends on tuple relational calculus and relational algebra.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048666"/>
          <p:cNvSpPr>
            <a:spLocks noGrp="1"/>
          </p:cNvSpPr>
          <p:nvPr>
            <p:ph type="title"/>
          </p:nvPr>
        </p:nvSpPr>
        <p:spPr>
          <a:xfrm>
            <a:off x="628649" y="-167605"/>
            <a:ext cx="78867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00B0F0"/>
                </a:solidFill>
              </a:rPr>
              <a:t>SQL process</a:t>
            </a:r>
          </a:p>
        </p:txBody>
      </p:sp>
      <p:sp>
        <p:nvSpPr>
          <p:cNvPr id="1048668" name="Content Placeholder 104866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863940"/>
            <a:ext cx="8121134" cy="5773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On-screen Show (4:3)</PresentationFormat>
  <Paragraphs>102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SQL Scripting Introduction </vt:lpstr>
      <vt:lpstr>Introduction to Databases</vt:lpstr>
      <vt:lpstr>Introduction to SQL </vt:lpstr>
      <vt:lpstr>PowerPoint Presentation</vt:lpstr>
      <vt:lpstr>Using SQL in Your Web Site</vt:lpstr>
      <vt:lpstr>PowerPoint Presentation</vt:lpstr>
      <vt:lpstr>PowerPoint Presentation</vt:lpstr>
      <vt:lpstr>Rules</vt:lpstr>
      <vt:lpstr>SQL process</vt:lpstr>
      <vt:lpstr>RDBMS</vt:lpstr>
      <vt:lpstr>SQL Command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NoSQL </vt:lpstr>
      <vt:lpstr>PowerPoint Presentation</vt:lpstr>
      <vt:lpstr>Advantages of SQL</vt:lpstr>
      <vt:lpstr>PowerPoint Presentation</vt:lpstr>
      <vt:lpstr>Disadvantages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Scripting Introduction </dc:title>
  <dc:creator>RMX1925</dc:creator>
  <cp:lastModifiedBy>Geethanjali Anbalagan External Trainer</cp:lastModifiedBy>
  <cp:revision>1</cp:revision>
  <dcterms:created xsi:type="dcterms:W3CDTF">2015-05-11T22:30:45Z</dcterms:created>
  <dcterms:modified xsi:type="dcterms:W3CDTF">2022-07-12T04:27:54Z</dcterms:modified>
</cp:coreProperties>
</file>