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6" r:id="rId4"/>
    <p:sldId id="260" r:id="rId5"/>
    <p:sldId id="261" r:id="rId6"/>
    <p:sldId id="262" r:id="rId7"/>
    <p:sldId id="263" r:id="rId8"/>
    <p:sldId id="264" r:id="rId9"/>
    <p:sldId id="265" r:id="rId10"/>
    <p:sldId id="266" r:id="rId11"/>
    <p:sldId id="267" r:id="rId12"/>
    <p:sldId id="268" r:id="rId13"/>
    <p:sldId id="269" r:id="rId14"/>
    <p:sldId id="287" r:id="rId15"/>
    <p:sldId id="288" r:id="rId16"/>
    <p:sldId id="289" r:id="rId17"/>
    <p:sldId id="293" r:id="rId18"/>
    <p:sldId id="290" r:id="rId19"/>
    <p:sldId id="291" r:id="rId20"/>
    <p:sldId id="292" r:id="rId21"/>
    <p:sldId id="294" r:id="rId22"/>
    <p:sldId id="295" r:id="rId23"/>
    <p:sldId id="296" r:id="rId24"/>
    <p:sldId id="307" r:id="rId25"/>
    <p:sldId id="297" r:id="rId26"/>
    <p:sldId id="298" r:id="rId27"/>
    <p:sldId id="300" r:id="rId28"/>
    <p:sldId id="299" r:id="rId29"/>
    <p:sldId id="301" r:id="rId30"/>
    <p:sldId id="302" r:id="rId31"/>
    <p:sldId id="258" r:id="rId32"/>
    <p:sldId id="270" r:id="rId33"/>
    <p:sldId id="271" r:id="rId34"/>
    <p:sldId id="272" r:id="rId35"/>
    <p:sldId id="273" r:id="rId36"/>
    <p:sldId id="308" r:id="rId37"/>
    <p:sldId id="274" r:id="rId38"/>
    <p:sldId id="275" r:id="rId39"/>
    <p:sldId id="303" r:id="rId40"/>
    <p:sldId id="304" r:id="rId41"/>
    <p:sldId id="305" r:id="rId42"/>
    <p:sldId id="306" r:id="rId43"/>
    <p:sldId id="276" r:id="rId44"/>
    <p:sldId id="277" r:id="rId45"/>
    <p:sldId id="278" r:id="rId46"/>
    <p:sldId id="309" r:id="rId47"/>
    <p:sldId id="310" r:id="rId48"/>
    <p:sldId id="311" r:id="rId49"/>
    <p:sldId id="312" r:id="rId50"/>
    <p:sldId id="313" r:id="rId51"/>
    <p:sldId id="314" r:id="rId52"/>
    <p:sldId id="315" r:id="rId53"/>
    <p:sldId id="279" r:id="rId54"/>
    <p:sldId id="280" r:id="rId55"/>
    <p:sldId id="281" r:id="rId56"/>
    <p:sldId id="282" r:id="rId57"/>
    <p:sldId id="283" r:id="rId58"/>
    <p:sldId id="284" r:id="rId59"/>
    <p:sldId id="28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7658-DCD9-4E01-B065-934F8AF3F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CD1208-5126-4B50-945A-07CFEFE51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84A88B-572F-4B70-9B28-804CCCDFF268}"/>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5" name="Footer Placeholder 4">
            <a:extLst>
              <a:ext uri="{FF2B5EF4-FFF2-40B4-BE49-F238E27FC236}">
                <a16:creationId xmlns:a16="http://schemas.microsoft.com/office/drawing/2014/main" id="{D01443BA-358A-450F-8201-BF246C0915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3F63A1-0598-42D8-B3ED-B8D4BC2F58E7}"/>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336519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9C56-88E6-4FEC-8CE8-B5325268CA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4041D1-4AE3-48B5-B49A-56871170FC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C8800-4646-4E99-9B80-C910684C2A6C}"/>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5" name="Footer Placeholder 4">
            <a:extLst>
              <a:ext uri="{FF2B5EF4-FFF2-40B4-BE49-F238E27FC236}">
                <a16:creationId xmlns:a16="http://schemas.microsoft.com/office/drawing/2014/main" id="{D9C7A415-00A5-4D08-8ECE-5510260C0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9125AE-0B39-4FE8-97BC-4FF025542665}"/>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4130742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E5876-3611-479E-8908-743342B674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243B85-90F5-4120-84DD-6F65BD2A2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7C22EE-713C-4D19-9127-72416DD15D22}"/>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5" name="Footer Placeholder 4">
            <a:extLst>
              <a:ext uri="{FF2B5EF4-FFF2-40B4-BE49-F238E27FC236}">
                <a16:creationId xmlns:a16="http://schemas.microsoft.com/office/drawing/2014/main" id="{1131751B-F520-42E5-8DE4-C3FC98CCAE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84562-8269-4758-B6C0-2BA94D6C91E1}"/>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5899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E91F-E0AC-4E2C-98B6-09B7BA07D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DE6A8C-A40D-4E65-86CA-61C421E201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FBCB53-45DE-4907-852E-8DC5C9D0024E}"/>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5" name="Footer Placeholder 4">
            <a:extLst>
              <a:ext uri="{FF2B5EF4-FFF2-40B4-BE49-F238E27FC236}">
                <a16:creationId xmlns:a16="http://schemas.microsoft.com/office/drawing/2014/main" id="{DBE5C7E0-0198-4B11-8282-4918427A7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E7D97-80C9-46F0-A7E4-3B93C3523428}"/>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1214203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FC20-EF88-41BD-92D4-C63BFC8ED6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25A994-0190-4AB1-B86A-24518BEC80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576098-11A6-42DA-AE56-7B706456F0C7}"/>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5" name="Footer Placeholder 4">
            <a:extLst>
              <a:ext uri="{FF2B5EF4-FFF2-40B4-BE49-F238E27FC236}">
                <a16:creationId xmlns:a16="http://schemas.microsoft.com/office/drawing/2014/main" id="{1B04B27B-E474-4137-B75E-A684F8D3B6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1EE70-9FC0-4317-8E50-6EF34F237490}"/>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428377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47CC-6FF8-4C82-B878-091F4CF7A6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D082F9-CEBD-442B-A56C-6BD3F77654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9F6C1-AD79-4F49-9858-39169BAFB6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C410EF-1314-40A6-8354-652AA12A660E}"/>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6" name="Footer Placeholder 5">
            <a:extLst>
              <a:ext uri="{FF2B5EF4-FFF2-40B4-BE49-F238E27FC236}">
                <a16:creationId xmlns:a16="http://schemas.microsoft.com/office/drawing/2014/main" id="{57881CB3-C4B3-476A-B0A4-D185BBDE6B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1FF90E-AA05-4011-941A-6D34A3F47C72}"/>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414227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D9F0-6FB9-4313-8B53-8BB5213A4C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D60ED4-F83B-4668-8D37-7C4A903BAD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F47BD2-F6D7-454D-9986-CB147B94AF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96D120-9197-4ECB-A45F-F76E03CD4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4F4EDA-E84B-4DE8-9F03-F057C2AC22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B74CC8-8782-4ADD-AEE4-495AE09ACFB7}"/>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8" name="Footer Placeholder 7">
            <a:extLst>
              <a:ext uri="{FF2B5EF4-FFF2-40B4-BE49-F238E27FC236}">
                <a16:creationId xmlns:a16="http://schemas.microsoft.com/office/drawing/2014/main" id="{1CF25E4F-14C1-4F2F-A5D5-3BE12EEE9D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EBED92-35E2-401B-8CD3-410448DBC127}"/>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151730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13ED0-9B16-400F-8773-913D01E77E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767D6B-0B3C-44AB-9242-FF5824263EEA}"/>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4" name="Footer Placeholder 3">
            <a:extLst>
              <a:ext uri="{FF2B5EF4-FFF2-40B4-BE49-F238E27FC236}">
                <a16:creationId xmlns:a16="http://schemas.microsoft.com/office/drawing/2014/main" id="{9AACCD1E-9EDF-4705-9C46-140D4BD1A2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F9ABCE-C416-47DE-B6AF-72A8E472A415}"/>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76804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D1718-C063-4C6B-9B06-635C7D9F1B01}"/>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3" name="Footer Placeholder 2">
            <a:extLst>
              <a:ext uri="{FF2B5EF4-FFF2-40B4-BE49-F238E27FC236}">
                <a16:creationId xmlns:a16="http://schemas.microsoft.com/office/drawing/2014/main" id="{B853B890-1FE8-409C-A7C1-FBA84AC69A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C54857-7673-441D-8F0D-06D8E65F5CC1}"/>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333596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FF11-4B3C-4E9B-A4C2-A6A9E81E8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0F9500-2232-4157-8D5E-6325578C28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E0AFD9-BAC2-4489-A1E0-782580081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7A799-CF33-452E-8F83-0A2303958D8D}"/>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6" name="Footer Placeholder 5">
            <a:extLst>
              <a:ext uri="{FF2B5EF4-FFF2-40B4-BE49-F238E27FC236}">
                <a16:creationId xmlns:a16="http://schemas.microsoft.com/office/drawing/2014/main" id="{C62475CC-729D-4922-8DCA-BD22C7A131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59CB7-DD38-4AAD-850E-01BF7DFD1F06}"/>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252197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8054-DBD3-40B2-8F64-6F6A2BF96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3217D6-46CF-4AD9-BDB4-C00F86EA53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22A575-4A58-43A7-AAE8-484277258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057FD-07A8-4C9B-9F05-2F0A458F323D}"/>
              </a:ext>
            </a:extLst>
          </p:cNvPr>
          <p:cNvSpPr>
            <a:spLocks noGrp="1"/>
          </p:cNvSpPr>
          <p:nvPr>
            <p:ph type="dt" sz="half" idx="10"/>
          </p:nvPr>
        </p:nvSpPr>
        <p:spPr/>
        <p:txBody>
          <a:bodyPr/>
          <a:lstStyle/>
          <a:p>
            <a:fld id="{9283A5C0-4A9C-4783-AEA2-BF65010EB101}" type="datetimeFigureOut">
              <a:rPr lang="en-IN" smtClean="0"/>
              <a:t>09-04-2022</a:t>
            </a:fld>
            <a:endParaRPr lang="en-IN"/>
          </a:p>
        </p:txBody>
      </p:sp>
      <p:sp>
        <p:nvSpPr>
          <p:cNvPr id="6" name="Footer Placeholder 5">
            <a:extLst>
              <a:ext uri="{FF2B5EF4-FFF2-40B4-BE49-F238E27FC236}">
                <a16:creationId xmlns:a16="http://schemas.microsoft.com/office/drawing/2014/main" id="{B15D2444-8C90-4685-BBA5-58FF0C88F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852E58-0D07-4D8A-A529-8017B5FC1509}"/>
              </a:ext>
            </a:extLst>
          </p:cNvPr>
          <p:cNvSpPr>
            <a:spLocks noGrp="1"/>
          </p:cNvSpPr>
          <p:nvPr>
            <p:ph type="sldNum" sz="quarter" idx="12"/>
          </p:nvPr>
        </p:nvSpPr>
        <p:spPr/>
        <p:txBody>
          <a:bodyPr/>
          <a:lstStyle/>
          <a:p>
            <a:fld id="{B5424762-0F7B-4E73-9A70-3761AF63A064}" type="slidenum">
              <a:rPr lang="en-IN" smtClean="0"/>
              <a:t>‹#›</a:t>
            </a:fld>
            <a:endParaRPr lang="en-IN"/>
          </a:p>
        </p:txBody>
      </p:sp>
    </p:spTree>
    <p:extLst>
      <p:ext uri="{BB962C8B-B14F-4D97-AF65-F5344CB8AC3E}">
        <p14:creationId xmlns:p14="http://schemas.microsoft.com/office/powerpoint/2010/main" val="315655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865DF2-B663-417A-8169-352FB6AD3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D8B9B9-EBF6-4692-8C2D-511F1F919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05D624-B168-4F67-8B83-2697D10CE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3A5C0-4A9C-4783-AEA2-BF65010EB101}" type="datetimeFigureOut">
              <a:rPr lang="en-IN" smtClean="0"/>
              <a:t>09-04-2022</a:t>
            </a:fld>
            <a:endParaRPr lang="en-IN"/>
          </a:p>
        </p:txBody>
      </p:sp>
      <p:sp>
        <p:nvSpPr>
          <p:cNvPr id="5" name="Footer Placeholder 4">
            <a:extLst>
              <a:ext uri="{FF2B5EF4-FFF2-40B4-BE49-F238E27FC236}">
                <a16:creationId xmlns:a16="http://schemas.microsoft.com/office/drawing/2014/main" id="{C2E262B2-8F91-4845-8A29-FCF4D3679E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0EB0F3-F31E-4703-89DF-1BB96AAAA0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24762-0F7B-4E73-9A70-3761AF63A064}" type="slidenum">
              <a:rPr lang="en-IN" smtClean="0"/>
              <a:t>‹#›</a:t>
            </a:fld>
            <a:endParaRPr lang="en-IN"/>
          </a:p>
        </p:txBody>
      </p:sp>
    </p:spTree>
    <p:extLst>
      <p:ext uri="{BB962C8B-B14F-4D97-AF65-F5344CB8AC3E}">
        <p14:creationId xmlns:p14="http://schemas.microsoft.com/office/powerpoint/2010/main" val="2622351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guru99.com/understanding-dom-fool-guid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D3F6-DBCD-4145-A905-23E11BF2C03F}"/>
              </a:ext>
            </a:extLst>
          </p:cNvPr>
          <p:cNvSpPr>
            <a:spLocks noGrp="1"/>
          </p:cNvSpPr>
          <p:nvPr>
            <p:ph type="ctrTitle"/>
          </p:nvPr>
        </p:nvSpPr>
        <p:spPr>
          <a:xfrm>
            <a:off x="1440110" y="2129042"/>
            <a:ext cx="9144000" cy="2387600"/>
          </a:xfrm>
        </p:spPr>
        <p:txBody>
          <a:bodyPr>
            <a:normAutofit fontScale="90000"/>
          </a:bodyPr>
          <a:lstStyle/>
          <a:p>
            <a:r>
              <a:rPr lang="en-IN" b="1" dirty="0">
                <a:solidFill>
                  <a:srgbClr val="FF0000"/>
                </a:solidFill>
              </a:rPr>
              <a:t>Software Testing/QA</a:t>
            </a:r>
            <a:br>
              <a:rPr lang="en-IN" b="1" dirty="0">
                <a:solidFill>
                  <a:srgbClr val="FF0000"/>
                </a:solidFill>
              </a:rPr>
            </a:br>
            <a:r>
              <a:rPr lang="en-IN" b="1" dirty="0">
                <a:solidFill>
                  <a:srgbClr val="FF0000"/>
                </a:solidFill>
              </a:rPr>
              <a:t>&amp;</a:t>
            </a:r>
            <a:br>
              <a:rPr lang="en-IN" b="1" dirty="0">
                <a:solidFill>
                  <a:srgbClr val="FF0000"/>
                </a:solidFill>
              </a:rPr>
            </a:br>
            <a:r>
              <a:rPr lang="en-IN" b="1" dirty="0">
                <a:solidFill>
                  <a:srgbClr val="FF0000"/>
                </a:solidFill>
              </a:rPr>
              <a:t> Selenium Testing Tools</a:t>
            </a:r>
          </a:p>
        </p:txBody>
      </p:sp>
    </p:spTree>
    <p:extLst>
      <p:ext uri="{BB962C8B-B14F-4D97-AF65-F5344CB8AC3E}">
        <p14:creationId xmlns:p14="http://schemas.microsoft.com/office/powerpoint/2010/main" val="261409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594920" y="189772"/>
            <a:ext cx="10515600" cy="4351338"/>
          </a:xfrm>
        </p:spPr>
        <p:txBody>
          <a:bodyPr/>
          <a:lstStyle/>
          <a:p>
            <a:pPr marL="0" indent="0">
              <a:buNone/>
            </a:pPr>
            <a:r>
              <a:rPr lang="en-IN" b="0" i="0" dirty="0">
                <a:solidFill>
                  <a:srgbClr val="610B4B"/>
                </a:solidFill>
                <a:effectLst/>
                <a:latin typeface="erdana"/>
              </a:rPr>
              <a:t>2. Project lifecycle component</a:t>
            </a:r>
          </a:p>
          <a:p>
            <a:pPr marL="0" indent="0">
              <a:buNone/>
            </a:pPr>
            <a:endParaRPr lang="en-IN" dirty="0"/>
          </a:p>
        </p:txBody>
      </p:sp>
      <p:pic>
        <p:nvPicPr>
          <p:cNvPr id="2050" name="Picture 2" descr="Quality Assurance Tutorial">
            <a:extLst>
              <a:ext uri="{FF2B5EF4-FFF2-40B4-BE49-F238E27FC236}">
                <a16:creationId xmlns:a16="http://schemas.microsoft.com/office/drawing/2014/main" id="{9E5988BC-9FC1-4524-ACAB-813F67FB81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710" y="1139241"/>
            <a:ext cx="5219218" cy="513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0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838200" y="248494"/>
            <a:ext cx="10515600" cy="6471087"/>
          </a:xfrm>
        </p:spPr>
        <p:txBody>
          <a:bodyPr>
            <a:normAutofit lnSpcReduction="10000"/>
          </a:bodyPr>
          <a:lstStyle/>
          <a:p>
            <a:pPr algn="just"/>
            <a:r>
              <a:rPr lang="en-US" b="0" i="0" dirty="0">
                <a:solidFill>
                  <a:srgbClr val="610B4B"/>
                </a:solidFill>
                <a:effectLst/>
                <a:latin typeface="erdana"/>
              </a:rPr>
              <a:t>3. Infrastructure error prevention and improvement components</a:t>
            </a:r>
          </a:p>
          <a:p>
            <a:pPr algn="just"/>
            <a:r>
              <a:rPr lang="en-US" b="0" i="0" dirty="0">
                <a:solidFill>
                  <a:srgbClr val="333333"/>
                </a:solidFill>
                <a:effectLst/>
                <a:latin typeface="inter-regular"/>
              </a:rPr>
              <a:t>The aim of this component is to the prevention of software faults and minimizes the rate of errors.</a:t>
            </a:r>
          </a:p>
          <a:p>
            <a:pPr algn="just"/>
            <a:r>
              <a:rPr lang="en-US" b="1" i="0" dirty="0">
                <a:solidFill>
                  <a:srgbClr val="333333"/>
                </a:solidFill>
                <a:effectLst/>
                <a:latin typeface="inter-bold"/>
              </a:rPr>
              <a:t>These components are as: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Procedure and work instructions</a:t>
            </a:r>
          </a:p>
          <a:p>
            <a:pPr algn="just">
              <a:buFont typeface="Arial" panose="020B0604020202020204" pitchFamily="34" charset="0"/>
              <a:buChar char="•"/>
            </a:pPr>
            <a:r>
              <a:rPr lang="en-US" b="0" i="0" dirty="0">
                <a:solidFill>
                  <a:srgbClr val="000000"/>
                </a:solidFill>
                <a:effectLst/>
                <a:latin typeface="inter-regular"/>
              </a:rPr>
              <a:t>Templates and Checklists</a:t>
            </a:r>
          </a:p>
          <a:p>
            <a:pPr algn="just">
              <a:buFont typeface="Arial" panose="020B0604020202020204" pitchFamily="34" charset="0"/>
              <a:buChar char="•"/>
            </a:pPr>
            <a:r>
              <a:rPr lang="en-US" b="0" i="0" dirty="0">
                <a:solidFill>
                  <a:srgbClr val="000000"/>
                </a:solidFill>
                <a:effectLst/>
                <a:latin typeface="inter-regular"/>
              </a:rPr>
              <a:t>Staff Training, </a:t>
            </a:r>
            <a:r>
              <a:rPr lang="en-US" b="0" i="0" dirty="0" err="1">
                <a:solidFill>
                  <a:srgbClr val="000000"/>
                </a:solidFill>
                <a:effectLst/>
                <a:latin typeface="inter-regular"/>
              </a:rPr>
              <a:t>Retainin</a:t>
            </a:r>
            <a:r>
              <a:rPr lang="en-US" b="0" i="0" dirty="0">
                <a:solidFill>
                  <a:srgbClr val="000000"/>
                </a:solidFill>
                <a:effectLst/>
                <a:latin typeface="inter-regular"/>
              </a:rPr>
              <a:t> </a:t>
            </a:r>
            <a:r>
              <a:rPr lang="en-US" b="0" i="0" dirty="0" err="1">
                <a:solidFill>
                  <a:srgbClr val="000000"/>
                </a:solidFill>
                <a:effectLst/>
                <a:latin typeface="inter-regular"/>
              </a:rPr>
              <a:t>gand</a:t>
            </a:r>
            <a:r>
              <a:rPr lang="en-US" b="0" i="0" dirty="0">
                <a:solidFill>
                  <a:srgbClr val="000000"/>
                </a:solidFill>
                <a:effectLst/>
                <a:latin typeface="inter-regular"/>
              </a:rPr>
              <a:t> Certification</a:t>
            </a:r>
          </a:p>
          <a:p>
            <a:pPr algn="just">
              <a:buFont typeface="Arial" panose="020B0604020202020204" pitchFamily="34" charset="0"/>
              <a:buChar char="•"/>
            </a:pPr>
            <a:r>
              <a:rPr lang="en-US" b="0" i="0" dirty="0">
                <a:solidFill>
                  <a:srgbClr val="000000"/>
                </a:solidFill>
                <a:effectLst/>
                <a:latin typeface="inter-regular"/>
              </a:rPr>
              <a:t>Preventive and Corrective Actions</a:t>
            </a:r>
          </a:p>
          <a:p>
            <a:pPr algn="just">
              <a:buFont typeface="Arial" panose="020B0604020202020204" pitchFamily="34" charset="0"/>
              <a:buChar char="•"/>
            </a:pPr>
            <a:r>
              <a:rPr lang="en-US" b="0" i="0" dirty="0">
                <a:solidFill>
                  <a:srgbClr val="000000"/>
                </a:solidFill>
                <a:effectLst/>
                <a:latin typeface="inter-regular"/>
              </a:rPr>
              <a:t>Configuration Management</a:t>
            </a:r>
          </a:p>
          <a:p>
            <a:pPr algn="just">
              <a:buFont typeface="Arial" panose="020B0604020202020204" pitchFamily="34" charset="0"/>
              <a:buChar char="•"/>
            </a:pPr>
            <a:r>
              <a:rPr lang="en-US" b="0" i="0" dirty="0">
                <a:solidFill>
                  <a:srgbClr val="000000"/>
                </a:solidFill>
                <a:effectLst/>
                <a:latin typeface="inter-regular"/>
              </a:rPr>
              <a:t>Documentation Control</a:t>
            </a:r>
          </a:p>
          <a:p>
            <a:pPr marL="0" indent="0" algn="just">
              <a:buNone/>
            </a:pPr>
            <a:r>
              <a:rPr lang="en-US" b="0" i="0" dirty="0">
                <a:solidFill>
                  <a:srgbClr val="610B4B"/>
                </a:solidFill>
                <a:effectLst/>
                <a:latin typeface="erdana"/>
              </a:rPr>
              <a:t>4. Software Quality Management Components</a:t>
            </a:r>
          </a:p>
          <a:p>
            <a:pPr algn="just">
              <a:buFont typeface="Arial" panose="020B0604020202020204" pitchFamily="34" charset="0"/>
              <a:buChar char="•"/>
            </a:pPr>
            <a:r>
              <a:rPr lang="en-US" b="0" i="0" dirty="0">
                <a:solidFill>
                  <a:srgbClr val="000000"/>
                </a:solidFill>
                <a:effectLst/>
                <a:latin typeface="inter-regular"/>
              </a:rPr>
              <a:t>Project Progress Control</a:t>
            </a:r>
          </a:p>
          <a:p>
            <a:pPr algn="just">
              <a:buFont typeface="Arial" panose="020B0604020202020204" pitchFamily="34" charset="0"/>
              <a:buChar char="•"/>
            </a:pPr>
            <a:r>
              <a:rPr lang="en-US" b="0" i="0" dirty="0">
                <a:solidFill>
                  <a:srgbClr val="000000"/>
                </a:solidFill>
                <a:effectLst/>
                <a:latin typeface="inter-regular"/>
              </a:rPr>
              <a:t>Software Quality Metrics</a:t>
            </a:r>
          </a:p>
          <a:p>
            <a:pPr algn="just">
              <a:buFont typeface="Arial" panose="020B0604020202020204" pitchFamily="34" charset="0"/>
              <a:buChar char="•"/>
            </a:pPr>
            <a:r>
              <a:rPr lang="en-US" b="0" i="0" dirty="0">
                <a:solidFill>
                  <a:srgbClr val="000000"/>
                </a:solidFill>
                <a:effectLst/>
                <a:latin typeface="inter-regular"/>
              </a:rPr>
              <a:t>Software Quality Costs</a:t>
            </a:r>
          </a:p>
          <a:p>
            <a:pPr marL="0" indent="0" algn="just">
              <a:buNone/>
            </a:pPr>
            <a:endParaRPr lang="en-US"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106074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838200" y="1120950"/>
            <a:ext cx="10515600" cy="5112070"/>
          </a:xfrm>
        </p:spPr>
        <p:txBody>
          <a:bodyPr/>
          <a:lstStyle/>
          <a:p>
            <a:pPr marL="0" indent="0">
              <a:buNone/>
            </a:pPr>
            <a:r>
              <a:rPr lang="en-IN" b="0" i="0" dirty="0">
                <a:solidFill>
                  <a:srgbClr val="610B4B"/>
                </a:solidFill>
                <a:effectLst/>
                <a:latin typeface="erdana"/>
              </a:rPr>
              <a:t>5. Standardization, Certification, and SQA assessment components</a:t>
            </a:r>
          </a:p>
          <a:p>
            <a:pPr algn="just">
              <a:buFont typeface="Arial" panose="020B0604020202020204" pitchFamily="34" charset="0"/>
              <a:buChar char="•"/>
            </a:pPr>
            <a:r>
              <a:rPr lang="en-US" b="0" i="0" dirty="0">
                <a:solidFill>
                  <a:srgbClr val="000000"/>
                </a:solidFill>
                <a:effectLst/>
                <a:latin typeface="inter-regular"/>
              </a:rPr>
              <a:t>Quality management standards</a:t>
            </a:r>
          </a:p>
          <a:p>
            <a:pPr algn="just">
              <a:buFont typeface="Arial" panose="020B0604020202020204" pitchFamily="34" charset="0"/>
              <a:buChar char="•"/>
            </a:pPr>
            <a:r>
              <a:rPr lang="en-US" b="0" i="0" dirty="0">
                <a:solidFill>
                  <a:srgbClr val="000000"/>
                </a:solidFill>
                <a:effectLst/>
                <a:latin typeface="inter-regular"/>
              </a:rPr>
              <a:t>Project process standard</a:t>
            </a:r>
          </a:p>
          <a:p>
            <a:pPr marL="0" indent="0">
              <a:buNone/>
            </a:pPr>
            <a:endParaRPr lang="en-IN" dirty="0"/>
          </a:p>
          <a:p>
            <a:pPr marL="0" indent="0">
              <a:buNone/>
            </a:pPr>
            <a:r>
              <a:rPr lang="en-US" b="0" i="0" dirty="0">
                <a:solidFill>
                  <a:srgbClr val="610B4B"/>
                </a:solidFill>
                <a:effectLst/>
                <a:latin typeface="erdana"/>
              </a:rPr>
              <a:t>6. Organizing for Software Quality Assurance ? the human elements</a:t>
            </a:r>
          </a:p>
          <a:p>
            <a:pPr marL="0" indent="0">
              <a:buNone/>
            </a:pPr>
            <a:endParaRPr lang="en-IN" dirty="0"/>
          </a:p>
        </p:txBody>
      </p:sp>
    </p:spTree>
    <p:extLst>
      <p:ext uri="{BB962C8B-B14F-4D97-AF65-F5344CB8AC3E}">
        <p14:creationId xmlns:p14="http://schemas.microsoft.com/office/powerpoint/2010/main" val="83319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a:xfrm>
            <a:off x="838200" y="256068"/>
            <a:ext cx="10515600" cy="1325563"/>
          </a:xfrm>
        </p:spPr>
        <p:txBody>
          <a:bodyPr>
            <a:normAutofit fontScale="90000"/>
          </a:bodyPr>
          <a:lstStyle/>
          <a:p>
            <a:r>
              <a:rPr lang="en-US" b="0" i="0" dirty="0">
                <a:solidFill>
                  <a:srgbClr val="610B38"/>
                </a:solidFill>
                <a:effectLst/>
                <a:latin typeface="erdana"/>
              </a:rPr>
              <a:t>How many types of Software Quality Assurance Tools?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838200" y="1581630"/>
            <a:ext cx="10515600" cy="5020301"/>
          </a:xfrm>
        </p:spPr>
        <p:txBody>
          <a:bodyPr>
            <a:normAutofit fontScale="55000" lnSpcReduction="20000"/>
          </a:bodyPr>
          <a:lstStyle/>
          <a:p>
            <a:pPr algn="just">
              <a:buFont typeface="Arial" panose="020B0604020202020204" pitchFamily="34" charset="0"/>
              <a:buChar char="•"/>
            </a:pPr>
            <a:r>
              <a:rPr lang="en-IN" b="1" i="0" dirty="0">
                <a:solidFill>
                  <a:srgbClr val="000000"/>
                </a:solidFill>
                <a:effectLst/>
                <a:latin typeface="inter-bold"/>
              </a:rPr>
              <a:t>Infrastructure</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Release Management</a:t>
            </a:r>
          </a:p>
          <a:p>
            <a:pPr marL="742950" lvl="1" indent="-285750" algn="just">
              <a:buFont typeface="Arial" panose="020B0604020202020204" pitchFamily="34" charset="0"/>
              <a:buChar char="•"/>
            </a:pPr>
            <a:r>
              <a:rPr lang="en-IN" b="0" i="0" dirty="0">
                <a:solidFill>
                  <a:srgbClr val="000000"/>
                </a:solidFill>
                <a:effectLst/>
                <a:latin typeface="inter-regular"/>
              </a:rPr>
              <a:t>Source Control</a:t>
            </a:r>
          </a:p>
          <a:p>
            <a:pPr algn="just">
              <a:buFont typeface="Arial" panose="020B0604020202020204" pitchFamily="34" charset="0"/>
              <a:buChar char="•"/>
            </a:pPr>
            <a:r>
              <a:rPr lang="en-IN" b="1" i="0" dirty="0">
                <a:solidFill>
                  <a:srgbClr val="000000"/>
                </a:solidFill>
                <a:effectLst/>
                <a:latin typeface="inter-bold"/>
              </a:rPr>
              <a:t>Code Reviews</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Automates Code Analysis</a:t>
            </a:r>
          </a:p>
          <a:p>
            <a:pPr marL="742950" lvl="1" indent="-285750" algn="just">
              <a:buFont typeface="Arial" panose="020B0604020202020204" pitchFamily="34" charset="0"/>
              <a:buChar char="•"/>
            </a:pPr>
            <a:r>
              <a:rPr lang="en-IN" b="0" i="0" dirty="0">
                <a:solidFill>
                  <a:srgbClr val="000000"/>
                </a:solidFill>
                <a:effectLst/>
                <a:latin typeface="inter-regular"/>
              </a:rPr>
              <a:t>Peer Code Reviews</a:t>
            </a:r>
          </a:p>
          <a:p>
            <a:pPr algn="just">
              <a:buFont typeface="Arial" panose="020B0604020202020204" pitchFamily="34" charset="0"/>
              <a:buChar char="•"/>
            </a:pPr>
            <a:r>
              <a:rPr lang="en-IN" b="1" i="0" dirty="0">
                <a:solidFill>
                  <a:srgbClr val="000000"/>
                </a:solidFill>
                <a:effectLst/>
                <a:latin typeface="inter-bold"/>
              </a:rPr>
              <a:t>Testing</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Test management</a:t>
            </a:r>
          </a:p>
          <a:p>
            <a:pPr marL="742950" lvl="1" indent="-285750" algn="just">
              <a:buFont typeface="Arial" panose="020B0604020202020204" pitchFamily="34" charset="0"/>
              <a:buChar char="•"/>
            </a:pPr>
            <a:r>
              <a:rPr lang="en-IN" b="0" i="0" dirty="0">
                <a:solidFill>
                  <a:srgbClr val="000000"/>
                </a:solidFill>
                <a:effectLst/>
                <a:latin typeface="inter-regular"/>
              </a:rPr>
              <a:t>Bug and Issue Tracking</a:t>
            </a:r>
          </a:p>
          <a:p>
            <a:pPr marL="742950" lvl="1" indent="-285750" algn="just">
              <a:buFont typeface="Arial" panose="020B0604020202020204" pitchFamily="34" charset="0"/>
              <a:buChar char="•"/>
            </a:pPr>
            <a:r>
              <a:rPr lang="en-IN" b="0" i="0" dirty="0">
                <a:solidFill>
                  <a:srgbClr val="000000"/>
                </a:solidFill>
                <a:effectLst/>
                <a:latin typeface="inter-regular"/>
              </a:rPr>
              <a:t>Browser, Device and OS Testing</a:t>
            </a:r>
          </a:p>
          <a:p>
            <a:pPr marL="742950" lvl="1" indent="-285750" algn="just">
              <a:buFont typeface="Arial" panose="020B0604020202020204" pitchFamily="34" charset="0"/>
              <a:buChar char="•"/>
            </a:pPr>
            <a:r>
              <a:rPr lang="en-IN" b="0" i="0" dirty="0">
                <a:solidFill>
                  <a:srgbClr val="000000"/>
                </a:solidFill>
                <a:effectLst/>
                <a:latin typeface="inter-regular"/>
              </a:rPr>
              <a:t>Usability Testing</a:t>
            </a:r>
          </a:p>
          <a:p>
            <a:pPr marL="742950" lvl="1" indent="-285750" algn="just">
              <a:buFont typeface="Arial" panose="020B0604020202020204" pitchFamily="34" charset="0"/>
              <a:buChar char="•"/>
            </a:pPr>
            <a:r>
              <a:rPr lang="en-IN" b="0" i="0" dirty="0">
                <a:solidFill>
                  <a:srgbClr val="000000"/>
                </a:solidFill>
                <a:effectLst/>
                <a:latin typeface="inter-regular"/>
              </a:rPr>
              <a:t>Load Testing</a:t>
            </a:r>
          </a:p>
          <a:p>
            <a:pPr marL="742950" lvl="1" indent="-285750" algn="just">
              <a:buFont typeface="Arial" panose="020B0604020202020204" pitchFamily="34" charset="0"/>
              <a:buChar char="•"/>
            </a:pPr>
            <a:r>
              <a:rPr lang="en-IN" b="0" i="0" dirty="0">
                <a:solidFill>
                  <a:srgbClr val="000000"/>
                </a:solidFill>
                <a:effectLst/>
                <a:latin typeface="inter-regular"/>
              </a:rPr>
              <a:t>Automates Testing and Continuous Integration</a:t>
            </a:r>
          </a:p>
          <a:p>
            <a:pPr algn="just">
              <a:buFont typeface="Arial" panose="020B0604020202020204" pitchFamily="34" charset="0"/>
              <a:buChar char="•"/>
            </a:pPr>
            <a:r>
              <a:rPr lang="en-IN" b="1" i="0" dirty="0">
                <a:solidFill>
                  <a:srgbClr val="000000"/>
                </a:solidFill>
                <a:effectLst/>
                <a:latin typeface="inter-bold"/>
              </a:rPr>
              <a:t>Monitoring and Analytics</a:t>
            </a:r>
            <a:endParaRPr lang="en-IN" b="0" i="0" dirty="0">
              <a:solidFill>
                <a:srgbClr val="000000"/>
              </a:solidFill>
              <a:effectLst/>
              <a:latin typeface="inter-regular"/>
            </a:endParaRPr>
          </a:p>
          <a:p>
            <a:pPr marL="742950" lvl="1" indent="-285750" algn="just">
              <a:buFont typeface="Arial" panose="020B0604020202020204" pitchFamily="34" charset="0"/>
              <a:buChar char="•"/>
            </a:pPr>
            <a:r>
              <a:rPr lang="en-IN" b="0" i="0" dirty="0">
                <a:solidFill>
                  <a:srgbClr val="000000"/>
                </a:solidFill>
                <a:effectLst/>
                <a:latin typeface="inter-regular"/>
              </a:rPr>
              <a:t>Availability Monitoring</a:t>
            </a:r>
          </a:p>
          <a:p>
            <a:pPr marL="742950" lvl="1" indent="-285750" algn="just">
              <a:buFont typeface="Arial" panose="020B0604020202020204" pitchFamily="34" charset="0"/>
              <a:buChar char="•"/>
            </a:pPr>
            <a:r>
              <a:rPr lang="en-IN" b="0" i="0" dirty="0">
                <a:solidFill>
                  <a:srgbClr val="000000"/>
                </a:solidFill>
                <a:effectLst/>
                <a:latin typeface="inter-regular"/>
              </a:rPr>
              <a:t>Business Analytics</a:t>
            </a:r>
          </a:p>
          <a:p>
            <a:pPr marL="742950" lvl="1" indent="-285750" algn="just">
              <a:buFont typeface="Arial" panose="020B0604020202020204" pitchFamily="34" charset="0"/>
              <a:buChar char="•"/>
            </a:pPr>
            <a:r>
              <a:rPr lang="en-IN" b="0" i="0" dirty="0">
                <a:solidFill>
                  <a:srgbClr val="000000"/>
                </a:solidFill>
                <a:effectLst/>
                <a:latin typeface="inter-regular"/>
              </a:rPr>
              <a:t>Exception Handling</a:t>
            </a:r>
          </a:p>
          <a:p>
            <a:pPr marL="742950" lvl="1" indent="-285750" algn="just">
              <a:buFont typeface="Arial" panose="020B0604020202020204" pitchFamily="34" charset="0"/>
              <a:buChar char="•"/>
            </a:pPr>
            <a:r>
              <a:rPr lang="en-IN" b="0" i="0" dirty="0">
                <a:solidFill>
                  <a:srgbClr val="000000"/>
                </a:solidFill>
                <a:effectLst/>
                <a:latin typeface="inter-regular"/>
              </a:rPr>
              <a:t>Log Monitoring</a:t>
            </a:r>
          </a:p>
          <a:p>
            <a:pPr marL="742950" lvl="1" indent="-285750" algn="just">
              <a:buFont typeface="Arial" panose="020B0604020202020204" pitchFamily="34" charset="0"/>
              <a:buChar char="•"/>
            </a:pPr>
            <a:r>
              <a:rPr lang="en-IN" b="0" i="0" dirty="0">
                <a:solidFill>
                  <a:srgbClr val="000000"/>
                </a:solidFill>
                <a:effectLst/>
                <a:latin typeface="inter-regular"/>
              </a:rPr>
              <a:t>Performance Monitoring</a:t>
            </a:r>
          </a:p>
          <a:p>
            <a:pPr marL="742950" lvl="1" indent="-285750" algn="just">
              <a:buFont typeface="Arial" panose="020B0604020202020204" pitchFamily="34" charset="0"/>
              <a:buChar char="•"/>
            </a:pPr>
            <a:r>
              <a:rPr lang="en-IN" b="0" i="0" dirty="0">
                <a:solidFill>
                  <a:srgbClr val="000000"/>
                </a:solidFill>
                <a:effectLst/>
                <a:latin typeface="inter-regular"/>
              </a:rPr>
              <a:t>Security Testing and Monitoring</a:t>
            </a:r>
          </a:p>
          <a:p>
            <a:pPr algn="just">
              <a:buFont typeface="Arial" panose="020B0604020202020204" pitchFamily="34" charset="0"/>
              <a:buChar char="•"/>
            </a:pPr>
            <a:r>
              <a:rPr lang="en-IN" b="1" i="0" dirty="0">
                <a:solidFill>
                  <a:srgbClr val="000000"/>
                </a:solidFill>
                <a:effectLst/>
                <a:latin typeface="inter-bold"/>
              </a:rPr>
              <a:t>Customer Support</a:t>
            </a:r>
            <a:endParaRPr lang="en-IN" b="0" i="0" dirty="0">
              <a:solidFill>
                <a:srgbClr val="000000"/>
              </a:solidFill>
              <a:effectLst/>
              <a:latin typeface="inter-regular"/>
            </a:endParaRPr>
          </a:p>
          <a:p>
            <a:pPr marL="0" indent="0">
              <a:buNone/>
            </a:pPr>
            <a:endParaRPr lang="en-IN" dirty="0"/>
          </a:p>
        </p:txBody>
      </p:sp>
    </p:spTree>
    <p:extLst>
      <p:ext uri="{BB962C8B-B14F-4D97-AF65-F5344CB8AC3E}">
        <p14:creationId xmlns:p14="http://schemas.microsoft.com/office/powerpoint/2010/main" val="128580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2544-181E-4E45-897E-C14813849641}"/>
              </a:ext>
            </a:extLst>
          </p:cNvPr>
          <p:cNvSpPr>
            <a:spLocks noGrp="1"/>
          </p:cNvSpPr>
          <p:nvPr>
            <p:ph type="title"/>
          </p:nvPr>
        </p:nvSpPr>
        <p:spPr/>
        <p:txBody>
          <a:bodyPr/>
          <a:lstStyle/>
          <a:p>
            <a:r>
              <a:rPr lang="en-US" b="0" i="0" dirty="0">
                <a:solidFill>
                  <a:srgbClr val="610B38"/>
                </a:solidFill>
                <a:effectLst/>
                <a:latin typeface="erdana"/>
              </a:rPr>
              <a:t>How to do Quality Assurance?</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C859111-1139-4FE3-B842-4F35EF368282}"/>
              </a:ext>
            </a:extLst>
          </p:cNvPr>
          <p:cNvSpPr>
            <a:spLocks noGrp="1"/>
          </p:cNvSpPr>
          <p:nvPr>
            <p:ph idx="1"/>
          </p:nvPr>
        </p:nvSpPr>
        <p:spPr/>
        <p:txBody>
          <a:bodyPr/>
          <a:lstStyle/>
          <a:p>
            <a:endParaRPr lang="en-IN" dirty="0"/>
          </a:p>
        </p:txBody>
      </p:sp>
      <p:pic>
        <p:nvPicPr>
          <p:cNvPr id="3074" name="Picture 2" descr="Quality Assurance Tutorial">
            <a:extLst>
              <a:ext uri="{FF2B5EF4-FFF2-40B4-BE49-F238E27FC236}">
                <a16:creationId xmlns:a16="http://schemas.microsoft.com/office/drawing/2014/main" id="{1489AEAB-7739-47DA-ABE0-AF41163DBB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9099" y="2150988"/>
            <a:ext cx="4159891" cy="383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665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59111-1139-4FE3-B842-4F35EF368282}"/>
              </a:ext>
            </a:extLst>
          </p:cNvPr>
          <p:cNvSpPr>
            <a:spLocks noGrp="1"/>
          </p:cNvSpPr>
          <p:nvPr>
            <p:ph idx="1"/>
          </p:nvPr>
        </p:nvSpPr>
        <p:spPr>
          <a:xfrm>
            <a:off x="838200" y="1087394"/>
            <a:ext cx="10515600" cy="5044958"/>
          </a:xfrm>
        </p:spPr>
        <p:txBody>
          <a:bodyPr/>
          <a:lstStyle/>
          <a:p>
            <a:pPr algn="just"/>
            <a:r>
              <a:rPr lang="en-US" b="1" i="0" dirty="0">
                <a:solidFill>
                  <a:srgbClr val="333333"/>
                </a:solidFill>
                <a:effectLst/>
                <a:latin typeface="inter-bold"/>
              </a:rPr>
              <a:t>Plan:</a:t>
            </a:r>
            <a:r>
              <a:rPr lang="en-US" b="0" i="0" dirty="0">
                <a:solidFill>
                  <a:srgbClr val="333333"/>
                </a:solidFill>
                <a:effectLst/>
                <a:latin typeface="inter-regular"/>
              </a:rPr>
              <a:t> The organization should plan and establish the process related objectives and determine the process that is required to deliver a high-quality end product.</a:t>
            </a:r>
          </a:p>
          <a:p>
            <a:pPr algn="just"/>
            <a:r>
              <a:rPr lang="en-US" b="1" i="0" dirty="0">
                <a:solidFill>
                  <a:srgbClr val="333333"/>
                </a:solidFill>
                <a:effectLst/>
                <a:latin typeface="inter-bold"/>
              </a:rPr>
              <a:t>Do:</a:t>
            </a:r>
            <a:r>
              <a:rPr lang="en-US" b="0" i="0" dirty="0">
                <a:solidFill>
                  <a:srgbClr val="333333"/>
                </a:solidFill>
                <a:effectLst/>
                <a:latin typeface="inter-regular"/>
              </a:rPr>
              <a:t> Development and testing of processes and also change in the methods.</a:t>
            </a:r>
          </a:p>
          <a:p>
            <a:pPr algn="just"/>
            <a:r>
              <a:rPr lang="en-US" b="1" i="0" dirty="0">
                <a:solidFill>
                  <a:srgbClr val="333333"/>
                </a:solidFill>
                <a:effectLst/>
                <a:latin typeface="inter-bold"/>
              </a:rPr>
              <a:t>Check:</a:t>
            </a:r>
            <a:r>
              <a:rPr lang="en-US" b="0" i="0" dirty="0">
                <a:solidFill>
                  <a:srgbClr val="333333"/>
                </a:solidFill>
                <a:effectLst/>
                <a:latin typeface="inter-regular"/>
              </a:rPr>
              <a:t> Monitoring of processes, modify the methods, and check whether it meets the predetermined objectives.</a:t>
            </a:r>
          </a:p>
          <a:p>
            <a:pPr algn="just"/>
            <a:r>
              <a:rPr lang="en-US" b="1" i="0" dirty="0">
                <a:solidFill>
                  <a:srgbClr val="333333"/>
                </a:solidFill>
                <a:effectLst/>
                <a:latin typeface="inter-bold"/>
              </a:rPr>
              <a:t>Act:</a:t>
            </a:r>
            <a:r>
              <a:rPr lang="en-US" b="0" i="0" dirty="0">
                <a:solidFill>
                  <a:srgbClr val="333333"/>
                </a:solidFill>
                <a:effectLst/>
                <a:latin typeface="inter-regular"/>
              </a:rPr>
              <a:t> Implement actions that are necessary to achieve improvements in the process.</a:t>
            </a:r>
          </a:p>
          <a:p>
            <a:pPr marL="0" indent="0">
              <a:buNone/>
            </a:pPr>
            <a:endParaRPr lang="en-IN" dirty="0"/>
          </a:p>
        </p:txBody>
      </p:sp>
    </p:spTree>
    <p:extLst>
      <p:ext uri="{BB962C8B-B14F-4D97-AF65-F5344CB8AC3E}">
        <p14:creationId xmlns:p14="http://schemas.microsoft.com/office/powerpoint/2010/main" val="2803762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2544-181E-4E45-897E-C14813849641}"/>
              </a:ext>
            </a:extLst>
          </p:cNvPr>
          <p:cNvSpPr>
            <a:spLocks noGrp="1"/>
          </p:cNvSpPr>
          <p:nvPr>
            <p:ph type="title"/>
          </p:nvPr>
        </p:nvSpPr>
        <p:spPr/>
        <p:txBody>
          <a:bodyPr/>
          <a:lstStyle/>
          <a:p>
            <a:r>
              <a:rPr lang="en-IN" b="0" i="0" dirty="0">
                <a:solidFill>
                  <a:srgbClr val="610B38"/>
                </a:solidFill>
                <a:effectLst/>
                <a:latin typeface="erdana"/>
              </a:rPr>
              <a:t>What is Quality Control?</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C859111-1139-4FE3-B842-4F35EF368282}"/>
              </a:ext>
            </a:extLst>
          </p:cNvPr>
          <p:cNvSpPr>
            <a:spLocks noGrp="1"/>
          </p:cNvSpPr>
          <p:nvPr>
            <p:ph idx="1"/>
          </p:nvPr>
        </p:nvSpPr>
        <p:spPr/>
        <p:txBody>
          <a:bodyPr/>
          <a:lstStyle/>
          <a:p>
            <a:pPr algn="just"/>
            <a:r>
              <a:rPr lang="en-US" b="0" i="0" dirty="0">
                <a:solidFill>
                  <a:srgbClr val="333333"/>
                </a:solidFill>
                <a:effectLst/>
                <a:latin typeface="inter-regular"/>
              </a:rPr>
              <a:t>Quality Control popularly abbreviated as QC is a software engineering process used to ensure quality in a product. </a:t>
            </a:r>
          </a:p>
          <a:p>
            <a:pPr algn="just"/>
            <a:endParaRPr lang="en-US" dirty="0">
              <a:solidFill>
                <a:srgbClr val="333333"/>
              </a:solidFill>
              <a:latin typeface="inter-regular"/>
            </a:endParaRPr>
          </a:p>
          <a:p>
            <a:pPr algn="just"/>
            <a:r>
              <a:rPr lang="en-US" b="0" i="0" dirty="0">
                <a:solidFill>
                  <a:srgbClr val="333333"/>
                </a:solidFill>
                <a:effectLst/>
                <a:latin typeface="inter-regular"/>
              </a:rPr>
              <a:t>It does not deal with the processed used to create a product. Instead, it examines the quality of the end product and the outcome.</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main aim of Quality Control is to check whether the product meets the specification and requirement of the customer. If an issue is identified.</a:t>
            </a:r>
          </a:p>
          <a:p>
            <a:endParaRPr lang="en-IN" dirty="0"/>
          </a:p>
        </p:txBody>
      </p:sp>
    </p:spTree>
    <p:extLst>
      <p:ext uri="{BB962C8B-B14F-4D97-AF65-F5344CB8AC3E}">
        <p14:creationId xmlns:p14="http://schemas.microsoft.com/office/powerpoint/2010/main" val="876634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843A-7676-457A-8FB5-AAD4C5C3EC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0D37EE-2943-4642-A303-6CE647FFA925}"/>
              </a:ext>
            </a:extLst>
          </p:cNvPr>
          <p:cNvSpPr>
            <a:spLocks noGrp="1"/>
          </p:cNvSpPr>
          <p:nvPr>
            <p:ph idx="1"/>
          </p:nvPr>
        </p:nvSpPr>
        <p:spPr/>
        <p:txBody>
          <a:bodyPr/>
          <a:lstStyle/>
          <a:p>
            <a:endParaRPr lang="en-IN"/>
          </a:p>
        </p:txBody>
      </p:sp>
      <p:pic>
        <p:nvPicPr>
          <p:cNvPr id="6146" name="Picture 2" descr="What is the difference between Testing and Quality Assurance? And, does it  matter?">
            <a:extLst>
              <a:ext uri="{FF2B5EF4-FFF2-40B4-BE49-F238E27FC236}">
                <a16:creationId xmlns:a16="http://schemas.microsoft.com/office/drawing/2014/main" id="{83F0E227-E40B-4BD9-ADD8-FCD35F636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719138"/>
            <a:ext cx="1139190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44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2544-181E-4E45-897E-C148138496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859111-1139-4FE3-B842-4F35EF368282}"/>
              </a:ext>
            </a:extLst>
          </p:cNvPr>
          <p:cNvSpPr>
            <a:spLocks noGrp="1"/>
          </p:cNvSpPr>
          <p:nvPr>
            <p:ph idx="1"/>
          </p:nvPr>
        </p:nvSpPr>
        <p:spPr/>
        <p:txBody>
          <a:bodyPr/>
          <a:lstStyle/>
          <a:p>
            <a:endParaRPr lang="en-IN"/>
          </a:p>
        </p:txBody>
      </p:sp>
      <p:pic>
        <p:nvPicPr>
          <p:cNvPr id="4100" name="Picture 4" descr="What is the Difference Between Quality Control and Quality Assurance -  Pediaa.Com">
            <a:extLst>
              <a:ext uri="{FF2B5EF4-FFF2-40B4-BE49-F238E27FC236}">
                <a16:creationId xmlns:a16="http://schemas.microsoft.com/office/drawing/2014/main" id="{FFF8DDB4-31E3-49EE-B2F7-1DE433BAF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84" y="113820"/>
            <a:ext cx="517842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ifference between Quality Assurance and Quality Control,Verification…">
            <a:extLst>
              <a:ext uri="{FF2B5EF4-FFF2-40B4-BE49-F238E27FC236}">
                <a16:creationId xmlns:a16="http://schemas.microsoft.com/office/drawing/2014/main" id="{E9705C5F-47AB-41B3-976E-CBE0FF783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009" y="113820"/>
            <a:ext cx="6551991" cy="674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470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2544-181E-4E45-897E-C148138496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859111-1139-4FE3-B842-4F35EF368282}"/>
              </a:ext>
            </a:extLst>
          </p:cNvPr>
          <p:cNvSpPr>
            <a:spLocks noGrp="1"/>
          </p:cNvSpPr>
          <p:nvPr>
            <p:ph idx="1"/>
          </p:nvPr>
        </p:nvSpPr>
        <p:spPr/>
        <p:txBody>
          <a:bodyPr/>
          <a:lstStyle/>
          <a:p>
            <a:endParaRPr lang="en-IN"/>
          </a:p>
        </p:txBody>
      </p:sp>
      <p:pic>
        <p:nvPicPr>
          <p:cNvPr id="5122" name="Picture 2" descr="Difference Between QA and Testing - QATestLab Blog">
            <a:extLst>
              <a:ext uri="{FF2B5EF4-FFF2-40B4-BE49-F238E27FC236}">
                <a16:creationId xmlns:a16="http://schemas.microsoft.com/office/drawing/2014/main" id="{723754A6-7FE9-4EBF-8414-8D0ED9C7D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911" y="681037"/>
            <a:ext cx="8429625" cy="5744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82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4B8B-55BC-477A-8EF5-649AE750B89C}"/>
              </a:ext>
            </a:extLst>
          </p:cNvPr>
          <p:cNvSpPr>
            <a:spLocks noGrp="1"/>
          </p:cNvSpPr>
          <p:nvPr>
            <p:ph type="title"/>
          </p:nvPr>
        </p:nvSpPr>
        <p:spPr>
          <a:xfrm>
            <a:off x="838200" y="3057991"/>
            <a:ext cx="10515600" cy="1325563"/>
          </a:xfrm>
        </p:spPr>
        <p:txBody>
          <a:bodyPr/>
          <a:lstStyle/>
          <a:p>
            <a:pPr algn="ctr"/>
            <a:r>
              <a:rPr lang="en-IN" b="1" dirty="0">
                <a:solidFill>
                  <a:srgbClr val="FF0000"/>
                </a:solidFill>
              </a:rPr>
              <a:t>Software Testing/QA</a:t>
            </a:r>
            <a:endParaRPr lang="en-IN" dirty="0"/>
          </a:p>
        </p:txBody>
      </p:sp>
    </p:spTree>
    <p:extLst>
      <p:ext uri="{BB962C8B-B14F-4D97-AF65-F5344CB8AC3E}">
        <p14:creationId xmlns:p14="http://schemas.microsoft.com/office/powerpoint/2010/main" val="46784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2544-181E-4E45-897E-C14813849641}"/>
              </a:ext>
            </a:extLst>
          </p:cNvPr>
          <p:cNvSpPr>
            <a:spLocks noGrp="1"/>
          </p:cNvSpPr>
          <p:nvPr>
            <p:ph type="title"/>
          </p:nvPr>
        </p:nvSpPr>
        <p:spPr/>
        <p:txBody>
          <a:bodyPr/>
          <a:lstStyle/>
          <a:p>
            <a:pPr algn="ctr"/>
            <a:r>
              <a:rPr lang="en-US" b="1" dirty="0">
                <a:solidFill>
                  <a:srgbClr val="FF0000"/>
                </a:solidFill>
              </a:rPr>
              <a:t>QA role</a:t>
            </a:r>
            <a:br>
              <a:rPr lang="en-US" b="1" dirty="0">
                <a:solidFill>
                  <a:srgbClr val="FF0000"/>
                </a:solidFill>
              </a:rPr>
            </a:br>
            <a:endParaRPr lang="en-IN" dirty="0"/>
          </a:p>
        </p:txBody>
      </p:sp>
      <p:sp>
        <p:nvSpPr>
          <p:cNvPr id="3" name="Content Placeholder 2">
            <a:extLst>
              <a:ext uri="{FF2B5EF4-FFF2-40B4-BE49-F238E27FC236}">
                <a16:creationId xmlns:a16="http://schemas.microsoft.com/office/drawing/2014/main" id="{3C859111-1139-4FE3-B842-4F35EF368282}"/>
              </a:ext>
            </a:extLst>
          </p:cNvPr>
          <p:cNvSpPr>
            <a:spLocks noGrp="1"/>
          </p:cNvSpPr>
          <p:nvPr>
            <p:ph idx="1"/>
          </p:nvPr>
        </p:nvSpPr>
        <p:spPr/>
        <p:txBody>
          <a:bodyPr/>
          <a:lstStyle/>
          <a:p>
            <a:endParaRPr lang="en-IN"/>
          </a:p>
        </p:txBody>
      </p:sp>
      <p:pic>
        <p:nvPicPr>
          <p:cNvPr id="7170" name="Picture 2" descr="The Role of a Quality Assurance Team in Agile Development | RubyGarage Blog">
            <a:extLst>
              <a:ext uri="{FF2B5EF4-FFF2-40B4-BE49-F238E27FC236}">
                <a16:creationId xmlns:a16="http://schemas.microsoft.com/office/drawing/2014/main" id="{168530CC-CC6F-487A-8523-E82D477DF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190" y="1825624"/>
            <a:ext cx="8095376"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075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150D-E9CF-458E-9F5A-8F9E7DA5D9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63B6E6-FCAD-4DCE-8DC4-3E805DBA6828}"/>
              </a:ext>
            </a:extLst>
          </p:cNvPr>
          <p:cNvSpPr>
            <a:spLocks noGrp="1"/>
          </p:cNvSpPr>
          <p:nvPr>
            <p:ph idx="1"/>
          </p:nvPr>
        </p:nvSpPr>
        <p:spPr/>
        <p:txBody>
          <a:bodyPr/>
          <a:lstStyle/>
          <a:p>
            <a:endParaRPr lang="en-IN"/>
          </a:p>
        </p:txBody>
      </p:sp>
      <p:pic>
        <p:nvPicPr>
          <p:cNvPr id="8194" name="Picture 2" descr="SQA Software Development Life Cycle Quality Assurance Department">
            <a:extLst>
              <a:ext uri="{FF2B5EF4-FFF2-40B4-BE49-F238E27FC236}">
                <a16:creationId xmlns:a16="http://schemas.microsoft.com/office/drawing/2014/main" id="{96CADFA5-2F3B-43DD-ADF3-7D87BD2E4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90" y="163789"/>
            <a:ext cx="10218490" cy="654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902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150D-E9CF-458E-9F5A-8F9E7DA5D9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63B6E6-FCAD-4DCE-8DC4-3E805DBA6828}"/>
              </a:ext>
            </a:extLst>
          </p:cNvPr>
          <p:cNvSpPr>
            <a:spLocks noGrp="1"/>
          </p:cNvSpPr>
          <p:nvPr>
            <p:ph idx="1"/>
          </p:nvPr>
        </p:nvSpPr>
        <p:spPr/>
        <p:txBody>
          <a:bodyPr/>
          <a:lstStyle/>
          <a:p>
            <a:endParaRPr lang="en-IN"/>
          </a:p>
        </p:txBody>
      </p:sp>
      <p:pic>
        <p:nvPicPr>
          <p:cNvPr id="9220" name="Picture 4" descr="Software Testing Life Cycle">
            <a:extLst>
              <a:ext uri="{FF2B5EF4-FFF2-40B4-BE49-F238E27FC236}">
                <a16:creationId xmlns:a16="http://schemas.microsoft.com/office/drawing/2014/main" id="{538D0525-FC56-497F-9F19-F59307C1E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933" y="1614488"/>
            <a:ext cx="532700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49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150D-E9CF-458E-9F5A-8F9E7DA5D9FC}"/>
              </a:ext>
            </a:extLst>
          </p:cNvPr>
          <p:cNvSpPr>
            <a:spLocks noGrp="1"/>
          </p:cNvSpPr>
          <p:nvPr>
            <p:ph type="title"/>
          </p:nvPr>
        </p:nvSpPr>
        <p:spPr/>
        <p:txBody>
          <a:bodyPr/>
          <a:lstStyle/>
          <a:p>
            <a:pPr algn="ctr"/>
            <a:r>
              <a:rPr lang="en-US" b="1" dirty="0">
                <a:solidFill>
                  <a:srgbClr val="FF0000"/>
                </a:solidFill>
              </a:rPr>
              <a:t>Look into Test Planning</a:t>
            </a:r>
            <a:br>
              <a:rPr lang="en-US" b="1" dirty="0">
                <a:solidFill>
                  <a:srgbClr val="FF0000"/>
                </a:solidFill>
              </a:rPr>
            </a:br>
            <a:endParaRPr lang="en-IN" dirty="0"/>
          </a:p>
        </p:txBody>
      </p:sp>
      <p:sp>
        <p:nvSpPr>
          <p:cNvPr id="3" name="Content Placeholder 2">
            <a:extLst>
              <a:ext uri="{FF2B5EF4-FFF2-40B4-BE49-F238E27FC236}">
                <a16:creationId xmlns:a16="http://schemas.microsoft.com/office/drawing/2014/main" id="{C063B6E6-FCAD-4DCE-8DC4-3E805DBA6828}"/>
              </a:ext>
            </a:extLst>
          </p:cNvPr>
          <p:cNvSpPr>
            <a:spLocks noGrp="1"/>
          </p:cNvSpPr>
          <p:nvPr>
            <p:ph idx="1"/>
          </p:nvPr>
        </p:nvSpPr>
        <p:spPr/>
        <p:txBody>
          <a:bodyPr/>
          <a:lstStyle/>
          <a:p>
            <a:endParaRPr lang="en-IN"/>
          </a:p>
        </p:txBody>
      </p:sp>
      <p:pic>
        <p:nvPicPr>
          <p:cNvPr id="10242" name="Picture 2" descr="QA Test Planning — A Complete Guide to Pre-testing Activities | RubyGarage  Blog">
            <a:extLst>
              <a:ext uri="{FF2B5EF4-FFF2-40B4-BE49-F238E27FC236}">
                <a16:creationId xmlns:a16="http://schemas.microsoft.com/office/drawing/2014/main" id="{B544DAB1-0FFB-40C6-8BDB-19D31D652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7073" y="1719262"/>
            <a:ext cx="9311778" cy="4698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357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64B1-D9F7-473D-98D8-43F370D65F6C}"/>
              </a:ext>
            </a:extLst>
          </p:cNvPr>
          <p:cNvSpPr>
            <a:spLocks noGrp="1"/>
          </p:cNvSpPr>
          <p:nvPr>
            <p:ph type="title"/>
          </p:nvPr>
        </p:nvSpPr>
        <p:spPr>
          <a:xfrm>
            <a:off x="737532" y="2588208"/>
            <a:ext cx="10515600" cy="1325563"/>
          </a:xfrm>
        </p:spPr>
        <p:txBody>
          <a:bodyPr/>
          <a:lstStyle/>
          <a:p>
            <a:pPr algn="ctr"/>
            <a:r>
              <a:rPr lang="en-US" b="1" dirty="0">
                <a:solidFill>
                  <a:srgbClr val="FF0000"/>
                </a:solidFill>
              </a:rPr>
              <a:t>Various kinds of tests QA does</a:t>
            </a:r>
            <a:br>
              <a:rPr lang="en-US" b="1" dirty="0">
                <a:solidFill>
                  <a:srgbClr val="FF0000"/>
                </a:solidFill>
              </a:rPr>
            </a:br>
            <a:endParaRPr lang="en-IN" dirty="0"/>
          </a:p>
        </p:txBody>
      </p:sp>
      <p:sp>
        <p:nvSpPr>
          <p:cNvPr id="3" name="Content Placeholder 2">
            <a:extLst>
              <a:ext uri="{FF2B5EF4-FFF2-40B4-BE49-F238E27FC236}">
                <a16:creationId xmlns:a16="http://schemas.microsoft.com/office/drawing/2014/main" id="{EDCB2177-F129-4805-9977-0505DEE041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19488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150D-E9CF-458E-9F5A-8F9E7DA5D9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63B6E6-FCAD-4DCE-8DC4-3E805DBA6828}"/>
              </a:ext>
            </a:extLst>
          </p:cNvPr>
          <p:cNvSpPr>
            <a:spLocks noGrp="1"/>
          </p:cNvSpPr>
          <p:nvPr>
            <p:ph idx="1"/>
          </p:nvPr>
        </p:nvSpPr>
        <p:spPr/>
        <p:txBody>
          <a:bodyPr/>
          <a:lstStyle/>
          <a:p>
            <a:endParaRPr lang="en-IN"/>
          </a:p>
        </p:txBody>
      </p:sp>
      <p:pic>
        <p:nvPicPr>
          <p:cNvPr id="11266" name="Picture 2" descr="Types of Software Testing - javatpoint">
            <a:extLst>
              <a:ext uri="{FF2B5EF4-FFF2-40B4-BE49-F238E27FC236}">
                <a16:creationId xmlns:a16="http://schemas.microsoft.com/office/drawing/2014/main" id="{A5DDAFF4-1DBB-4031-B485-8518C637B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850" y="267574"/>
            <a:ext cx="8992999" cy="659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235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150D-E9CF-458E-9F5A-8F9E7DA5D9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63B6E6-FCAD-4DCE-8DC4-3E805DBA6828}"/>
              </a:ext>
            </a:extLst>
          </p:cNvPr>
          <p:cNvSpPr>
            <a:spLocks noGrp="1"/>
          </p:cNvSpPr>
          <p:nvPr>
            <p:ph idx="1"/>
          </p:nvPr>
        </p:nvSpPr>
        <p:spPr/>
        <p:txBody>
          <a:bodyPr/>
          <a:lstStyle/>
          <a:p>
            <a:endParaRPr lang="en-IN"/>
          </a:p>
        </p:txBody>
      </p:sp>
      <p:pic>
        <p:nvPicPr>
          <p:cNvPr id="12290" name="Picture 2" descr="How to Find Your Way Around Different Types of Software Testing? -  KeenEthics">
            <a:extLst>
              <a:ext uri="{FF2B5EF4-FFF2-40B4-BE49-F238E27FC236}">
                <a16:creationId xmlns:a16="http://schemas.microsoft.com/office/drawing/2014/main" id="{988A73EE-65FC-4DEC-83DF-420807692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43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919C-26A6-4D93-8ADF-4288EEC9AD6F}"/>
              </a:ext>
            </a:extLst>
          </p:cNvPr>
          <p:cNvSpPr>
            <a:spLocks noGrp="1"/>
          </p:cNvSpPr>
          <p:nvPr>
            <p:ph type="title"/>
          </p:nvPr>
        </p:nvSpPr>
        <p:spPr/>
        <p:txBody>
          <a:bodyPr/>
          <a:lstStyle/>
          <a:p>
            <a:endParaRPr lang="en-IN"/>
          </a:p>
        </p:txBody>
      </p:sp>
      <p:pic>
        <p:nvPicPr>
          <p:cNvPr id="14338" name="Picture 2" descr="Manual Testing">
            <a:extLst>
              <a:ext uri="{FF2B5EF4-FFF2-40B4-BE49-F238E27FC236}">
                <a16:creationId xmlns:a16="http://schemas.microsoft.com/office/drawing/2014/main" id="{FB362D5F-8D0A-4658-89FB-E27F7937B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5262" y="0"/>
            <a:ext cx="4181475" cy="245797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Manual Testing">
            <a:extLst>
              <a:ext uri="{FF2B5EF4-FFF2-40B4-BE49-F238E27FC236}">
                <a16:creationId xmlns:a16="http://schemas.microsoft.com/office/drawing/2014/main" id="{20144B5F-1154-492D-8042-9102A8C27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12278"/>
            <a:ext cx="57150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Manual Testing">
            <a:extLst>
              <a:ext uri="{FF2B5EF4-FFF2-40B4-BE49-F238E27FC236}">
                <a16:creationId xmlns:a16="http://schemas.microsoft.com/office/drawing/2014/main" id="{CFBE86F9-3ED5-4056-A262-518F7C89388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167605" y="2379298"/>
            <a:ext cx="6024394" cy="4495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967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B150D-E9CF-458E-9F5A-8F9E7DA5D9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63B6E6-FCAD-4DCE-8DC4-3E805DBA6828}"/>
              </a:ext>
            </a:extLst>
          </p:cNvPr>
          <p:cNvSpPr>
            <a:spLocks noGrp="1"/>
          </p:cNvSpPr>
          <p:nvPr>
            <p:ph idx="1"/>
          </p:nvPr>
        </p:nvSpPr>
        <p:spPr/>
        <p:txBody>
          <a:bodyPr/>
          <a:lstStyle/>
          <a:p>
            <a:endParaRPr lang="en-IN" dirty="0"/>
          </a:p>
        </p:txBody>
      </p:sp>
      <p:pic>
        <p:nvPicPr>
          <p:cNvPr id="13314" name="Picture 2" descr="Automation Testing">
            <a:extLst>
              <a:ext uri="{FF2B5EF4-FFF2-40B4-BE49-F238E27FC236}">
                <a16:creationId xmlns:a16="http://schemas.microsoft.com/office/drawing/2014/main" id="{D729A869-6F4A-4DE1-BEB1-6172A2982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284" y="-1"/>
            <a:ext cx="4520355" cy="406866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Automation Testing">
            <a:extLst>
              <a:ext uri="{FF2B5EF4-FFF2-40B4-BE49-F238E27FC236}">
                <a16:creationId xmlns:a16="http://schemas.microsoft.com/office/drawing/2014/main" id="{A828CB76-CED1-4FA5-813D-D95C12ED7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485" y="-81153"/>
            <a:ext cx="4412609" cy="3263845"/>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Automation Testing">
            <a:extLst>
              <a:ext uri="{FF2B5EF4-FFF2-40B4-BE49-F238E27FC236}">
                <a16:creationId xmlns:a16="http://schemas.microsoft.com/office/drawing/2014/main" id="{7FBB15DF-10F6-43E4-8997-70D6E13CD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442" y="4353609"/>
            <a:ext cx="6667500" cy="2047875"/>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Automation Testing">
            <a:extLst>
              <a:ext uri="{FF2B5EF4-FFF2-40B4-BE49-F238E27FC236}">
                <a16:creationId xmlns:a16="http://schemas.microsoft.com/office/drawing/2014/main" id="{2B8B0021-C67A-4F3E-ACA5-9442D9BD2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43934"/>
            <a:ext cx="5521442" cy="3714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06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919C-26A6-4D93-8ADF-4288EEC9AD6F}"/>
              </a:ext>
            </a:extLst>
          </p:cNvPr>
          <p:cNvSpPr>
            <a:spLocks noGrp="1"/>
          </p:cNvSpPr>
          <p:nvPr>
            <p:ph type="title"/>
          </p:nvPr>
        </p:nvSpPr>
        <p:spPr/>
        <p:txBody>
          <a:bodyPr/>
          <a:lstStyle/>
          <a:p>
            <a:pPr algn="ctr"/>
            <a:r>
              <a:rPr lang="en-US" b="1" dirty="0">
                <a:solidFill>
                  <a:srgbClr val="FF0000"/>
                </a:solidFill>
              </a:rPr>
              <a:t>Reporting Bugs</a:t>
            </a:r>
            <a:br>
              <a:rPr lang="en-US" b="1" dirty="0">
                <a:solidFill>
                  <a:srgbClr val="FF0000"/>
                </a:solidFill>
              </a:rPr>
            </a:br>
            <a:endParaRPr lang="en-IN" dirty="0"/>
          </a:p>
        </p:txBody>
      </p:sp>
      <p:sp>
        <p:nvSpPr>
          <p:cNvPr id="3" name="Content Placeholder 2">
            <a:extLst>
              <a:ext uri="{FF2B5EF4-FFF2-40B4-BE49-F238E27FC236}">
                <a16:creationId xmlns:a16="http://schemas.microsoft.com/office/drawing/2014/main" id="{58747448-27EE-47D2-98E8-F5D74EB1B2EE}"/>
              </a:ext>
            </a:extLst>
          </p:cNvPr>
          <p:cNvSpPr>
            <a:spLocks noGrp="1"/>
          </p:cNvSpPr>
          <p:nvPr>
            <p:ph idx="1"/>
          </p:nvPr>
        </p:nvSpPr>
        <p:spPr/>
        <p:txBody>
          <a:bodyPr/>
          <a:lstStyle/>
          <a:p>
            <a:endParaRPr lang="en-IN"/>
          </a:p>
        </p:txBody>
      </p:sp>
      <p:pic>
        <p:nvPicPr>
          <p:cNvPr id="4" name="Picture 4" descr="Manual Testing">
            <a:extLst>
              <a:ext uri="{FF2B5EF4-FFF2-40B4-BE49-F238E27FC236}">
                <a16:creationId xmlns:a16="http://schemas.microsoft.com/office/drawing/2014/main" id="{34A7B024-2EBB-4487-88D8-6B420F6DA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36" y="1414462"/>
            <a:ext cx="5715000" cy="54435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Manual Testing">
            <a:extLst>
              <a:ext uri="{FF2B5EF4-FFF2-40B4-BE49-F238E27FC236}">
                <a16:creationId xmlns:a16="http://schemas.microsoft.com/office/drawing/2014/main" id="{834AC8F8-92AE-4CDB-8175-94CD19619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6336" y="1489962"/>
            <a:ext cx="6074328" cy="544353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F37C482B-5AEE-4EF2-A454-971639EA1D93}"/>
              </a:ext>
            </a:extLst>
          </p:cNvPr>
          <p:cNvCxnSpPr/>
          <p:nvPr/>
        </p:nvCxnSpPr>
        <p:spPr>
          <a:xfrm>
            <a:off x="6006517" y="1904301"/>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58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a:xfrm>
            <a:off x="896923" y="-247271"/>
            <a:ext cx="10515600" cy="1325563"/>
          </a:xfrm>
        </p:spPr>
        <p:txBody>
          <a:bodyPr>
            <a:normAutofit/>
          </a:bodyPr>
          <a:lstStyle/>
          <a:p>
            <a:r>
              <a:rPr lang="en-US" sz="2800" b="1" dirty="0">
                <a:solidFill>
                  <a:schemeClr val="accent5">
                    <a:lumMod val="50000"/>
                  </a:schemeClr>
                </a:solidFill>
              </a:rPr>
              <a:t>Agenda</a:t>
            </a:r>
            <a:endParaRPr lang="en-IN" sz="2800" dirty="0"/>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896923" y="785390"/>
            <a:ext cx="10515600" cy="5950970"/>
          </a:xfrm>
        </p:spPr>
        <p:txBody>
          <a:bodyPr>
            <a:normAutofit fontScale="92500" lnSpcReduction="20000"/>
          </a:bodyPr>
          <a:lstStyle/>
          <a:p>
            <a:r>
              <a:rPr lang="en-US" b="1" dirty="0">
                <a:solidFill>
                  <a:srgbClr val="FF0000"/>
                </a:solidFill>
              </a:rPr>
              <a:t>Overview</a:t>
            </a:r>
          </a:p>
          <a:p>
            <a:r>
              <a:rPr lang="en-US" dirty="0"/>
              <a:t>(QA) Quality Assurance Standards</a:t>
            </a:r>
          </a:p>
          <a:p>
            <a:r>
              <a:rPr lang="en-US" dirty="0"/>
              <a:t>What do you mean by quality assurance?</a:t>
            </a:r>
          </a:p>
          <a:p>
            <a:r>
              <a:rPr lang="en-US" dirty="0"/>
              <a:t>How do we ensure quality?</a:t>
            </a:r>
          </a:p>
          <a:p>
            <a:r>
              <a:rPr lang="en-US" b="1" dirty="0">
                <a:solidFill>
                  <a:srgbClr val="FF0000"/>
                </a:solidFill>
              </a:rPr>
              <a:t>QA role</a:t>
            </a:r>
          </a:p>
          <a:p>
            <a:r>
              <a:rPr lang="en-US" dirty="0"/>
              <a:t>Assigning roles and responsibilities</a:t>
            </a:r>
          </a:p>
          <a:p>
            <a:r>
              <a:rPr lang="en-US" dirty="0"/>
              <a:t>Getting deep into SDLC</a:t>
            </a:r>
          </a:p>
          <a:p>
            <a:r>
              <a:rPr lang="en-US" dirty="0"/>
              <a:t>Team Collaboration</a:t>
            </a:r>
          </a:p>
          <a:p>
            <a:r>
              <a:rPr lang="en-US" dirty="0"/>
              <a:t>Setting up goals and expectations</a:t>
            </a:r>
          </a:p>
          <a:p>
            <a:r>
              <a:rPr lang="en-US" b="1" dirty="0">
                <a:solidFill>
                  <a:srgbClr val="FF0000"/>
                </a:solidFill>
              </a:rPr>
              <a:t>Look into Test Planning</a:t>
            </a:r>
          </a:p>
          <a:p>
            <a:r>
              <a:rPr lang="en-US" dirty="0"/>
              <a:t>Creating test strategy</a:t>
            </a:r>
          </a:p>
          <a:p>
            <a:r>
              <a:rPr lang="en-US" dirty="0"/>
              <a:t>Creating test plan</a:t>
            </a:r>
          </a:p>
          <a:p>
            <a:r>
              <a:rPr lang="en-US" dirty="0"/>
              <a:t>Writing acceptance criteria</a:t>
            </a:r>
          </a:p>
          <a:p>
            <a:r>
              <a:rPr lang="en-US" dirty="0"/>
              <a:t>Identifying when tests are complete</a:t>
            </a:r>
          </a:p>
          <a:p>
            <a:endParaRPr lang="en-IN" dirty="0"/>
          </a:p>
        </p:txBody>
      </p:sp>
    </p:spTree>
    <p:extLst>
      <p:ext uri="{BB962C8B-B14F-4D97-AF65-F5344CB8AC3E}">
        <p14:creationId xmlns:p14="http://schemas.microsoft.com/office/powerpoint/2010/main" val="2977097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919C-26A6-4D93-8ADF-4288EEC9AD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747448-27EE-47D2-98E8-F5D74EB1B2EE}"/>
              </a:ext>
            </a:extLst>
          </p:cNvPr>
          <p:cNvSpPr>
            <a:spLocks noGrp="1"/>
          </p:cNvSpPr>
          <p:nvPr>
            <p:ph idx="1"/>
          </p:nvPr>
        </p:nvSpPr>
        <p:spPr/>
        <p:txBody>
          <a:bodyPr/>
          <a:lstStyle/>
          <a:p>
            <a:endParaRPr lang="en-IN"/>
          </a:p>
        </p:txBody>
      </p:sp>
      <p:pic>
        <p:nvPicPr>
          <p:cNvPr id="15362" name="Picture 2" descr="How to Write a Quality Bug Report - QATestLab Blog">
            <a:extLst>
              <a:ext uri="{FF2B5EF4-FFF2-40B4-BE49-F238E27FC236}">
                <a16:creationId xmlns:a16="http://schemas.microsoft.com/office/drawing/2014/main" id="{BFDD1A22-EABA-4B76-AC64-63D6335AD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51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8D0F-AF0E-41C3-BE9E-26DC0902D933}"/>
              </a:ext>
            </a:extLst>
          </p:cNvPr>
          <p:cNvSpPr>
            <a:spLocks noGrp="1"/>
          </p:cNvSpPr>
          <p:nvPr>
            <p:ph type="title"/>
          </p:nvPr>
        </p:nvSpPr>
        <p:spPr>
          <a:xfrm>
            <a:off x="838200" y="2766218"/>
            <a:ext cx="10515600" cy="1325563"/>
          </a:xfrm>
        </p:spPr>
        <p:txBody>
          <a:bodyPr/>
          <a:lstStyle/>
          <a:p>
            <a:pPr algn="ctr"/>
            <a:r>
              <a:rPr lang="en-IN" b="1" dirty="0">
                <a:solidFill>
                  <a:srgbClr val="FF0000"/>
                </a:solidFill>
              </a:rPr>
              <a:t>Selenium Testing Tools</a:t>
            </a:r>
            <a:endParaRPr lang="en-IN" dirty="0"/>
          </a:p>
        </p:txBody>
      </p:sp>
      <p:sp>
        <p:nvSpPr>
          <p:cNvPr id="3" name="Content Placeholder 2">
            <a:extLst>
              <a:ext uri="{FF2B5EF4-FFF2-40B4-BE49-F238E27FC236}">
                <a16:creationId xmlns:a16="http://schemas.microsoft.com/office/drawing/2014/main" id="{3C309372-8936-4288-8242-B2F4B6E4827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87032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a:xfrm>
            <a:off x="896923" y="-247271"/>
            <a:ext cx="10515600" cy="1325563"/>
          </a:xfrm>
        </p:spPr>
        <p:txBody>
          <a:bodyPr>
            <a:normAutofit/>
          </a:bodyPr>
          <a:lstStyle/>
          <a:p>
            <a:r>
              <a:rPr lang="en-US" sz="2800" b="1" dirty="0">
                <a:solidFill>
                  <a:schemeClr val="accent5">
                    <a:lumMod val="50000"/>
                  </a:schemeClr>
                </a:solidFill>
              </a:rPr>
              <a:t>Agenda</a:t>
            </a:r>
            <a:endParaRPr lang="en-IN" sz="2800" dirty="0"/>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896923" y="785390"/>
            <a:ext cx="10515600" cy="5950970"/>
          </a:xfrm>
        </p:spPr>
        <p:txBody>
          <a:bodyPr>
            <a:normAutofit fontScale="77500" lnSpcReduction="20000"/>
          </a:bodyPr>
          <a:lstStyle/>
          <a:p>
            <a:r>
              <a:rPr lang="en-US" b="1" dirty="0">
                <a:solidFill>
                  <a:srgbClr val="FF0000"/>
                </a:solidFill>
              </a:rPr>
              <a:t>The Selenium IDE</a:t>
            </a:r>
          </a:p>
          <a:p>
            <a:r>
              <a:rPr lang="en-US" dirty="0"/>
              <a:t>Selenium IDE Installation and Rules in Creating and Recording Tests</a:t>
            </a:r>
          </a:p>
          <a:p>
            <a:r>
              <a:rPr lang="en-US" dirty="0"/>
              <a:t>Validating a Test with Assert and Verify</a:t>
            </a:r>
          </a:p>
          <a:p>
            <a:r>
              <a:rPr lang="en-US" dirty="0"/>
              <a:t>Working with Multiple Windows</a:t>
            </a:r>
          </a:p>
          <a:p>
            <a:r>
              <a:rPr lang="en-US" dirty="0"/>
              <a:t>Selenium Tests Against AJAX Applications</a:t>
            </a:r>
          </a:p>
          <a:p>
            <a:r>
              <a:rPr lang="en-US" dirty="0"/>
              <a:t>Parameterization</a:t>
            </a:r>
          </a:p>
          <a:p>
            <a:r>
              <a:rPr lang="en-US" b="1" dirty="0">
                <a:solidFill>
                  <a:srgbClr val="FF0000"/>
                </a:solidFill>
              </a:rPr>
              <a:t>Locators</a:t>
            </a:r>
          </a:p>
          <a:p>
            <a:r>
              <a:rPr lang="en-US" dirty="0"/>
              <a:t>Finding Elements by XPath</a:t>
            </a:r>
          </a:p>
          <a:p>
            <a:r>
              <a:rPr lang="en-US" dirty="0"/>
              <a:t>Finding Elements Using XPath Axis</a:t>
            </a:r>
          </a:p>
          <a:p>
            <a:r>
              <a:rPr lang="en-US" dirty="0"/>
              <a:t>Finding Elements Using CSS Selectors</a:t>
            </a:r>
          </a:p>
          <a:p>
            <a:r>
              <a:rPr lang="en-US" dirty="0"/>
              <a:t>Finding Element Using Text and Link Text</a:t>
            </a:r>
          </a:p>
          <a:p>
            <a:r>
              <a:rPr lang="en-US" b="1" dirty="0">
                <a:solidFill>
                  <a:srgbClr val="FF0000"/>
                </a:solidFill>
              </a:rPr>
              <a:t>Working with Selenium WebDriver</a:t>
            </a:r>
          </a:p>
          <a:p>
            <a:r>
              <a:rPr lang="en-US" dirty="0"/>
              <a:t>Setting Up Eclipse IDE with Java Project for Selenium WebDriver and TestNG</a:t>
            </a:r>
          </a:p>
          <a:p>
            <a:r>
              <a:rPr lang="en-US" dirty="0"/>
              <a:t>Working with </a:t>
            </a:r>
            <a:r>
              <a:rPr lang="en-US" dirty="0" err="1"/>
              <a:t>FirefoxDriver</a:t>
            </a:r>
            <a:endParaRPr lang="en-US" dirty="0"/>
          </a:p>
          <a:p>
            <a:r>
              <a:rPr lang="en-US" dirty="0"/>
              <a:t>Working with </a:t>
            </a:r>
            <a:r>
              <a:rPr lang="en-US" dirty="0" err="1"/>
              <a:t>ChromeDriver</a:t>
            </a:r>
            <a:endParaRPr lang="en-US" dirty="0"/>
          </a:p>
          <a:p>
            <a:r>
              <a:rPr lang="en-US" dirty="0"/>
              <a:t>Working with </a:t>
            </a:r>
            <a:r>
              <a:rPr lang="en-US" dirty="0" err="1"/>
              <a:t>IntenetExplorerDriver</a:t>
            </a:r>
            <a:endParaRPr lang="en-US" dirty="0"/>
          </a:p>
          <a:p>
            <a:endParaRPr lang="en-IN" dirty="0"/>
          </a:p>
        </p:txBody>
      </p:sp>
    </p:spTree>
    <p:extLst>
      <p:ext uri="{BB962C8B-B14F-4D97-AF65-F5344CB8AC3E}">
        <p14:creationId xmlns:p14="http://schemas.microsoft.com/office/powerpoint/2010/main" val="28440409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947257" y="391108"/>
            <a:ext cx="10515600" cy="6278140"/>
          </a:xfrm>
        </p:spPr>
        <p:txBody>
          <a:bodyPr>
            <a:normAutofit fontScale="92500" lnSpcReduction="20000"/>
          </a:bodyPr>
          <a:lstStyle/>
          <a:p>
            <a:r>
              <a:rPr lang="en-US" dirty="0"/>
              <a:t>Locating Elements for Test Development with Selenium WebDriver</a:t>
            </a:r>
          </a:p>
          <a:p>
            <a:r>
              <a:rPr lang="en-US" dirty="0"/>
              <a:t>Finding Element by </a:t>
            </a:r>
            <a:r>
              <a:rPr lang="en-US" dirty="0" err="1"/>
              <a:t>ClassName</a:t>
            </a:r>
            <a:r>
              <a:rPr lang="en-US" dirty="0"/>
              <a:t> and </a:t>
            </a:r>
            <a:r>
              <a:rPr lang="en-US" dirty="0" err="1"/>
              <a:t>CssSelector</a:t>
            </a:r>
            <a:endParaRPr lang="en-US" dirty="0"/>
          </a:p>
          <a:p>
            <a:r>
              <a:rPr lang="en-US" dirty="0"/>
              <a:t>Finding Element by </a:t>
            </a:r>
            <a:r>
              <a:rPr lang="en-US" dirty="0" err="1"/>
              <a:t>LinkText</a:t>
            </a:r>
            <a:r>
              <a:rPr lang="en-US" dirty="0"/>
              <a:t> and </a:t>
            </a:r>
            <a:r>
              <a:rPr lang="en-US" dirty="0" err="1"/>
              <a:t>PartialLinkText</a:t>
            </a:r>
            <a:endParaRPr lang="en-US" dirty="0"/>
          </a:p>
          <a:p>
            <a:r>
              <a:rPr lang="en-US" dirty="0"/>
              <a:t>Finding Element by </a:t>
            </a:r>
            <a:r>
              <a:rPr lang="en-US" dirty="0" err="1"/>
              <a:t>TagName</a:t>
            </a:r>
            <a:r>
              <a:rPr lang="en-US" dirty="0"/>
              <a:t> and XPath</a:t>
            </a:r>
          </a:p>
          <a:p>
            <a:r>
              <a:rPr lang="en-US" dirty="0"/>
              <a:t>Waiting for Elements to Appear on the Page </a:t>
            </a:r>
            <a:r>
              <a:rPr lang="en-US" b="1" dirty="0">
                <a:solidFill>
                  <a:srgbClr val="FF0000"/>
                </a:solidFill>
              </a:rPr>
              <a:t>Design Patterns</a:t>
            </a:r>
          </a:p>
          <a:p>
            <a:r>
              <a:rPr lang="en-US" dirty="0"/>
              <a:t>Using the Page Factory Selenium Library in Page Objects</a:t>
            </a:r>
          </a:p>
          <a:p>
            <a:r>
              <a:rPr lang="en-US" dirty="0"/>
              <a:t>Using the Loadable Components Selenium Library</a:t>
            </a:r>
          </a:p>
          <a:p>
            <a:r>
              <a:rPr lang="en-US" b="1" dirty="0">
                <a:solidFill>
                  <a:srgbClr val="FF0000"/>
                </a:solidFill>
              </a:rPr>
              <a:t>Advanced User Interactions</a:t>
            </a:r>
          </a:p>
          <a:p>
            <a:r>
              <a:rPr lang="en-US" dirty="0"/>
              <a:t>Mouse Click Events Handling</a:t>
            </a:r>
          </a:p>
          <a:p>
            <a:r>
              <a:rPr lang="en-US" dirty="0"/>
              <a:t>Action Events to Move Element and Drag-Drop Operations Perform</a:t>
            </a:r>
          </a:p>
          <a:p>
            <a:r>
              <a:rPr lang="en-US" dirty="0"/>
              <a:t>Context Click and Selecting Multiple Items</a:t>
            </a:r>
          </a:p>
          <a:p>
            <a:r>
              <a:rPr lang="en-US" b="1" dirty="0">
                <a:solidFill>
                  <a:srgbClr val="FF0000"/>
                </a:solidFill>
              </a:rPr>
              <a:t>Developing Automation Frameworks and Building Utilities</a:t>
            </a:r>
          </a:p>
          <a:p>
            <a:r>
              <a:rPr lang="en-US" dirty="0"/>
              <a:t>Automation Framework Architecture Design</a:t>
            </a:r>
          </a:p>
          <a:p>
            <a:r>
              <a:rPr lang="en-US" dirty="0"/>
              <a:t>Automation Framework Structure, Input Data Handler, and Report Logs</a:t>
            </a:r>
          </a:p>
          <a:p>
            <a:r>
              <a:rPr lang="en-US" b="1" dirty="0">
                <a:solidFill>
                  <a:srgbClr val="FF0000"/>
                </a:solidFill>
              </a:rPr>
              <a:t>Introduction about Web Application Security</a:t>
            </a:r>
            <a:endParaRPr lang="en-IN" b="1" dirty="0">
              <a:solidFill>
                <a:srgbClr val="FF0000"/>
              </a:solidFill>
            </a:endParaRPr>
          </a:p>
        </p:txBody>
      </p:sp>
    </p:spTree>
    <p:extLst>
      <p:ext uri="{BB962C8B-B14F-4D97-AF65-F5344CB8AC3E}">
        <p14:creationId xmlns:p14="http://schemas.microsoft.com/office/powerpoint/2010/main" val="3722460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a:xfrm>
            <a:off x="913701" y="-79491"/>
            <a:ext cx="10515600" cy="1325563"/>
          </a:xfrm>
        </p:spPr>
        <p:txBody>
          <a:bodyPr/>
          <a:lstStyle/>
          <a:p>
            <a:pPr algn="ctr"/>
            <a:r>
              <a:rPr lang="en-US" b="1" dirty="0">
                <a:solidFill>
                  <a:srgbClr val="FF0000"/>
                </a:solidFill>
              </a:rPr>
              <a:t>The Selenium IDE</a:t>
            </a:r>
            <a:br>
              <a:rPr lang="en-US" b="1" dirty="0">
                <a:solidFill>
                  <a:srgbClr val="FF0000"/>
                </a:solidFill>
              </a:rPr>
            </a:br>
            <a:endParaRPr lang="en-IN" dirty="0"/>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327171" y="781196"/>
            <a:ext cx="11752976" cy="5816746"/>
          </a:xfrm>
        </p:spPr>
        <p:txBody>
          <a:bodyPr/>
          <a:lstStyle/>
          <a:p>
            <a:r>
              <a:rPr lang="en-US" sz="2000" b="0" i="0" dirty="0">
                <a:solidFill>
                  <a:srgbClr val="000000"/>
                </a:solidFill>
                <a:effectLst/>
                <a:latin typeface="Arial" panose="020B0604020202020204" pitchFamily="34" charset="0"/>
              </a:rPr>
              <a:t>Selenium </a:t>
            </a:r>
            <a:r>
              <a:rPr lang="en-US" sz="2000" b="1" i="0" dirty="0">
                <a:solidFill>
                  <a:srgbClr val="000000"/>
                </a:solidFill>
                <a:effectLst/>
                <a:latin typeface="Arial" panose="020B0604020202020204" pitchFamily="34" charset="0"/>
              </a:rPr>
              <a:t>I</a:t>
            </a:r>
            <a:r>
              <a:rPr lang="en-US" sz="2000" b="0" i="0" dirty="0">
                <a:solidFill>
                  <a:srgbClr val="000000"/>
                </a:solidFill>
                <a:effectLst/>
                <a:latin typeface="Arial" panose="020B0604020202020204" pitchFamily="34" charset="0"/>
              </a:rPr>
              <a:t>ntegrated </a:t>
            </a:r>
            <a:r>
              <a:rPr lang="en-US" sz="2000" b="1" i="0" dirty="0">
                <a:solidFill>
                  <a:srgbClr val="000000"/>
                </a:solidFill>
                <a:effectLst/>
                <a:latin typeface="Arial" panose="020B0604020202020204" pitchFamily="34" charset="0"/>
              </a:rPr>
              <a:t>D</a:t>
            </a:r>
            <a:r>
              <a:rPr lang="en-US" sz="2000" b="0" i="0" dirty="0">
                <a:solidFill>
                  <a:srgbClr val="000000"/>
                </a:solidFill>
                <a:effectLst/>
                <a:latin typeface="Arial" panose="020B0604020202020204" pitchFamily="34" charset="0"/>
              </a:rPr>
              <a:t>evelopment </a:t>
            </a:r>
            <a:r>
              <a:rPr lang="en-US" sz="2000" b="1" i="0" dirty="0">
                <a:solidFill>
                  <a:srgbClr val="000000"/>
                </a:solidFill>
                <a:effectLst/>
                <a:latin typeface="Arial" panose="020B0604020202020204" pitchFamily="34" charset="0"/>
              </a:rPr>
              <a:t>E</a:t>
            </a:r>
            <a:r>
              <a:rPr lang="en-US" sz="2000" b="0" i="0" dirty="0">
                <a:solidFill>
                  <a:srgbClr val="000000"/>
                </a:solidFill>
                <a:effectLst/>
                <a:latin typeface="Arial" panose="020B0604020202020204" pitchFamily="34" charset="0"/>
              </a:rPr>
              <a:t>nvironment (IDE) is a Firefox plugin that lets testers to record their actions as they follow the workflow that they need to test.</a:t>
            </a:r>
          </a:p>
          <a:p>
            <a:r>
              <a:rPr lang="en-IN" b="0" i="0" dirty="0">
                <a:solidFill>
                  <a:srgbClr val="610B38"/>
                </a:solidFill>
                <a:effectLst/>
                <a:latin typeface="erdana"/>
              </a:rPr>
              <a:t>What is Selenium</a:t>
            </a:r>
          </a:p>
          <a:p>
            <a:r>
              <a:rPr lang="en-US" sz="2000" b="0" i="0" dirty="0">
                <a:solidFill>
                  <a:srgbClr val="333333"/>
                </a:solidFill>
                <a:effectLst/>
                <a:latin typeface="inter-regular"/>
              </a:rPr>
              <a:t>Selenium is one of the most widely used open source Web UI (User Interface) automation testing suite. It was originally developed by Jason Huggins in 2004 as an internal tool at Thought Works. Selenium supports automation across different browsers, platforms and programming languages.</a:t>
            </a:r>
          </a:p>
          <a:p>
            <a:r>
              <a:rPr lang="en-US" sz="2000" b="0" i="0" dirty="0">
                <a:solidFill>
                  <a:srgbClr val="282829"/>
                </a:solidFill>
                <a:effectLst/>
                <a:latin typeface="Segoe UI" panose="020B0502040204020203" pitchFamily="34" charset="0"/>
              </a:rPr>
              <a:t>It supports automation across different browsers, platforms, and programming languages.</a:t>
            </a:r>
            <a:br>
              <a:rPr lang="en-US" sz="2000" dirty="0"/>
            </a:br>
            <a:br>
              <a:rPr lang="en-US" sz="2000" dirty="0"/>
            </a:br>
            <a:r>
              <a:rPr lang="en-US" sz="2000" b="0" i="0" dirty="0">
                <a:solidFill>
                  <a:srgbClr val="282829"/>
                </a:solidFill>
                <a:effectLst/>
                <a:latin typeface="Segoe UI" panose="020B0502040204020203" pitchFamily="34" charset="0"/>
              </a:rPr>
              <a:t>Using Selenium, we can automate the functional tests and easily integrate them with Maven, Jenkins, and other build automation and continuous integration tools.</a:t>
            </a:r>
            <a:br>
              <a:rPr lang="en-US" sz="2000" dirty="0"/>
            </a:br>
            <a:endParaRPr lang="en-IN" sz="2000" dirty="0"/>
          </a:p>
        </p:txBody>
      </p:sp>
      <p:pic>
        <p:nvPicPr>
          <p:cNvPr id="16386" name="Picture 2" descr="Selenium Tutorial What is Selenium">
            <a:extLst>
              <a:ext uri="{FF2B5EF4-FFF2-40B4-BE49-F238E27FC236}">
                <a16:creationId xmlns:a16="http://schemas.microsoft.com/office/drawing/2014/main" id="{24BD5CA3-C6E2-4BA3-9734-15873390C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44" y="4107884"/>
            <a:ext cx="4958985" cy="2750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28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754310" y="416274"/>
            <a:ext cx="10515600" cy="6441725"/>
          </a:xfrm>
        </p:spPr>
        <p:txBody>
          <a:bodyPr>
            <a:normAutofit fontScale="62500" lnSpcReduction="20000"/>
          </a:bodyPr>
          <a:lstStyle/>
          <a:p>
            <a:r>
              <a:rPr lang="en-IN" b="1" i="0" dirty="0">
                <a:solidFill>
                  <a:srgbClr val="7030A0"/>
                </a:solidFill>
                <a:effectLst/>
                <a:latin typeface="Segoe UI" panose="020B0502040204020203" pitchFamily="34" charset="0"/>
              </a:rPr>
              <a:t>Components of Selenium Suite</a:t>
            </a:r>
          </a:p>
          <a:p>
            <a:pPr marL="0" indent="0">
              <a:buNone/>
            </a:pPr>
            <a:endParaRPr lang="en-IN" b="1" i="0" dirty="0">
              <a:solidFill>
                <a:srgbClr val="7030A0"/>
              </a:solidFill>
              <a:effectLst/>
              <a:latin typeface="Segoe UI" panose="020B0502040204020203" pitchFamily="34" charset="0"/>
            </a:endParaRPr>
          </a:p>
          <a:p>
            <a:pPr algn="l">
              <a:buFont typeface="+mj-lt"/>
              <a:buAutoNum type="arabicPeriod"/>
            </a:pPr>
            <a:r>
              <a:rPr lang="en-US" b="1" i="0" dirty="0">
                <a:solidFill>
                  <a:srgbClr val="282829"/>
                </a:solidFill>
                <a:effectLst/>
                <a:latin typeface="Segoe UI" panose="020B0502040204020203" pitchFamily="34" charset="0"/>
              </a:rPr>
              <a:t>Selenium IDE</a:t>
            </a:r>
            <a:r>
              <a:rPr lang="en-US" b="0" i="0" dirty="0">
                <a:solidFill>
                  <a:srgbClr val="282829"/>
                </a:solidFill>
                <a:effectLst/>
                <a:latin typeface="Segoe UI" panose="020B0502040204020203" pitchFamily="34" charset="0"/>
              </a:rPr>
              <a:t> – Selenium IDE is a record and playback automation tool using which we can automate the web applications. It comes in the form of a Chrome and Firefox browser extension.</a:t>
            </a:r>
            <a:br>
              <a:rPr lang="en-US" b="0" i="0" dirty="0">
                <a:solidFill>
                  <a:srgbClr val="282829"/>
                </a:solidFill>
                <a:effectLst/>
                <a:latin typeface="Segoe UI" panose="020B0502040204020203" pitchFamily="34" charset="0"/>
              </a:rPr>
            </a:br>
            <a:r>
              <a:rPr lang="en-US" b="0" i="0" dirty="0">
                <a:solidFill>
                  <a:srgbClr val="282829"/>
                </a:solidFill>
                <a:effectLst/>
                <a:latin typeface="Segoe UI" panose="020B0502040204020203" pitchFamily="34" charset="0"/>
              </a:rPr>
              <a:t>Since it works on the record and playback principle, so it is the first choice automation tool for people with no or limited programming language experience.</a:t>
            </a:r>
            <a:br>
              <a:rPr lang="en-US" b="0" i="0" dirty="0">
                <a:solidFill>
                  <a:srgbClr val="282829"/>
                </a:solidFill>
                <a:effectLst/>
                <a:latin typeface="Segoe UI" panose="020B0502040204020203" pitchFamily="34" charset="0"/>
              </a:rPr>
            </a:b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r>
              <a:rPr lang="en-US" b="1" i="0" dirty="0">
                <a:solidFill>
                  <a:srgbClr val="282829"/>
                </a:solidFill>
                <a:effectLst/>
                <a:latin typeface="Segoe UI" panose="020B0502040204020203" pitchFamily="34" charset="0"/>
              </a:rPr>
              <a:t>Selenium RC</a:t>
            </a:r>
            <a:r>
              <a:rPr lang="en-US" b="0" i="0" dirty="0">
                <a:solidFill>
                  <a:srgbClr val="282829"/>
                </a:solidFill>
                <a:effectLst/>
                <a:latin typeface="Segoe UI" panose="020B0502040204020203" pitchFamily="34" charset="0"/>
              </a:rPr>
              <a:t> – Selenium Remote Control(RC) is officially deprecated by Selenium. It used to inject the </a:t>
            </a:r>
            <a:r>
              <a:rPr lang="en-US" b="0" i="0" dirty="0" err="1">
                <a:solidFill>
                  <a:srgbClr val="282829"/>
                </a:solidFill>
                <a:effectLst/>
                <a:latin typeface="Segoe UI" panose="020B0502040204020203" pitchFamily="34" charset="0"/>
              </a:rPr>
              <a:t>javascript</a:t>
            </a:r>
            <a:r>
              <a:rPr lang="en-US" b="0" i="0" dirty="0">
                <a:solidFill>
                  <a:srgbClr val="282829"/>
                </a:solidFill>
                <a:effectLst/>
                <a:latin typeface="Segoe UI" panose="020B0502040204020203" pitchFamily="34" charset="0"/>
              </a:rPr>
              <a:t> code in the browser for automation and required an additional server for running the automation scripts.</a:t>
            </a:r>
            <a:br>
              <a:rPr lang="en-US" b="0" i="0" dirty="0">
                <a:solidFill>
                  <a:srgbClr val="282829"/>
                </a:solidFill>
                <a:effectLst/>
                <a:latin typeface="Segoe UI" panose="020B0502040204020203" pitchFamily="34" charset="0"/>
              </a:rPr>
            </a:br>
            <a:r>
              <a:rPr lang="en-US" b="0" i="0" dirty="0">
                <a:solidFill>
                  <a:srgbClr val="282829"/>
                </a:solidFill>
                <a:effectLst/>
                <a:latin typeface="Segoe UI" panose="020B0502040204020203" pitchFamily="34" charset="0"/>
              </a:rPr>
              <a:t>Apart from this, it had many limitations like – it was slow, it didn’t had a headless browser like </a:t>
            </a:r>
            <a:r>
              <a:rPr lang="en-US" b="0" i="0" dirty="0" err="1">
                <a:solidFill>
                  <a:srgbClr val="282829"/>
                </a:solidFill>
                <a:effectLst/>
                <a:latin typeface="Segoe UI" panose="020B0502040204020203" pitchFamily="34" charset="0"/>
              </a:rPr>
              <a:t>HtmlUnitDriver</a:t>
            </a:r>
            <a:r>
              <a:rPr lang="en-US" b="0" i="0" dirty="0">
                <a:solidFill>
                  <a:srgbClr val="282829"/>
                </a:solidFill>
                <a:effectLst/>
                <a:latin typeface="Segoe UI" panose="020B0502040204020203" pitchFamily="34" charset="0"/>
              </a:rPr>
              <a:t> and before executing the test scripts the server was required to be started.</a:t>
            </a:r>
            <a:br>
              <a:rPr lang="en-US" b="0" i="0" dirty="0">
                <a:solidFill>
                  <a:srgbClr val="282829"/>
                </a:solidFill>
                <a:effectLst/>
                <a:latin typeface="Segoe UI" panose="020B0502040204020203" pitchFamily="34" charset="0"/>
              </a:rPr>
            </a:b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r>
              <a:rPr lang="en-US" b="1" i="0" dirty="0">
                <a:solidFill>
                  <a:srgbClr val="282829"/>
                </a:solidFill>
                <a:effectLst/>
                <a:latin typeface="Segoe UI" panose="020B0502040204020203" pitchFamily="34" charset="0"/>
              </a:rPr>
              <a:t>Selenium WebDriver</a:t>
            </a:r>
            <a:r>
              <a:rPr lang="en-US" b="0" i="0" dirty="0">
                <a:solidFill>
                  <a:srgbClr val="282829"/>
                </a:solidFill>
                <a:effectLst/>
                <a:latin typeface="Segoe UI" panose="020B0502040204020203" pitchFamily="34" charset="0"/>
              </a:rPr>
              <a:t> – By far the most important component of Selenium Suite. It provides different drivers for different browsers and supports multiple programming languages.</a:t>
            </a:r>
            <a:br>
              <a:rPr lang="en-US" b="0" i="0" dirty="0">
                <a:solidFill>
                  <a:srgbClr val="282829"/>
                </a:solidFill>
                <a:effectLst/>
                <a:latin typeface="Segoe UI" panose="020B0502040204020203" pitchFamily="34" charset="0"/>
              </a:rPr>
            </a:br>
            <a:r>
              <a:rPr lang="en-US" b="0" i="0" dirty="0">
                <a:solidFill>
                  <a:srgbClr val="282829"/>
                </a:solidFill>
                <a:effectLst/>
                <a:latin typeface="Segoe UI" panose="020B0502040204020203" pitchFamily="34" charset="0"/>
              </a:rPr>
              <a:t>It is purely object-oriented and supports all the major browsers – Chrome, Firefox, IE, Safari, </a:t>
            </a:r>
            <a:r>
              <a:rPr lang="en-US" b="0" i="0" dirty="0" err="1">
                <a:solidFill>
                  <a:srgbClr val="282829"/>
                </a:solidFill>
                <a:effectLst/>
                <a:latin typeface="Segoe UI" panose="020B0502040204020203" pitchFamily="34" charset="0"/>
              </a:rPr>
              <a:t>etc</a:t>
            </a:r>
            <a:r>
              <a:rPr lang="en-US" b="0" i="0" dirty="0">
                <a:solidFill>
                  <a:srgbClr val="282829"/>
                </a:solidFill>
                <a:effectLst/>
                <a:latin typeface="Segoe UI" panose="020B0502040204020203" pitchFamily="34" charset="0"/>
              </a:rPr>
              <a:t> and scripting can be done in most of the popular languages – Java, Python, Ruby, etc.</a:t>
            </a:r>
          </a:p>
          <a:p>
            <a:pPr marL="0" indent="0" algn="l">
              <a:buNone/>
            </a:pPr>
            <a:endParaRPr lang="en-US" b="0" i="0" dirty="0">
              <a:solidFill>
                <a:srgbClr val="282829"/>
              </a:solidFill>
              <a:effectLst/>
              <a:latin typeface="Segoe UI" panose="020B0502040204020203" pitchFamily="34" charset="0"/>
            </a:endParaRPr>
          </a:p>
          <a:p>
            <a:pPr marL="0" indent="0">
              <a:buNone/>
            </a:pPr>
            <a:r>
              <a:rPr lang="en-US" b="1" i="0" dirty="0">
                <a:solidFill>
                  <a:srgbClr val="282829"/>
                </a:solidFill>
                <a:effectLst/>
                <a:latin typeface="Segoe UI" panose="020B0502040204020203" pitchFamily="34" charset="0"/>
              </a:rPr>
              <a:t>4. Selenium Grid</a:t>
            </a:r>
            <a:r>
              <a:rPr lang="en-US" b="0" i="0" dirty="0">
                <a:solidFill>
                  <a:srgbClr val="282829"/>
                </a:solidFill>
                <a:effectLst/>
                <a:latin typeface="Segoe UI" panose="020B0502040204020203" pitchFamily="34" charset="0"/>
              </a:rPr>
              <a:t> – Selenium Grid is also an important part of the Selenium Suite. It helps in the distributed running of Selenium tests in parallel across multiple remote machines.</a:t>
            </a:r>
            <a:br>
              <a:rPr lang="en-US" b="0" i="0" dirty="0">
                <a:solidFill>
                  <a:srgbClr val="282829"/>
                </a:solidFill>
                <a:effectLst/>
                <a:latin typeface="Segoe UI" panose="020B0502040204020203" pitchFamily="34" charset="0"/>
              </a:rPr>
            </a:br>
            <a:r>
              <a:rPr lang="en-US" b="0" i="0" dirty="0">
                <a:solidFill>
                  <a:srgbClr val="282829"/>
                </a:solidFill>
                <a:effectLst/>
                <a:latin typeface="Segoe UI" panose="020B0502040204020203" pitchFamily="34" charset="0"/>
              </a:rPr>
              <a:t>It has a hub and multiple nodes. The nodes run the Selenium instances on which the test cases are executed. These nodes are connected to a central hub which acts as a server and controls the whole test execution.</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endParaRPr lang="en-US" b="0" i="0" dirty="0">
              <a:solidFill>
                <a:srgbClr val="282829"/>
              </a:solidFill>
              <a:effectLst/>
              <a:latin typeface="Segoe UI" panose="020B0502040204020203" pitchFamily="34" charset="0"/>
            </a:endParaRPr>
          </a:p>
          <a:p>
            <a:endParaRPr lang="en-IN" b="1" i="0" dirty="0">
              <a:solidFill>
                <a:srgbClr val="7030A0"/>
              </a:solidFill>
              <a:effectLst/>
              <a:latin typeface="Segoe UI" panose="020B0502040204020203" pitchFamily="34" charset="0"/>
            </a:endParaRPr>
          </a:p>
          <a:p>
            <a:endParaRPr lang="en-IN" b="1" i="0" dirty="0">
              <a:solidFill>
                <a:srgbClr val="7030A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776639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B8B9-59BB-4C54-B9CD-BAC9874780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D90003-C225-4408-BD2C-41A298BA3A1C}"/>
              </a:ext>
            </a:extLst>
          </p:cNvPr>
          <p:cNvSpPr>
            <a:spLocks noGrp="1"/>
          </p:cNvSpPr>
          <p:nvPr>
            <p:ph idx="1"/>
          </p:nvPr>
        </p:nvSpPr>
        <p:spPr/>
        <p:txBody>
          <a:bodyPr/>
          <a:lstStyle/>
          <a:p>
            <a:endParaRPr lang="en-IN"/>
          </a:p>
        </p:txBody>
      </p:sp>
      <p:pic>
        <p:nvPicPr>
          <p:cNvPr id="18434" name="Picture 2" descr="Introduction to Selenium">
            <a:extLst>
              <a:ext uri="{FF2B5EF4-FFF2-40B4-BE49-F238E27FC236}">
                <a16:creationId xmlns:a16="http://schemas.microsoft.com/office/drawing/2014/main" id="{EEB1B445-BC19-4F78-A112-E98B2B86F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024" y="681037"/>
            <a:ext cx="7709482" cy="508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342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578141" y="617610"/>
            <a:ext cx="10515600" cy="5917414"/>
          </a:xfrm>
        </p:spPr>
        <p:txBody>
          <a:bodyPr>
            <a:normAutofit fontScale="85000" lnSpcReduction="20000"/>
          </a:bodyPr>
          <a:lstStyle/>
          <a:p>
            <a:r>
              <a:rPr lang="en-IN" b="1" i="0" dirty="0">
                <a:solidFill>
                  <a:srgbClr val="7030A0"/>
                </a:solidFill>
                <a:effectLst/>
                <a:latin typeface="Segoe UI" panose="020B0502040204020203" pitchFamily="34" charset="0"/>
              </a:rPr>
              <a:t>Advantages of Selenium</a:t>
            </a:r>
          </a:p>
          <a:p>
            <a:pPr marL="0" indent="0">
              <a:buNone/>
            </a:pPr>
            <a:endParaRPr lang="en-IN" b="1" i="0" dirty="0">
              <a:solidFill>
                <a:srgbClr val="282829"/>
              </a:solidFill>
              <a:effectLst/>
              <a:latin typeface="Segoe UI" panose="020B0502040204020203" pitchFamily="34" charset="0"/>
            </a:endParaRPr>
          </a:p>
          <a:p>
            <a:pPr algn="l">
              <a:buFont typeface="+mj-lt"/>
              <a:buAutoNum type="arabicPeriod"/>
            </a:pPr>
            <a:r>
              <a:rPr lang="en-US" b="0" i="0" dirty="0">
                <a:solidFill>
                  <a:srgbClr val="282829"/>
                </a:solidFill>
                <a:effectLst/>
                <a:latin typeface="Segoe UI" panose="020B0502040204020203" pitchFamily="34" charset="0"/>
              </a:rPr>
              <a:t>Selenium is open source, there is no licensing cost for its usage.</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r>
              <a:rPr lang="en-US" b="0" i="0" dirty="0">
                <a:solidFill>
                  <a:srgbClr val="282829"/>
                </a:solidFill>
                <a:effectLst/>
                <a:latin typeface="Segoe UI" panose="020B0502040204020203" pitchFamily="34" charset="0"/>
              </a:rPr>
              <a:t>Scripting can be done in most of the widely used programming languages like Java, C#, Ruby, and Python.</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r>
              <a:rPr lang="en-US" b="0" i="0" dirty="0">
                <a:solidFill>
                  <a:srgbClr val="282829"/>
                </a:solidFill>
                <a:effectLst/>
                <a:latin typeface="Segoe UI" panose="020B0502040204020203" pitchFamily="34" charset="0"/>
              </a:rPr>
              <a:t>It provides platform support for all the major operating systems – Windows, Linux, Mac OS, and Solaris.</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r>
              <a:rPr lang="en-US" b="0" i="0" dirty="0">
                <a:solidFill>
                  <a:srgbClr val="282829"/>
                </a:solidFill>
                <a:effectLst/>
                <a:latin typeface="Segoe UI" panose="020B0502040204020203" pitchFamily="34" charset="0"/>
              </a:rPr>
              <a:t>It supports most of the popular browsers like Chrome, Firefox, Edge, Internet Explorer, Opera, and Safari.</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r>
              <a:rPr lang="en-US" b="0" i="0" dirty="0">
                <a:solidFill>
                  <a:srgbClr val="282829"/>
                </a:solidFill>
                <a:effectLst/>
                <a:latin typeface="Segoe UI" panose="020B0502040204020203" pitchFamily="34" charset="0"/>
              </a:rPr>
              <a:t>The Selenium IDE component of the Selenium suite provides record and playback features using which non-programmers can also write automation scripts.</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r>
              <a:rPr lang="en-US" b="0" i="0" dirty="0">
                <a:solidFill>
                  <a:srgbClr val="282829"/>
                </a:solidFill>
                <a:effectLst/>
                <a:latin typeface="Segoe UI" panose="020B0502040204020203" pitchFamily="34" charset="0"/>
              </a:rPr>
              <a:t>Selenium Grid helps in parallel and distributed testing.</a:t>
            </a: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marL="0" indent="0">
              <a:buNone/>
            </a:pPr>
            <a:endParaRPr lang="en-IN" dirty="0"/>
          </a:p>
        </p:txBody>
      </p:sp>
    </p:spTree>
    <p:extLst>
      <p:ext uri="{BB962C8B-B14F-4D97-AF65-F5344CB8AC3E}">
        <p14:creationId xmlns:p14="http://schemas.microsoft.com/office/powerpoint/2010/main" val="2190152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1056314" y="466607"/>
            <a:ext cx="10515600" cy="6227807"/>
          </a:xfrm>
        </p:spPr>
        <p:txBody>
          <a:bodyPr>
            <a:normAutofit fontScale="92500"/>
          </a:bodyPr>
          <a:lstStyle/>
          <a:p>
            <a:r>
              <a:rPr lang="en-IN" b="1" i="0" dirty="0">
                <a:solidFill>
                  <a:srgbClr val="282829"/>
                </a:solidFill>
                <a:effectLst/>
                <a:latin typeface="Segoe UI" panose="020B0502040204020203" pitchFamily="34" charset="0"/>
              </a:rPr>
              <a:t>Limitations of Selenium</a:t>
            </a:r>
          </a:p>
          <a:p>
            <a:pPr marL="0" indent="0">
              <a:buNone/>
            </a:pPr>
            <a:endParaRPr lang="en-IN" dirty="0"/>
          </a:p>
          <a:p>
            <a:pPr algn="l">
              <a:buFont typeface="+mj-lt"/>
              <a:buAutoNum type="arabicPeriod"/>
            </a:pPr>
            <a:r>
              <a:rPr lang="en-US" b="0" i="0" dirty="0">
                <a:solidFill>
                  <a:srgbClr val="282829"/>
                </a:solidFill>
                <a:effectLst/>
                <a:latin typeface="Segoe UI" panose="020B0502040204020203" pitchFamily="34" charset="0"/>
              </a:rPr>
              <a:t>Selenium does not provide desktop application automation support.</a:t>
            </a:r>
            <a:br>
              <a:rPr lang="en-US" b="0" i="0" dirty="0">
                <a:solidFill>
                  <a:srgbClr val="282829"/>
                </a:solidFill>
                <a:effectLst/>
                <a:latin typeface="Segoe UI" panose="020B0502040204020203" pitchFamily="34" charset="0"/>
              </a:rPr>
            </a:b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r>
              <a:rPr lang="en-US" b="0" i="0" dirty="0">
                <a:solidFill>
                  <a:srgbClr val="282829"/>
                </a:solidFill>
                <a:effectLst/>
                <a:latin typeface="Segoe UI" panose="020B0502040204020203" pitchFamily="34" charset="0"/>
              </a:rPr>
              <a:t>Web Services – REST or SOAP cannot be automated using Selenium.</a:t>
            </a:r>
            <a:br>
              <a:rPr lang="en-US" b="0" i="0" dirty="0">
                <a:solidFill>
                  <a:srgbClr val="282829"/>
                </a:solidFill>
                <a:effectLst/>
                <a:latin typeface="Segoe UI" panose="020B0502040204020203" pitchFamily="34" charset="0"/>
              </a:rPr>
            </a:b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r>
              <a:rPr lang="en-US" b="0" i="0" dirty="0">
                <a:solidFill>
                  <a:srgbClr val="282829"/>
                </a:solidFill>
                <a:effectLst/>
                <a:latin typeface="Segoe UI" panose="020B0502040204020203" pitchFamily="34" charset="0"/>
              </a:rPr>
              <a:t>Selenium WebDriver requires programming language requirements for script creation.</a:t>
            </a:r>
            <a:br>
              <a:rPr lang="en-US" b="0" i="0" dirty="0">
                <a:solidFill>
                  <a:srgbClr val="282829"/>
                </a:solidFill>
                <a:effectLst/>
                <a:latin typeface="Segoe UI" panose="020B0502040204020203" pitchFamily="34" charset="0"/>
              </a:rPr>
            </a:br>
            <a:br>
              <a:rPr lang="en-US" b="0" i="0" dirty="0">
                <a:solidFill>
                  <a:srgbClr val="282829"/>
                </a:solidFill>
                <a:effectLst/>
                <a:latin typeface="Segoe UI" panose="020B0502040204020203" pitchFamily="34" charset="0"/>
              </a:rPr>
            </a:br>
            <a:endParaRPr lang="en-US" b="0" i="0" dirty="0">
              <a:solidFill>
                <a:srgbClr val="282829"/>
              </a:solidFill>
              <a:effectLst/>
              <a:latin typeface="Segoe UI" panose="020B0502040204020203" pitchFamily="34" charset="0"/>
            </a:endParaRPr>
          </a:p>
          <a:p>
            <a:pPr algn="l">
              <a:buFont typeface="+mj-lt"/>
              <a:buAutoNum type="arabicPeriod"/>
            </a:pPr>
            <a:r>
              <a:rPr lang="en-US" b="0" i="0" dirty="0">
                <a:solidFill>
                  <a:srgbClr val="282829"/>
                </a:solidFill>
                <a:effectLst/>
                <a:latin typeface="Segoe UI" panose="020B0502040204020203" pitchFamily="34" charset="0"/>
              </a:rPr>
              <a:t>For performing common tasks required in automation like logging, reading-writing to external files, we have to rely on external libraries.</a:t>
            </a:r>
          </a:p>
          <a:p>
            <a:pPr marL="0" indent="0">
              <a:buNone/>
            </a:pPr>
            <a:endParaRPr lang="en-IN" dirty="0"/>
          </a:p>
        </p:txBody>
      </p:sp>
    </p:spTree>
    <p:extLst>
      <p:ext uri="{BB962C8B-B14F-4D97-AF65-F5344CB8AC3E}">
        <p14:creationId xmlns:p14="http://schemas.microsoft.com/office/powerpoint/2010/main" val="429822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919C-26A6-4D93-8ADF-4288EEC9AD6F}"/>
              </a:ext>
            </a:extLst>
          </p:cNvPr>
          <p:cNvSpPr>
            <a:spLocks noGrp="1"/>
          </p:cNvSpPr>
          <p:nvPr>
            <p:ph type="title"/>
          </p:nvPr>
        </p:nvSpPr>
        <p:spPr>
          <a:xfrm>
            <a:off x="905312" y="164531"/>
            <a:ext cx="10515600" cy="1325563"/>
          </a:xfrm>
        </p:spPr>
        <p:txBody>
          <a:bodyPr/>
          <a:lstStyle/>
          <a:p>
            <a:r>
              <a:rPr lang="en-IN" b="1" i="0" dirty="0">
                <a:solidFill>
                  <a:srgbClr val="222222"/>
                </a:solidFill>
                <a:effectLst/>
                <a:latin typeface="Source Sans Pro" panose="020B0503030403020204" pitchFamily="34" charset="0"/>
              </a:rPr>
              <a:t> Selenium IDE</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58747448-27EE-47D2-98E8-F5D74EB1B2EE}"/>
              </a:ext>
            </a:extLst>
          </p:cNvPr>
          <p:cNvSpPr>
            <a:spLocks noGrp="1"/>
          </p:cNvSpPr>
          <p:nvPr>
            <p:ph idx="1"/>
          </p:nvPr>
        </p:nvSpPr>
        <p:spPr/>
        <p:txBody>
          <a:bodyPr/>
          <a:lstStyle/>
          <a:p>
            <a:endParaRPr lang="en-IN" dirty="0"/>
          </a:p>
        </p:txBody>
      </p:sp>
      <p:pic>
        <p:nvPicPr>
          <p:cNvPr id="19458" name="Picture 2" descr="Pros and Cons of Selenium IDE">
            <a:extLst>
              <a:ext uri="{FF2B5EF4-FFF2-40B4-BE49-F238E27FC236}">
                <a16:creationId xmlns:a16="http://schemas.microsoft.com/office/drawing/2014/main" id="{D1442F1A-08B4-4B48-B3F6-CEA572874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298" y="1154564"/>
            <a:ext cx="8481268" cy="570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48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754310" y="609221"/>
            <a:ext cx="10515600" cy="6018082"/>
          </a:xfrm>
        </p:spPr>
        <p:txBody>
          <a:bodyPr>
            <a:normAutofit fontScale="77500" lnSpcReduction="20000"/>
          </a:bodyPr>
          <a:lstStyle/>
          <a:p>
            <a:endParaRPr lang="en-US" b="1" dirty="0">
              <a:solidFill>
                <a:srgbClr val="FF0000"/>
              </a:solidFill>
            </a:endParaRPr>
          </a:p>
          <a:p>
            <a:r>
              <a:rPr lang="en-US" b="1" dirty="0">
                <a:solidFill>
                  <a:srgbClr val="FF0000"/>
                </a:solidFill>
              </a:rPr>
              <a:t>Various kinds of tests QA does</a:t>
            </a:r>
          </a:p>
          <a:p>
            <a:r>
              <a:rPr lang="en-US" dirty="0"/>
              <a:t>An Overview: Box testing</a:t>
            </a:r>
          </a:p>
          <a:p>
            <a:r>
              <a:rPr lang="en-US" dirty="0"/>
              <a:t>Introduction to Manual testing</a:t>
            </a:r>
          </a:p>
          <a:p>
            <a:r>
              <a:rPr lang="en-US" dirty="0"/>
              <a:t>UI automation testing in progress</a:t>
            </a:r>
          </a:p>
          <a:p>
            <a:r>
              <a:rPr lang="en-US" dirty="0"/>
              <a:t>An overview: Integration testing</a:t>
            </a:r>
          </a:p>
          <a:p>
            <a:r>
              <a:rPr lang="en-US" dirty="0"/>
              <a:t>An overview: Performance testing</a:t>
            </a:r>
          </a:p>
          <a:p>
            <a:r>
              <a:rPr lang="en-US" dirty="0"/>
              <a:t>An overview: Security testing</a:t>
            </a:r>
          </a:p>
          <a:p>
            <a:r>
              <a:rPr lang="en-US" b="1" dirty="0">
                <a:solidFill>
                  <a:srgbClr val="FF0000"/>
                </a:solidFill>
              </a:rPr>
              <a:t>Reporting Bugs</a:t>
            </a:r>
          </a:p>
          <a:p>
            <a:r>
              <a:rPr lang="en-US" dirty="0"/>
              <a:t>Let us identify bugs</a:t>
            </a:r>
          </a:p>
          <a:p>
            <a:r>
              <a:rPr lang="en-US" dirty="0"/>
              <a:t>Reporting bugs</a:t>
            </a:r>
          </a:p>
          <a:p>
            <a:r>
              <a:rPr lang="en-US" dirty="0"/>
              <a:t>Bugs Triage</a:t>
            </a:r>
          </a:p>
          <a:p>
            <a:r>
              <a:rPr lang="en-US" dirty="0"/>
              <a:t>Communicating bugs to the team</a:t>
            </a:r>
          </a:p>
          <a:p>
            <a:r>
              <a:rPr lang="en-US" dirty="0"/>
              <a:t>Getting bugs fixed immediately</a:t>
            </a:r>
          </a:p>
          <a:p>
            <a:r>
              <a:rPr lang="en-US" dirty="0"/>
              <a:t>Bug bashes</a:t>
            </a:r>
          </a:p>
          <a:p>
            <a:r>
              <a:rPr lang="en-US" dirty="0"/>
              <a:t>Let us go ahead with Next steps</a:t>
            </a:r>
          </a:p>
          <a:p>
            <a:endParaRPr lang="en-IN" dirty="0"/>
          </a:p>
        </p:txBody>
      </p:sp>
    </p:spTree>
    <p:extLst>
      <p:ext uri="{BB962C8B-B14F-4D97-AF65-F5344CB8AC3E}">
        <p14:creationId xmlns:p14="http://schemas.microsoft.com/office/powerpoint/2010/main" val="50352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919C-26A6-4D93-8ADF-4288EEC9AD6F}"/>
              </a:ext>
            </a:extLst>
          </p:cNvPr>
          <p:cNvSpPr>
            <a:spLocks noGrp="1"/>
          </p:cNvSpPr>
          <p:nvPr>
            <p:ph type="title"/>
          </p:nvPr>
        </p:nvSpPr>
        <p:spPr>
          <a:xfrm>
            <a:off x="938868" y="18255"/>
            <a:ext cx="10515600" cy="1325563"/>
          </a:xfrm>
        </p:spPr>
        <p:txBody>
          <a:bodyPr/>
          <a:lstStyle/>
          <a:p>
            <a:r>
              <a:rPr lang="en-IN" b="1" i="0" dirty="0">
                <a:solidFill>
                  <a:srgbClr val="222222"/>
                </a:solidFill>
                <a:effectLst/>
                <a:latin typeface="Source Sans Pro" panose="020B0503030403020204" pitchFamily="34" charset="0"/>
              </a:rPr>
              <a:t>Selenium Remote Control (Selenium RC)</a:t>
            </a:r>
            <a:br>
              <a:rPr lang="en-IN" b="1" i="0" dirty="0">
                <a:solidFill>
                  <a:srgbClr val="222222"/>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id="{58747448-27EE-47D2-98E8-F5D74EB1B2EE}"/>
              </a:ext>
            </a:extLst>
          </p:cNvPr>
          <p:cNvSpPr>
            <a:spLocks noGrp="1"/>
          </p:cNvSpPr>
          <p:nvPr>
            <p:ph idx="1"/>
          </p:nvPr>
        </p:nvSpPr>
        <p:spPr/>
        <p:txBody>
          <a:bodyPr/>
          <a:lstStyle/>
          <a:p>
            <a:endParaRPr lang="en-IN"/>
          </a:p>
        </p:txBody>
      </p:sp>
      <p:pic>
        <p:nvPicPr>
          <p:cNvPr id="20482" name="Picture 2" descr="Pros and Cons of Selenium RC">
            <a:extLst>
              <a:ext uri="{FF2B5EF4-FFF2-40B4-BE49-F238E27FC236}">
                <a16:creationId xmlns:a16="http://schemas.microsoft.com/office/drawing/2014/main" id="{2C70F1A4-4FAF-4E15-A54C-8DB289772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387" y="925411"/>
            <a:ext cx="5229225" cy="5914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426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919C-26A6-4D93-8ADF-4288EEC9AD6F}"/>
              </a:ext>
            </a:extLst>
          </p:cNvPr>
          <p:cNvSpPr>
            <a:spLocks noGrp="1"/>
          </p:cNvSpPr>
          <p:nvPr>
            <p:ph type="title"/>
          </p:nvPr>
        </p:nvSpPr>
        <p:spPr>
          <a:xfrm>
            <a:off x="930479" y="18255"/>
            <a:ext cx="10515600" cy="1325563"/>
          </a:xfrm>
        </p:spPr>
        <p:txBody>
          <a:bodyPr/>
          <a:lstStyle/>
          <a:p>
            <a:pPr algn="ctr"/>
            <a:r>
              <a:rPr lang="en-IN" b="1" i="0" dirty="0">
                <a:solidFill>
                  <a:srgbClr val="282829"/>
                </a:solidFill>
                <a:effectLst/>
                <a:latin typeface="Segoe UI" panose="020B0502040204020203" pitchFamily="34" charset="0"/>
              </a:rPr>
              <a:t>Selenium WebDriver</a:t>
            </a:r>
            <a:br>
              <a:rPr lang="en-IN" b="1" i="0" dirty="0">
                <a:solidFill>
                  <a:srgbClr val="282829"/>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58747448-27EE-47D2-98E8-F5D74EB1B2EE}"/>
              </a:ext>
            </a:extLst>
          </p:cNvPr>
          <p:cNvSpPr>
            <a:spLocks noGrp="1"/>
          </p:cNvSpPr>
          <p:nvPr>
            <p:ph idx="1"/>
          </p:nvPr>
        </p:nvSpPr>
        <p:spPr/>
        <p:txBody>
          <a:bodyPr/>
          <a:lstStyle/>
          <a:p>
            <a:endParaRPr lang="en-IN" dirty="0"/>
          </a:p>
        </p:txBody>
      </p:sp>
      <p:pic>
        <p:nvPicPr>
          <p:cNvPr id="21506" name="Picture 2" descr="Pros and Cons of Selenium Webdriver">
            <a:extLst>
              <a:ext uri="{FF2B5EF4-FFF2-40B4-BE49-F238E27FC236}">
                <a16:creationId xmlns:a16="http://schemas.microsoft.com/office/drawing/2014/main" id="{C9A1E940-6C73-4D5A-A727-A236E17E3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758" y="1733550"/>
            <a:ext cx="6132352" cy="495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834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C919C-26A6-4D93-8ADF-4288EEC9AD6F}"/>
              </a:ext>
            </a:extLst>
          </p:cNvPr>
          <p:cNvSpPr>
            <a:spLocks noGrp="1"/>
          </p:cNvSpPr>
          <p:nvPr>
            <p:ph type="title"/>
          </p:nvPr>
        </p:nvSpPr>
        <p:spPr/>
        <p:txBody>
          <a:bodyPr/>
          <a:lstStyle/>
          <a:p>
            <a:pPr algn="ctr"/>
            <a:r>
              <a:rPr lang="en-US" b="1" dirty="0">
                <a:solidFill>
                  <a:srgbClr val="FF0000"/>
                </a:solidFill>
              </a:rPr>
              <a:t>Locators</a:t>
            </a:r>
            <a:br>
              <a:rPr lang="en-US" b="1" dirty="0">
                <a:solidFill>
                  <a:srgbClr val="FF0000"/>
                </a:solidFill>
              </a:rPr>
            </a:br>
            <a:endParaRPr lang="en-IN" dirty="0"/>
          </a:p>
        </p:txBody>
      </p:sp>
      <p:sp>
        <p:nvSpPr>
          <p:cNvPr id="3" name="Content Placeholder 2">
            <a:extLst>
              <a:ext uri="{FF2B5EF4-FFF2-40B4-BE49-F238E27FC236}">
                <a16:creationId xmlns:a16="http://schemas.microsoft.com/office/drawing/2014/main" id="{58747448-27EE-47D2-98E8-F5D74EB1B2EE}"/>
              </a:ext>
            </a:extLst>
          </p:cNvPr>
          <p:cNvSpPr>
            <a:spLocks noGrp="1"/>
          </p:cNvSpPr>
          <p:nvPr>
            <p:ph idx="1"/>
          </p:nvPr>
        </p:nvSpPr>
        <p:spPr>
          <a:xfrm>
            <a:off x="838200" y="1825624"/>
            <a:ext cx="10515600" cy="4810067"/>
          </a:xfrm>
        </p:spPr>
        <p:txBody>
          <a:bodyPr/>
          <a:lstStyle/>
          <a:p>
            <a:pPr algn="l"/>
            <a:r>
              <a:rPr lang="en-US" b="1" i="0" dirty="0">
                <a:solidFill>
                  <a:srgbClr val="222222"/>
                </a:solidFill>
                <a:effectLst/>
                <a:latin typeface="Source Sans Pro" panose="020B0503030403020204" pitchFamily="34" charset="0"/>
              </a:rPr>
              <a:t>What are Locators?</a:t>
            </a:r>
          </a:p>
          <a:p>
            <a:pPr algn="l"/>
            <a:r>
              <a:rPr lang="en-US" b="0" i="0" dirty="0">
                <a:solidFill>
                  <a:srgbClr val="222222"/>
                </a:solidFill>
                <a:effectLst/>
                <a:latin typeface="Source Sans Pro" panose="020B0503030403020204" pitchFamily="34" charset="0"/>
              </a:rPr>
              <a:t>Locator is a command that tells Selenium IDE which GUI elements ( say Text Box, Buttons, Check Boxes </a:t>
            </a:r>
            <a:r>
              <a:rPr lang="en-US" b="0" i="0" dirty="0" err="1">
                <a:solidFill>
                  <a:srgbClr val="222222"/>
                </a:solidFill>
                <a:effectLst/>
                <a:latin typeface="Source Sans Pro" panose="020B0503030403020204" pitchFamily="34" charset="0"/>
              </a:rPr>
              <a:t>etc</a:t>
            </a:r>
            <a:r>
              <a:rPr lang="en-US" b="0" i="0" dirty="0">
                <a:solidFill>
                  <a:srgbClr val="222222"/>
                </a:solidFill>
                <a:effectLst/>
                <a:latin typeface="Source Sans Pro" panose="020B0503030403020204" pitchFamily="34" charset="0"/>
              </a:rPr>
              <a:t>) its needs to operate on.  Identification of correct GUI elements is a prerequisite to creating an automation script. </a:t>
            </a:r>
          </a:p>
          <a:p>
            <a:pPr algn="l"/>
            <a:endParaRPr lang="en-US" dirty="0">
              <a:solidFill>
                <a:srgbClr val="222222"/>
              </a:solidFill>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But accurate identification of GUI elements is more difficult than it sounds. Sometimes, you end up working with incorrect GUI elements or no elements at all!  Hence, Selenium provides a number of Locators to precisely locate a GUI element</a:t>
            </a:r>
          </a:p>
          <a:p>
            <a:pPr marL="0" indent="0">
              <a:buNone/>
            </a:pPr>
            <a:endParaRPr lang="en-IN" dirty="0"/>
          </a:p>
        </p:txBody>
      </p:sp>
    </p:spTree>
    <p:extLst>
      <p:ext uri="{BB962C8B-B14F-4D97-AF65-F5344CB8AC3E}">
        <p14:creationId xmlns:p14="http://schemas.microsoft.com/office/powerpoint/2010/main" val="1601466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838200" y="323179"/>
            <a:ext cx="10515600" cy="6421569"/>
          </a:xfrm>
        </p:spPr>
        <p:txBody>
          <a:bodyPr/>
          <a:lstStyle/>
          <a:p>
            <a:pPr algn="l"/>
            <a:r>
              <a:rPr lang="en-US" b="1" i="0" dirty="0">
                <a:solidFill>
                  <a:srgbClr val="222222"/>
                </a:solidFill>
                <a:effectLst/>
                <a:latin typeface="Source Sans Pro" panose="020B0503030403020204" pitchFamily="34" charset="0"/>
              </a:rPr>
              <a:t>Locating by ID</a:t>
            </a:r>
          </a:p>
          <a:p>
            <a:pPr algn="l"/>
            <a:r>
              <a:rPr lang="en-US" b="0" i="0" dirty="0">
                <a:solidFill>
                  <a:srgbClr val="222222"/>
                </a:solidFill>
                <a:effectLst/>
                <a:latin typeface="Source Sans Pro" panose="020B0503030403020204" pitchFamily="34" charset="0"/>
              </a:rPr>
              <a:t>This is the most common way of locating elements since ID’s are supposed to be unique for each element.</a:t>
            </a:r>
          </a:p>
          <a:p>
            <a:pPr algn="l"/>
            <a:r>
              <a:rPr lang="en-US" b="1" i="0" dirty="0">
                <a:solidFill>
                  <a:srgbClr val="222222"/>
                </a:solidFill>
                <a:effectLst/>
                <a:latin typeface="Source Sans Pro" panose="020B0503030403020204" pitchFamily="34" charset="0"/>
              </a:rPr>
              <a:t>Target Format: </a:t>
            </a:r>
            <a:r>
              <a:rPr lang="en-US" b="0" i="0" dirty="0">
                <a:solidFill>
                  <a:srgbClr val="222222"/>
                </a:solidFill>
                <a:effectLst/>
                <a:latin typeface="Source Sans Pro" panose="020B0503030403020204" pitchFamily="34" charset="0"/>
              </a:rPr>
              <a:t>id=</a:t>
            </a:r>
            <a:r>
              <a:rPr lang="en-US" b="0" i="1" dirty="0">
                <a:solidFill>
                  <a:srgbClr val="222222"/>
                </a:solidFill>
                <a:effectLst/>
                <a:latin typeface="Source Sans Pro" panose="020B0503030403020204" pitchFamily="34" charset="0"/>
              </a:rPr>
              <a:t>id of the element</a:t>
            </a:r>
            <a:endParaRPr lang="en-US" b="0" i="0" dirty="0">
              <a:solidFill>
                <a:srgbClr val="222222"/>
              </a:solidFill>
              <a:effectLst/>
              <a:latin typeface="Source Sans Pro" panose="020B0503030403020204" pitchFamily="34" charset="0"/>
            </a:endParaRPr>
          </a:p>
          <a:p>
            <a:pPr marL="0" indent="0">
              <a:buNone/>
            </a:pPr>
            <a:endParaRPr lang="en-IN" dirty="0"/>
          </a:p>
        </p:txBody>
      </p:sp>
      <p:pic>
        <p:nvPicPr>
          <p:cNvPr id="22530" name="Picture 2" descr="How to use Locators in Selenium IDE">
            <a:extLst>
              <a:ext uri="{FF2B5EF4-FFF2-40B4-BE49-F238E27FC236}">
                <a16:creationId xmlns:a16="http://schemas.microsoft.com/office/drawing/2014/main" id="{8C6465FD-B531-4E87-A62E-C27878274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680" y="3062287"/>
            <a:ext cx="33909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How to use Locators in Selenium IDE">
            <a:extLst>
              <a:ext uri="{FF2B5EF4-FFF2-40B4-BE49-F238E27FC236}">
                <a16:creationId xmlns:a16="http://schemas.microsoft.com/office/drawing/2014/main" id="{C4CF625C-F4B1-43A0-B5D6-C25211F095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540" y="3527103"/>
            <a:ext cx="502920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308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838200" y="760223"/>
            <a:ext cx="10515600" cy="4351338"/>
          </a:xfrm>
        </p:spPr>
        <p:txBody>
          <a:bodyPr/>
          <a:lstStyle/>
          <a:p>
            <a:pPr algn="l"/>
            <a:r>
              <a:rPr lang="en-US" b="1" i="0" dirty="0">
                <a:solidFill>
                  <a:srgbClr val="222222"/>
                </a:solidFill>
                <a:effectLst/>
                <a:latin typeface="Source Sans Pro" panose="020B0503030403020204" pitchFamily="34" charset="0"/>
              </a:rPr>
              <a:t>Locating by Name</a:t>
            </a:r>
          </a:p>
          <a:p>
            <a:pPr algn="l"/>
            <a:r>
              <a:rPr lang="en-US" b="0" i="0" dirty="0">
                <a:solidFill>
                  <a:srgbClr val="222222"/>
                </a:solidFill>
                <a:effectLst/>
                <a:latin typeface="Source Sans Pro" panose="020B0503030403020204" pitchFamily="34" charset="0"/>
              </a:rPr>
              <a:t>Locating elements by name are very similar to locating by ID, except that we use the </a:t>
            </a:r>
            <a:r>
              <a:rPr lang="en-US" b="1" i="0" dirty="0">
                <a:solidFill>
                  <a:srgbClr val="222222"/>
                </a:solidFill>
                <a:effectLst/>
                <a:latin typeface="Source Sans Pro" panose="020B0503030403020204" pitchFamily="34" charset="0"/>
              </a:rPr>
              <a:t>“name=”</a:t>
            </a:r>
            <a:r>
              <a:rPr lang="en-US" b="0" i="0" dirty="0">
                <a:solidFill>
                  <a:srgbClr val="222222"/>
                </a:solidFill>
                <a:effectLst/>
                <a:latin typeface="Source Sans Pro" panose="020B0503030403020204" pitchFamily="34" charset="0"/>
              </a:rPr>
              <a:t> prefix instead.</a:t>
            </a:r>
          </a:p>
          <a:p>
            <a:pPr algn="l"/>
            <a:r>
              <a:rPr lang="en-US" b="1" i="0" dirty="0">
                <a:solidFill>
                  <a:srgbClr val="222222"/>
                </a:solidFill>
                <a:effectLst/>
                <a:latin typeface="Source Sans Pro" panose="020B0503030403020204" pitchFamily="34" charset="0"/>
              </a:rPr>
              <a:t>Target Format: </a:t>
            </a:r>
            <a:r>
              <a:rPr lang="en-US" b="0" i="0" dirty="0">
                <a:solidFill>
                  <a:srgbClr val="222222"/>
                </a:solidFill>
                <a:effectLst/>
                <a:latin typeface="Source Sans Pro" panose="020B0503030403020204" pitchFamily="34" charset="0"/>
              </a:rPr>
              <a:t>name=</a:t>
            </a:r>
            <a:r>
              <a:rPr lang="en-US" b="0" i="1" dirty="0">
                <a:solidFill>
                  <a:srgbClr val="222222"/>
                </a:solidFill>
                <a:effectLst/>
                <a:latin typeface="Source Sans Pro" panose="020B0503030403020204" pitchFamily="34" charset="0"/>
              </a:rPr>
              <a:t>name of the element</a:t>
            </a:r>
            <a:endParaRPr lang="en-US" b="0" i="0" dirty="0">
              <a:solidFill>
                <a:srgbClr val="222222"/>
              </a:solidFill>
              <a:effectLst/>
              <a:latin typeface="Source Sans Pro" panose="020B0503030403020204" pitchFamily="34" charset="0"/>
            </a:endParaRPr>
          </a:p>
          <a:p>
            <a:pPr marL="0" indent="0">
              <a:buNone/>
            </a:pPr>
            <a:endParaRPr lang="en-IN" dirty="0"/>
          </a:p>
        </p:txBody>
      </p:sp>
      <p:pic>
        <p:nvPicPr>
          <p:cNvPr id="23554" name="Picture 2" descr="How to use Locators in Selenium IDE">
            <a:extLst>
              <a:ext uri="{FF2B5EF4-FFF2-40B4-BE49-F238E27FC236}">
                <a16:creationId xmlns:a16="http://schemas.microsoft.com/office/drawing/2014/main" id="{938784D6-DE88-413E-90B8-B346519B9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164" y="3252089"/>
            <a:ext cx="4067175" cy="2333625"/>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ow to use Locators in Selenium IDE">
            <a:extLst>
              <a:ext uri="{FF2B5EF4-FFF2-40B4-BE49-F238E27FC236}">
                <a16:creationId xmlns:a16="http://schemas.microsoft.com/office/drawing/2014/main" id="{7F81E409-BE12-455D-8AF3-347B9D2CD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3926" y="3746820"/>
            <a:ext cx="275272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989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How To Locate Element By Name using Filters</a:t>
            </a:r>
          </a:p>
          <a:p>
            <a:pPr algn="l"/>
            <a:r>
              <a:rPr lang="en-US" b="0" i="0" dirty="0">
                <a:solidFill>
                  <a:srgbClr val="222222"/>
                </a:solidFill>
                <a:effectLst/>
                <a:latin typeface="Source Sans Pro" panose="020B0503030403020204" pitchFamily="34" charset="0"/>
              </a:rPr>
              <a:t>Filters can be used when multiple elements have the same name. </a:t>
            </a:r>
            <a:r>
              <a:rPr lang="en-US" b="1" i="0" dirty="0">
                <a:solidFill>
                  <a:srgbClr val="222222"/>
                </a:solidFill>
                <a:effectLst/>
                <a:latin typeface="Source Sans Pro" panose="020B0503030403020204" pitchFamily="34" charset="0"/>
              </a:rPr>
              <a:t>Filters are additional attributes used to distinguish elements with the same name.</a:t>
            </a:r>
            <a:endParaRPr lang="en-US" b="0" i="0" dirty="0">
              <a:solidFill>
                <a:srgbClr val="222222"/>
              </a:solidFill>
              <a:effectLst/>
              <a:latin typeface="Source Sans Pro" panose="020B0503030403020204" pitchFamily="34" charset="0"/>
            </a:endParaRPr>
          </a:p>
          <a:p>
            <a:pPr algn="l"/>
            <a:r>
              <a:rPr lang="en-US" b="1" i="0" dirty="0">
                <a:solidFill>
                  <a:srgbClr val="222222"/>
                </a:solidFill>
                <a:effectLst/>
                <a:latin typeface="Source Sans Pro" panose="020B0503030403020204" pitchFamily="34" charset="0"/>
              </a:rPr>
              <a:t>Target Format</a:t>
            </a:r>
            <a:r>
              <a:rPr lang="en-US" b="0" i="0" dirty="0">
                <a:solidFill>
                  <a:srgbClr val="222222"/>
                </a:solidFill>
                <a:effectLst/>
                <a:latin typeface="Source Sans Pro" panose="020B0503030403020204" pitchFamily="34" charset="0"/>
              </a:rPr>
              <a:t>: name=</a:t>
            </a:r>
            <a:r>
              <a:rPr lang="en-US" b="0" i="1" dirty="0" err="1">
                <a:solidFill>
                  <a:srgbClr val="222222"/>
                </a:solidFill>
                <a:effectLst/>
                <a:latin typeface="Source Sans Pro" panose="020B0503030403020204" pitchFamily="34" charset="0"/>
              </a:rPr>
              <a:t>name_of_the_element</a:t>
            </a:r>
            <a:r>
              <a:rPr lang="en-US" b="0" i="0" dirty="0">
                <a:solidFill>
                  <a:srgbClr val="222222"/>
                </a:solidFill>
                <a:effectLst/>
                <a:latin typeface="Source Sans Pro" panose="020B0503030403020204" pitchFamily="34" charset="0"/>
              </a:rPr>
              <a:t> </a:t>
            </a:r>
            <a:r>
              <a:rPr lang="en-US" b="0" i="1" dirty="0">
                <a:solidFill>
                  <a:srgbClr val="222222"/>
                </a:solidFill>
                <a:effectLst/>
                <a:latin typeface="Source Sans Pro" panose="020B0503030403020204" pitchFamily="34" charset="0"/>
              </a:rPr>
              <a:t>filter</a:t>
            </a:r>
            <a:r>
              <a:rPr lang="en-US" b="0" i="0" dirty="0">
                <a:solidFill>
                  <a:srgbClr val="222222"/>
                </a:solidFill>
                <a:effectLst/>
                <a:latin typeface="Source Sans Pro" panose="020B0503030403020204" pitchFamily="34" charset="0"/>
              </a:rPr>
              <a:t>=</a:t>
            </a:r>
            <a:r>
              <a:rPr lang="en-US" b="0" i="1" dirty="0" err="1">
                <a:solidFill>
                  <a:srgbClr val="222222"/>
                </a:solidFill>
                <a:effectLst/>
                <a:latin typeface="Source Sans Pro" panose="020B0503030403020204" pitchFamily="34" charset="0"/>
              </a:rPr>
              <a:t>value_of_filter</a:t>
            </a:r>
            <a:endParaRPr lang="en-US" b="0" i="0" dirty="0">
              <a:solidFill>
                <a:srgbClr val="222222"/>
              </a:solidFill>
              <a:effectLst/>
              <a:latin typeface="Source Sans Pro" panose="020B0503030403020204" pitchFamily="34" charset="0"/>
            </a:endParaRPr>
          </a:p>
          <a:p>
            <a:pPr marL="0" indent="0">
              <a:buNone/>
            </a:pPr>
            <a:endParaRPr lang="en-IN" dirty="0"/>
          </a:p>
        </p:txBody>
      </p:sp>
    </p:spTree>
    <p:extLst>
      <p:ext uri="{BB962C8B-B14F-4D97-AF65-F5344CB8AC3E}">
        <p14:creationId xmlns:p14="http://schemas.microsoft.com/office/powerpoint/2010/main" val="2770261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972424" y="751833"/>
            <a:ext cx="10515600" cy="5456019"/>
          </a:xfrm>
        </p:spPr>
        <p:txBody>
          <a:bodyPr>
            <a:normAutofit fontScale="92500" lnSpcReduction="20000"/>
          </a:bodyPr>
          <a:lstStyle/>
          <a:p>
            <a:pPr algn="l"/>
            <a:r>
              <a:rPr lang="en-US" b="1" i="0" dirty="0">
                <a:solidFill>
                  <a:srgbClr val="222222"/>
                </a:solidFill>
                <a:effectLst/>
                <a:latin typeface="Source Sans Pro" panose="020B0503030403020204" pitchFamily="34" charset="0"/>
              </a:rPr>
              <a:t>Locating by CSS Selector</a:t>
            </a:r>
          </a:p>
          <a:p>
            <a:pPr marL="0" indent="0" algn="l">
              <a:buNone/>
            </a:pPr>
            <a:endParaRPr lang="en-US" b="1"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CSS Selectors in Selenium are string patterns used to identify an element based on a combination of HTML tag, id, class, and attributes. Locating by CSS Selectors in Selenium is more complicated than the previous methods, but it is the most common locating strategy of advanced Selenium users because it can access even those elements that have no ID or name.</a:t>
            </a:r>
          </a:p>
          <a:p>
            <a:pPr algn="l"/>
            <a:r>
              <a:rPr lang="en-US" b="0" i="0" dirty="0">
                <a:solidFill>
                  <a:srgbClr val="222222"/>
                </a:solidFill>
                <a:effectLst/>
                <a:latin typeface="Source Sans Pro" panose="020B0503030403020204" pitchFamily="34" charset="0"/>
              </a:rPr>
              <a:t>CSS Selectors in Selenium have many formats, but we will only focus on the most common ones.</a:t>
            </a:r>
          </a:p>
          <a:p>
            <a:pPr marL="457200" algn="l">
              <a:buFont typeface="Arial" panose="020B0604020202020204" pitchFamily="34" charset="0"/>
              <a:buChar char="•"/>
            </a:pPr>
            <a:r>
              <a:rPr lang="en-US" b="0" i="0" dirty="0">
                <a:solidFill>
                  <a:srgbClr val="222222"/>
                </a:solidFill>
                <a:effectLst/>
                <a:latin typeface="Source Sans Pro" panose="020B0503030403020204" pitchFamily="34" charset="0"/>
              </a:rPr>
              <a:t>Tag and ID</a:t>
            </a:r>
          </a:p>
          <a:p>
            <a:pPr marL="457200" algn="l">
              <a:buFont typeface="Arial" panose="020B0604020202020204" pitchFamily="34" charset="0"/>
              <a:buChar char="•"/>
            </a:pPr>
            <a:r>
              <a:rPr lang="en-US" b="0" i="0" dirty="0">
                <a:solidFill>
                  <a:srgbClr val="222222"/>
                </a:solidFill>
                <a:effectLst/>
                <a:latin typeface="Source Sans Pro" panose="020B0503030403020204" pitchFamily="34" charset="0"/>
              </a:rPr>
              <a:t>Tag and class</a:t>
            </a:r>
          </a:p>
          <a:p>
            <a:pPr marL="457200" algn="l">
              <a:buFont typeface="Arial" panose="020B0604020202020204" pitchFamily="34" charset="0"/>
              <a:buChar char="•"/>
            </a:pPr>
            <a:r>
              <a:rPr lang="en-US" b="0" i="0" dirty="0">
                <a:solidFill>
                  <a:srgbClr val="222222"/>
                </a:solidFill>
                <a:effectLst/>
                <a:latin typeface="Source Sans Pro" panose="020B0503030403020204" pitchFamily="34" charset="0"/>
              </a:rPr>
              <a:t>Tag and attribute</a:t>
            </a:r>
          </a:p>
          <a:p>
            <a:pPr marL="457200" algn="l">
              <a:buFont typeface="Arial" panose="020B0604020202020204" pitchFamily="34" charset="0"/>
              <a:buChar char="•"/>
            </a:pPr>
            <a:r>
              <a:rPr lang="en-US" b="0" i="0" dirty="0">
                <a:solidFill>
                  <a:srgbClr val="222222"/>
                </a:solidFill>
                <a:effectLst/>
                <a:latin typeface="Source Sans Pro" panose="020B0503030403020204" pitchFamily="34" charset="0"/>
              </a:rPr>
              <a:t>Tag, class, and attribute</a:t>
            </a:r>
          </a:p>
          <a:p>
            <a:pPr marL="457200" algn="l">
              <a:buFont typeface="Arial" panose="020B0604020202020204" pitchFamily="34" charset="0"/>
              <a:buChar char="•"/>
            </a:pPr>
            <a:r>
              <a:rPr lang="en-US" b="0" i="0" dirty="0">
                <a:solidFill>
                  <a:srgbClr val="222222"/>
                </a:solidFill>
                <a:effectLst/>
                <a:latin typeface="Source Sans Pro" panose="020B0503030403020204" pitchFamily="34" charset="0"/>
              </a:rPr>
              <a:t>Inner text</a:t>
            </a:r>
          </a:p>
          <a:p>
            <a:pPr marL="0" indent="0">
              <a:buNone/>
            </a:pPr>
            <a:endParaRPr lang="en-IN" dirty="0"/>
          </a:p>
        </p:txBody>
      </p:sp>
    </p:spTree>
    <p:extLst>
      <p:ext uri="{BB962C8B-B14F-4D97-AF65-F5344CB8AC3E}">
        <p14:creationId xmlns:p14="http://schemas.microsoft.com/office/powerpoint/2010/main" val="1387205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BC360170-1A8F-4AC1-BF09-9066E8FA7B6C}"/>
              </a:ext>
            </a:extLst>
          </p:cNvPr>
          <p:cNvSpPr>
            <a:spLocks noGrp="1"/>
          </p:cNvSpPr>
          <p:nvPr>
            <p:ph idx="1"/>
          </p:nvPr>
        </p:nvSpPr>
        <p:spPr>
          <a:xfrm>
            <a:off x="192247" y="365125"/>
            <a:ext cx="10515600" cy="4351338"/>
          </a:xfrm>
        </p:spPr>
        <p:txBody>
          <a:bodyPr/>
          <a:lstStyle/>
          <a:p>
            <a:pPr algn="l"/>
            <a:r>
              <a:rPr lang="en-US" b="1" i="0" dirty="0">
                <a:solidFill>
                  <a:srgbClr val="222222"/>
                </a:solidFill>
                <a:effectLst/>
                <a:latin typeface="Source Sans Pro" panose="020B0503030403020204" pitchFamily="34" charset="0"/>
              </a:rPr>
              <a:t>Locating by CSS Selector – Tag and ID</a:t>
            </a:r>
          </a:p>
          <a:p>
            <a:pPr marL="0" indent="0" algn="l">
              <a:buNone/>
            </a:pPr>
            <a:endParaRPr lang="en-US" b="1"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Again, we will use Facebook’s Email text box in this example. As you can remember, it has an ID of “email,” and we have already accessed it in the “Locating by ID” section. This time, we will use a Selenium CSS Selector with ID in accessing that very same element.</a:t>
            </a:r>
          </a:p>
          <a:p>
            <a:pPr marL="0" indent="0">
              <a:buNone/>
            </a:pPr>
            <a:endParaRPr lang="en-IN" dirty="0"/>
          </a:p>
        </p:txBody>
      </p:sp>
      <p:graphicFrame>
        <p:nvGraphicFramePr>
          <p:cNvPr id="8" name="Table 7">
            <a:extLst>
              <a:ext uri="{FF2B5EF4-FFF2-40B4-BE49-F238E27FC236}">
                <a16:creationId xmlns:a16="http://schemas.microsoft.com/office/drawing/2014/main" id="{BA8E7914-732E-47FF-8129-83385B791560}"/>
              </a:ext>
            </a:extLst>
          </p:cNvPr>
          <p:cNvGraphicFramePr>
            <a:graphicFrameLocks noGrp="1"/>
          </p:cNvGraphicFramePr>
          <p:nvPr>
            <p:extLst>
              <p:ext uri="{D42A27DB-BD31-4B8C-83A1-F6EECF244321}">
                <p14:modId xmlns:p14="http://schemas.microsoft.com/office/powerpoint/2010/main" val="2161751564"/>
              </p:ext>
            </p:extLst>
          </p:nvPr>
        </p:nvGraphicFramePr>
        <p:xfrm>
          <a:off x="0" y="3813659"/>
          <a:ext cx="6417092" cy="2011680"/>
        </p:xfrm>
        <a:graphic>
          <a:graphicData uri="http://schemas.openxmlformats.org/drawingml/2006/table">
            <a:tbl>
              <a:tblPr/>
              <a:tblGrid>
                <a:gridCol w="3208546">
                  <a:extLst>
                    <a:ext uri="{9D8B030D-6E8A-4147-A177-3AD203B41FA5}">
                      <a16:colId xmlns:a16="http://schemas.microsoft.com/office/drawing/2014/main" val="2703345942"/>
                    </a:ext>
                  </a:extLst>
                </a:gridCol>
                <a:gridCol w="3208546">
                  <a:extLst>
                    <a:ext uri="{9D8B030D-6E8A-4147-A177-3AD203B41FA5}">
                      <a16:colId xmlns:a16="http://schemas.microsoft.com/office/drawing/2014/main" val="1124054"/>
                    </a:ext>
                  </a:extLst>
                </a:gridCol>
              </a:tblGrid>
              <a:tr h="0">
                <a:tc>
                  <a:txBody>
                    <a:bodyPr/>
                    <a:lstStyle/>
                    <a:p>
                      <a:pPr algn="ctr"/>
                      <a:r>
                        <a:rPr lang="en-IN" dirty="0" err="1">
                          <a:effectLst/>
                        </a:rPr>
                        <a:t>css</a:t>
                      </a:r>
                      <a:r>
                        <a:rPr lang="en-IN" dirty="0">
                          <a:effectLst/>
                        </a:rPr>
                        <a:t>=</a:t>
                      </a:r>
                      <a:r>
                        <a:rPr lang="en-IN" i="1" dirty="0" err="1">
                          <a:effectLst/>
                        </a:rPr>
                        <a:t>tag</a:t>
                      </a:r>
                      <a:r>
                        <a:rPr lang="en-IN" dirty="0" err="1">
                          <a:effectLst/>
                        </a:rPr>
                        <a:t>#</a:t>
                      </a:r>
                      <a:r>
                        <a:rPr lang="en-IN" i="1" dirty="0" err="1">
                          <a:effectLst/>
                        </a:rPr>
                        <a:t>id</a:t>
                      </a:r>
                      <a:endParaRPr lang="en-IN" dirty="0">
                        <a:effectLst/>
                      </a:endParaRP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pPr>
                        <a:buFont typeface="Arial" panose="020B0604020202020204" pitchFamily="34" charset="0"/>
                        <a:buChar char="•"/>
                      </a:pPr>
                      <a:r>
                        <a:rPr lang="en-US" dirty="0">
                          <a:effectLst/>
                        </a:rPr>
                        <a:t>tag = the HTML tag of the element being accessed</a:t>
                      </a:r>
                    </a:p>
                    <a:p>
                      <a:pPr>
                        <a:buFont typeface="Arial" panose="020B0604020202020204" pitchFamily="34" charset="0"/>
                        <a:buChar char="•"/>
                      </a:pPr>
                      <a:r>
                        <a:rPr lang="en-US" dirty="0">
                          <a:effectLst/>
                        </a:rPr>
                        <a:t># = the hash sign. This should always be present when using a Selenium CSS Selector with ID</a:t>
                      </a:r>
                    </a:p>
                    <a:p>
                      <a:pPr>
                        <a:buFont typeface="Arial" panose="020B0604020202020204" pitchFamily="34" charset="0"/>
                        <a:buChar char="•"/>
                      </a:pPr>
                      <a:r>
                        <a:rPr lang="en-US" dirty="0">
                          <a:effectLst/>
                        </a:rPr>
                        <a:t>id = the ID of the element being accessed</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942341630"/>
                  </a:ext>
                </a:extLst>
              </a:tr>
            </a:tbl>
          </a:graphicData>
        </a:graphic>
      </p:graphicFrame>
      <p:pic>
        <p:nvPicPr>
          <p:cNvPr id="24579" name="Picture 3" descr="How to use Locators in Selenium IDE">
            <a:extLst>
              <a:ext uri="{FF2B5EF4-FFF2-40B4-BE49-F238E27FC236}">
                <a16:creationId xmlns:a16="http://schemas.microsoft.com/office/drawing/2014/main" id="{B9798742-40F8-45E5-9A14-EA44F0F98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3918" y="3813659"/>
            <a:ext cx="4762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451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838200" y="642777"/>
            <a:ext cx="10515600" cy="4351338"/>
          </a:xfrm>
        </p:spPr>
        <p:txBody>
          <a:bodyPr/>
          <a:lstStyle/>
          <a:p>
            <a:pPr algn="l"/>
            <a:r>
              <a:rPr lang="en-US" b="1" i="0" dirty="0">
                <a:solidFill>
                  <a:srgbClr val="222222"/>
                </a:solidFill>
                <a:effectLst/>
                <a:latin typeface="Source Sans Pro" panose="020B0503030403020204" pitchFamily="34" charset="0"/>
              </a:rPr>
              <a:t>Locating by CSS Selector – Tag and Attribute</a:t>
            </a:r>
          </a:p>
          <a:p>
            <a:pPr algn="l"/>
            <a:r>
              <a:rPr lang="en-US" b="0" i="0" dirty="0">
                <a:solidFill>
                  <a:srgbClr val="222222"/>
                </a:solidFill>
                <a:effectLst/>
                <a:latin typeface="Source Sans Pro" panose="020B0503030403020204" pitchFamily="34" charset="0"/>
              </a:rPr>
              <a:t>This strategy uses the HTML tag and a specific attribute of the element to be accessed.</a:t>
            </a:r>
          </a:p>
          <a:p>
            <a:pPr marL="0" indent="0" algn="l">
              <a:buNone/>
            </a:pPr>
            <a:endParaRPr lang="en-US" dirty="0">
              <a:solidFill>
                <a:srgbClr val="222222"/>
              </a:solidFill>
              <a:latin typeface="Source Sans Pro" panose="020B0503030403020204" pitchFamily="34" charset="0"/>
            </a:endParaRPr>
          </a:p>
          <a:p>
            <a:pPr marL="0" indent="0" algn="l">
              <a:buNone/>
            </a:pPr>
            <a:endParaRPr lang="en-US" b="0" i="0" dirty="0">
              <a:solidFill>
                <a:srgbClr val="222222"/>
              </a:solidFill>
              <a:effectLst/>
              <a:latin typeface="Source Sans Pro" panose="020B0503030403020204" pitchFamily="34" charset="0"/>
            </a:endParaRPr>
          </a:p>
          <a:p>
            <a:pPr marL="0" indent="0">
              <a:buNone/>
            </a:pPr>
            <a:endParaRPr lang="en-IN" dirty="0"/>
          </a:p>
        </p:txBody>
      </p:sp>
      <p:graphicFrame>
        <p:nvGraphicFramePr>
          <p:cNvPr id="4" name="Table 3">
            <a:extLst>
              <a:ext uri="{FF2B5EF4-FFF2-40B4-BE49-F238E27FC236}">
                <a16:creationId xmlns:a16="http://schemas.microsoft.com/office/drawing/2014/main" id="{BCE4289B-5C8E-4295-833F-B5E500F93924}"/>
              </a:ext>
            </a:extLst>
          </p:cNvPr>
          <p:cNvGraphicFramePr>
            <a:graphicFrameLocks noGrp="1"/>
          </p:cNvGraphicFramePr>
          <p:nvPr/>
        </p:nvGraphicFramePr>
        <p:xfrm>
          <a:off x="2887454" y="2309654"/>
          <a:ext cx="6417092" cy="3383280"/>
        </p:xfrm>
        <a:graphic>
          <a:graphicData uri="http://schemas.openxmlformats.org/drawingml/2006/table">
            <a:tbl>
              <a:tblPr/>
              <a:tblGrid>
                <a:gridCol w="3208546">
                  <a:extLst>
                    <a:ext uri="{9D8B030D-6E8A-4147-A177-3AD203B41FA5}">
                      <a16:colId xmlns:a16="http://schemas.microsoft.com/office/drawing/2014/main" val="3600174926"/>
                    </a:ext>
                  </a:extLst>
                </a:gridCol>
                <a:gridCol w="3208546">
                  <a:extLst>
                    <a:ext uri="{9D8B030D-6E8A-4147-A177-3AD203B41FA5}">
                      <a16:colId xmlns:a16="http://schemas.microsoft.com/office/drawing/2014/main" val="508392773"/>
                    </a:ext>
                  </a:extLst>
                </a:gridCol>
              </a:tblGrid>
              <a:tr h="0">
                <a:tc>
                  <a:txBody>
                    <a:bodyPr/>
                    <a:lstStyle/>
                    <a:p>
                      <a:r>
                        <a:rPr lang="en-IN">
                          <a:effectLst/>
                        </a:rPr>
                        <a:t>ss=</a:t>
                      </a:r>
                      <a:r>
                        <a:rPr lang="en-IN" i="1">
                          <a:effectLst/>
                        </a:rPr>
                        <a:t>tag</a:t>
                      </a:r>
                      <a:r>
                        <a:rPr lang="en-IN">
                          <a:effectLst/>
                        </a:rPr>
                        <a:t>[</a:t>
                      </a:r>
                      <a:r>
                        <a:rPr lang="en-IN" i="1">
                          <a:effectLst/>
                        </a:rPr>
                        <a:t>attribute</a:t>
                      </a:r>
                      <a:r>
                        <a:rPr lang="en-IN">
                          <a:effectLst/>
                        </a:rPr>
                        <a:t>=</a:t>
                      </a:r>
                      <a:r>
                        <a:rPr lang="en-IN" i="1">
                          <a:effectLst/>
                        </a:rPr>
                        <a:t>value</a:t>
                      </a:r>
                      <a:r>
                        <a:rPr lang="en-IN">
                          <a:effectLst/>
                        </a:rPr>
                        <a:t>]</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tc>
                  <a:txBody>
                    <a:bodyPr/>
                    <a:lstStyle/>
                    <a:p>
                      <a:pPr>
                        <a:buFont typeface="Arial" panose="020B0604020202020204" pitchFamily="34" charset="0"/>
                        <a:buChar char="•"/>
                      </a:pPr>
                      <a:r>
                        <a:rPr lang="en-US" dirty="0">
                          <a:effectLst/>
                        </a:rPr>
                        <a:t>tag = the HTML tag of the element being accessed</a:t>
                      </a:r>
                    </a:p>
                    <a:p>
                      <a:pPr>
                        <a:buFont typeface="Arial" panose="020B0604020202020204" pitchFamily="34" charset="0"/>
                        <a:buChar char="•"/>
                      </a:pPr>
                      <a:r>
                        <a:rPr lang="en-US" dirty="0">
                          <a:effectLst/>
                        </a:rPr>
                        <a:t>[ and ] = square brackets within which a specific attribute and its corresponding value will be placed</a:t>
                      </a:r>
                    </a:p>
                    <a:p>
                      <a:pPr>
                        <a:buFont typeface="Arial" panose="020B0604020202020204" pitchFamily="34" charset="0"/>
                        <a:buChar char="•"/>
                      </a:pPr>
                      <a:r>
                        <a:rPr lang="en-US" dirty="0">
                          <a:effectLst/>
                        </a:rPr>
                        <a:t>attribute = the attribute to be used. It is advisable to use an attribute that is unique to the element such as a name or ID.</a:t>
                      </a:r>
                    </a:p>
                    <a:p>
                      <a:pPr>
                        <a:buFont typeface="Arial" panose="020B0604020202020204" pitchFamily="34" charset="0"/>
                        <a:buChar char="•"/>
                      </a:pPr>
                      <a:r>
                        <a:rPr lang="en-US" dirty="0">
                          <a:effectLst/>
                        </a:rPr>
                        <a:t>value = the corresponding value of the chosen attribute.</a:t>
                      </a:r>
                    </a:p>
                  </a:txBody>
                  <a:tcPr anchor="ctr">
                    <a:lnL>
                      <a:noFill/>
                    </a:lnL>
                    <a:lnR>
                      <a:noFill/>
                    </a:lnR>
                    <a:lnT w="7620"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753691358"/>
                  </a:ext>
                </a:extLst>
              </a:tr>
            </a:tbl>
          </a:graphicData>
        </a:graphic>
      </p:graphicFrame>
    </p:spTree>
    <p:extLst>
      <p:ext uri="{BB962C8B-B14F-4D97-AF65-F5344CB8AC3E}">
        <p14:creationId xmlns:p14="http://schemas.microsoft.com/office/powerpoint/2010/main" val="3176909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838200" y="651165"/>
            <a:ext cx="10515600" cy="5640577"/>
          </a:xfrm>
        </p:spPr>
        <p:txBody>
          <a:bodyPr>
            <a:normAutofit fontScale="92500" lnSpcReduction="10000"/>
          </a:bodyPr>
          <a:lstStyle/>
          <a:p>
            <a:pPr algn="l"/>
            <a:r>
              <a:rPr lang="en-US" b="1" i="0" dirty="0">
                <a:solidFill>
                  <a:srgbClr val="222222"/>
                </a:solidFill>
                <a:effectLst/>
                <a:latin typeface="Source Sans Pro" panose="020B0503030403020204" pitchFamily="34" charset="0"/>
              </a:rPr>
              <a:t>Locating by DOM (Document Object Model)</a:t>
            </a:r>
          </a:p>
          <a:p>
            <a:pPr marL="0" indent="0" algn="l">
              <a:buNone/>
            </a:pPr>
            <a:endParaRPr lang="en-US" b="1" i="0" dirty="0">
              <a:solidFill>
                <a:srgbClr val="222222"/>
              </a:solidFill>
              <a:effectLst/>
              <a:latin typeface="Source Sans Pro" panose="020B0503030403020204" pitchFamily="34" charset="0"/>
            </a:endParaRPr>
          </a:p>
          <a:p>
            <a:pPr algn="l"/>
            <a:r>
              <a:rPr lang="en-US" b="0" i="0" dirty="0">
                <a:solidFill>
                  <a:srgbClr val="222222"/>
                </a:solidFill>
                <a:effectLst/>
                <a:latin typeface="Source Sans Pro" panose="020B0503030403020204" pitchFamily="34" charset="0"/>
              </a:rPr>
              <a:t>The </a:t>
            </a:r>
            <a:r>
              <a:rPr lang="en-US" b="0" i="0" u="none" strike="noStrike" dirty="0">
                <a:solidFill>
                  <a:srgbClr val="222222"/>
                </a:solidFill>
                <a:effectLst/>
                <a:latin typeface="Source Sans Pro" panose="020B0503030403020204" pitchFamily="34" charset="0"/>
                <a:hlinkClick r:id="rId2"/>
              </a:rPr>
              <a:t>Document Object Model (DOM)</a:t>
            </a:r>
            <a:r>
              <a:rPr lang="en-US" b="0" i="0" dirty="0">
                <a:solidFill>
                  <a:srgbClr val="222222"/>
                </a:solidFill>
                <a:effectLst/>
                <a:latin typeface="Source Sans Pro" panose="020B0503030403020204" pitchFamily="34" charset="0"/>
              </a:rPr>
              <a:t>, in simple terms, is the way by which HTML elements are structured. Selenium IDE is able to use the DOM in accessing page elements. If we use this method, our Target box will always start with “</a:t>
            </a:r>
            <a:r>
              <a:rPr lang="en-US" b="0" i="0" dirty="0" err="1">
                <a:solidFill>
                  <a:srgbClr val="222222"/>
                </a:solidFill>
                <a:effectLst/>
                <a:latin typeface="Source Sans Pro" panose="020B0503030403020204" pitchFamily="34" charset="0"/>
              </a:rPr>
              <a:t>dom</a:t>
            </a:r>
            <a:r>
              <a:rPr lang="en-US" b="0" i="0" dirty="0">
                <a:solidFill>
                  <a:srgbClr val="222222"/>
                </a:solidFill>
                <a:effectLst/>
                <a:latin typeface="Source Sans Pro" panose="020B0503030403020204" pitchFamily="34" charset="0"/>
              </a:rPr>
              <a:t>=document…”; however, the “</a:t>
            </a:r>
            <a:r>
              <a:rPr lang="en-US" b="0" i="0" dirty="0" err="1">
                <a:solidFill>
                  <a:srgbClr val="222222"/>
                </a:solidFill>
                <a:effectLst/>
                <a:latin typeface="Source Sans Pro" panose="020B0503030403020204" pitchFamily="34" charset="0"/>
              </a:rPr>
              <a:t>dom</a:t>
            </a:r>
            <a:r>
              <a:rPr lang="en-US" b="0" i="0" dirty="0">
                <a:solidFill>
                  <a:srgbClr val="222222"/>
                </a:solidFill>
                <a:effectLst/>
                <a:latin typeface="Source Sans Pro" panose="020B0503030403020204" pitchFamily="34" charset="0"/>
              </a:rPr>
              <a:t>=” prefix is normally removed because Selenium IDE is able to automatically interpret anything that starts with the keyword “document” to be a path within the DOM in Selenium anyway.</a:t>
            </a:r>
          </a:p>
          <a:p>
            <a:pPr algn="l"/>
            <a:r>
              <a:rPr lang="en-US" b="0" i="0" dirty="0">
                <a:solidFill>
                  <a:srgbClr val="222222"/>
                </a:solidFill>
                <a:effectLst/>
                <a:latin typeface="Source Sans Pro" panose="020B0503030403020204" pitchFamily="34" charset="0"/>
              </a:rPr>
              <a:t>There are four basic ways to locate an element through DOM in Selenium:</a:t>
            </a:r>
          </a:p>
          <a:p>
            <a:pPr algn="l">
              <a:buFont typeface="Arial" panose="020B0604020202020204" pitchFamily="34" charset="0"/>
              <a:buChar char="•"/>
            </a:pPr>
            <a:r>
              <a:rPr lang="en-US" b="0" i="0" dirty="0" err="1">
                <a:solidFill>
                  <a:srgbClr val="222222"/>
                </a:solidFill>
                <a:effectLst/>
                <a:latin typeface="Source Sans Pro" panose="020B0503030403020204" pitchFamily="34" charset="0"/>
              </a:rPr>
              <a:t>getElementById</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err="1">
                <a:solidFill>
                  <a:srgbClr val="222222"/>
                </a:solidFill>
                <a:effectLst/>
                <a:latin typeface="Source Sans Pro" panose="020B0503030403020204" pitchFamily="34" charset="0"/>
              </a:rPr>
              <a:t>getElementsByName</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err="1">
                <a:solidFill>
                  <a:srgbClr val="222222"/>
                </a:solidFill>
                <a:effectLst/>
                <a:latin typeface="Source Sans Pro" panose="020B0503030403020204" pitchFamily="34" charset="0"/>
              </a:rPr>
              <a:t>dom:name</a:t>
            </a:r>
            <a:r>
              <a:rPr lang="en-US" b="0" i="0" dirty="0">
                <a:solidFill>
                  <a:srgbClr val="222222"/>
                </a:solidFill>
                <a:effectLst/>
                <a:latin typeface="Source Sans Pro" panose="020B0503030403020204" pitchFamily="34" charset="0"/>
              </a:rPr>
              <a:t> (applies only to elements within a named form)</a:t>
            </a:r>
          </a:p>
          <a:p>
            <a:pPr algn="l">
              <a:buFont typeface="Arial" panose="020B0604020202020204" pitchFamily="34" charset="0"/>
              <a:buChar char="•"/>
            </a:pPr>
            <a:r>
              <a:rPr lang="en-US" b="0" i="0" dirty="0" err="1">
                <a:solidFill>
                  <a:srgbClr val="222222"/>
                </a:solidFill>
                <a:effectLst/>
                <a:latin typeface="Source Sans Pro" panose="020B0503030403020204" pitchFamily="34" charset="0"/>
              </a:rPr>
              <a:t>dom:index</a:t>
            </a:r>
            <a:endParaRPr lang="en-US" b="0" i="0" dirty="0">
              <a:solidFill>
                <a:srgbClr val="222222"/>
              </a:solidFill>
              <a:effectLst/>
              <a:latin typeface="Source Sans Pro" panose="020B0503030403020204" pitchFamily="34" charset="0"/>
            </a:endParaRPr>
          </a:p>
          <a:p>
            <a:pPr marL="0" indent="0">
              <a:buNone/>
            </a:pPr>
            <a:endParaRPr lang="en-IN" dirty="0"/>
          </a:p>
        </p:txBody>
      </p:sp>
    </p:spTree>
    <p:extLst>
      <p:ext uri="{BB962C8B-B14F-4D97-AF65-F5344CB8AC3E}">
        <p14:creationId xmlns:p14="http://schemas.microsoft.com/office/powerpoint/2010/main" val="199720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a:xfrm>
            <a:off x="938868" y="-113047"/>
            <a:ext cx="10515600" cy="1325563"/>
          </a:xfrm>
        </p:spPr>
        <p:txBody>
          <a:bodyPr>
            <a:normAutofit/>
          </a:bodyPr>
          <a:lstStyle/>
          <a:p>
            <a:pPr algn="ctr"/>
            <a:r>
              <a:rPr lang="en-US" sz="3200" b="1" dirty="0">
                <a:solidFill>
                  <a:srgbClr val="FF0000"/>
                </a:solidFill>
              </a:rPr>
              <a:t>Overview</a:t>
            </a:r>
            <a:br>
              <a:rPr lang="en-US" sz="3200" b="1" dirty="0">
                <a:solidFill>
                  <a:srgbClr val="FF0000"/>
                </a:solidFill>
              </a:rPr>
            </a:br>
            <a:endParaRPr lang="en-IN" sz="3200" dirty="0"/>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1073092" y="777000"/>
            <a:ext cx="10515600" cy="5925803"/>
          </a:xfrm>
        </p:spPr>
        <p:txBody>
          <a:bodyPr/>
          <a:lstStyle/>
          <a:p>
            <a:r>
              <a:rPr lang="en-IN" b="0" i="0" dirty="0">
                <a:solidFill>
                  <a:srgbClr val="610B38"/>
                </a:solidFill>
                <a:effectLst/>
                <a:latin typeface="erdana"/>
              </a:rPr>
              <a:t>What is Quality?</a:t>
            </a:r>
          </a:p>
          <a:p>
            <a:pPr algn="just">
              <a:buFont typeface="Wingdings" panose="05000000000000000000" pitchFamily="2" charset="2"/>
              <a:buChar char="§"/>
            </a:pPr>
            <a:r>
              <a:rPr lang="en-US" b="0" i="0" dirty="0">
                <a:solidFill>
                  <a:srgbClr val="333333"/>
                </a:solidFill>
                <a:effectLst/>
                <a:latin typeface="inter-regular"/>
              </a:rPr>
              <a:t>Quality is defined as the product or services that should be "fit for use and purpose."</a:t>
            </a:r>
          </a:p>
          <a:p>
            <a:pPr algn="just">
              <a:buFont typeface="Wingdings" panose="05000000000000000000" pitchFamily="2" charset="2"/>
              <a:buChar char="§"/>
            </a:pPr>
            <a:r>
              <a:rPr lang="en-US" b="0" i="0" dirty="0">
                <a:solidFill>
                  <a:srgbClr val="333333"/>
                </a:solidFill>
                <a:effectLst/>
                <a:latin typeface="inter-regular"/>
              </a:rPr>
              <a:t>Quality is all about meeting the needs and expectations of customers concerning functionality, design, reliability, durability, and price of the product.</a:t>
            </a:r>
          </a:p>
          <a:p>
            <a:pPr marL="0" indent="0">
              <a:buNone/>
            </a:pPr>
            <a:endParaRPr lang="en-IN" b="0" i="0" dirty="0">
              <a:solidFill>
                <a:srgbClr val="610B38"/>
              </a:solidFill>
              <a:effectLst/>
              <a:latin typeface="erdana"/>
            </a:endParaRPr>
          </a:p>
          <a:p>
            <a:r>
              <a:rPr lang="en-IN" b="0" i="0" dirty="0">
                <a:solidFill>
                  <a:srgbClr val="610B38"/>
                </a:solidFill>
                <a:effectLst/>
                <a:latin typeface="erdana"/>
              </a:rPr>
              <a:t>What is Assurance?</a:t>
            </a:r>
          </a:p>
          <a:p>
            <a:pPr>
              <a:buFont typeface="Wingdings" panose="05000000000000000000" pitchFamily="2" charset="2"/>
              <a:buChar char="§"/>
            </a:pPr>
            <a:r>
              <a:rPr lang="en-US" b="0" i="0" dirty="0">
                <a:solidFill>
                  <a:srgbClr val="333333"/>
                </a:solidFill>
                <a:effectLst/>
                <a:latin typeface="inter-regular"/>
              </a:rPr>
              <a:t>Assurance is a positive declaration on a product or service. It is all about the product which should work well. </a:t>
            </a:r>
          </a:p>
          <a:p>
            <a:pPr>
              <a:buFont typeface="Wingdings" panose="05000000000000000000" pitchFamily="2" charset="2"/>
              <a:buChar char="§"/>
            </a:pPr>
            <a:r>
              <a:rPr lang="en-US" b="0" i="0" dirty="0">
                <a:solidFill>
                  <a:srgbClr val="333333"/>
                </a:solidFill>
                <a:effectLst/>
                <a:latin typeface="inter-regular"/>
              </a:rPr>
              <a:t>It provides a guarantee which would work without any problem according to expectations and requirements.</a:t>
            </a:r>
            <a:endParaRPr lang="en-IN" b="0" i="0" dirty="0">
              <a:solidFill>
                <a:srgbClr val="610B38"/>
              </a:solidFill>
              <a:effectLst/>
              <a:latin typeface="erdana"/>
            </a:endParaRPr>
          </a:p>
          <a:p>
            <a:endParaRPr lang="en-IN" dirty="0"/>
          </a:p>
        </p:txBody>
      </p:sp>
    </p:spTree>
    <p:extLst>
      <p:ext uri="{BB962C8B-B14F-4D97-AF65-F5344CB8AC3E}">
        <p14:creationId xmlns:p14="http://schemas.microsoft.com/office/powerpoint/2010/main" val="33762089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a:xfrm>
            <a:off x="838200" y="2675731"/>
            <a:ext cx="10515600" cy="1325563"/>
          </a:xfrm>
        </p:spPr>
        <p:txBody>
          <a:bodyPr/>
          <a:lstStyle/>
          <a:p>
            <a:pPr algn="ctr"/>
            <a:r>
              <a:rPr lang="en-US" b="1" dirty="0">
                <a:solidFill>
                  <a:srgbClr val="FF0000"/>
                </a:solidFill>
              </a:rPr>
              <a:t>Working with Selenium WebDriver</a:t>
            </a:r>
            <a:br>
              <a:rPr lang="en-US" b="1" dirty="0">
                <a:solidFill>
                  <a:srgbClr val="FF0000"/>
                </a:solidFill>
              </a:rPr>
            </a:br>
            <a:endParaRPr lang="en-IN" dirty="0"/>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156734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40900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797401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3818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55510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854242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98026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21885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1059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4185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838200" y="198161"/>
            <a:ext cx="10515600" cy="6479476"/>
          </a:xfrm>
        </p:spPr>
        <p:txBody>
          <a:bodyPr/>
          <a:lstStyle/>
          <a:p>
            <a:r>
              <a:rPr lang="en-IN" b="0" i="0" dirty="0">
                <a:solidFill>
                  <a:srgbClr val="610B38"/>
                </a:solidFill>
                <a:effectLst/>
                <a:latin typeface="erdana"/>
              </a:rPr>
              <a:t>What is Quality Assurance?</a:t>
            </a:r>
          </a:p>
          <a:p>
            <a:pPr algn="just"/>
            <a:r>
              <a:rPr lang="en-US" b="0" i="0" dirty="0">
                <a:solidFill>
                  <a:srgbClr val="333333"/>
                </a:solidFill>
                <a:effectLst/>
                <a:latin typeface="inter-regular"/>
              </a:rPr>
              <a:t>Quality Assurance is also known as </a:t>
            </a:r>
            <a:r>
              <a:rPr lang="en-US" b="1" i="0" dirty="0">
                <a:solidFill>
                  <a:srgbClr val="333333"/>
                </a:solidFill>
                <a:effectLst/>
                <a:latin typeface="inter-bold"/>
              </a:rPr>
              <a:t>QA Testing</a:t>
            </a:r>
            <a:r>
              <a:rPr lang="en-US" b="0" i="0" dirty="0">
                <a:solidFill>
                  <a:srgbClr val="333333"/>
                </a:solidFill>
                <a:effectLst/>
                <a:latin typeface="inter-regular"/>
              </a:rPr>
              <a:t>. </a:t>
            </a:r>
          </a:p>
          <a:p>
            <a:pPr algn="just"/>
            <a:r>
              <a:rPr lang="en-US" b="1" i="1" dirty="0">
                <a:solidFill>
                  <a:srgbClr val="333333"/>
                </a:solidFill>
                <a:effectLst/>
                <a:latin typeface="inter-bold"/>
              </a:rPr>
              <a:t>QA</a:t>
            </a:r>
            <a:r>
              <a:rPr lang="en-US" b="0" i="0" dirty="0">
                <a:solidFill>
                  <a:srgbClr val="333333"/>
                </a:solidFill>
                <a:effectLst/>
                <a:latin typeface="inter-regular"/>
              </a:rPr>
              <a:t> is defined as an activity to ensure that an organization is providing the best product or service to the customers.</a:t>
            </a:r>
          </a:p>
          <a:p>
            <a:pPr algn="just"/>
            <a:r>
              <a:rPr lang="en-US" b="0" i="0" dirty="0">
                <a:solidFill>
                  <a:srgbClr val="333333"/>
                </a:solidFill>
                <a:effectLst/>
                <a:latin typeface="inter-regular"/>
              </a:rPr>
              <a:t>Software Quality Assurance seems it is all about evaluation of software based on functionality, performance, and adaptability; however software quality assurance goes beyond the quality of the software, it also includes the quality of the process used to develop, test and release the software.</a:t>
            </a:r>
          </a:p>
          <a:p>
            <a:pPr algn="just"/>
            <a:r>
              <a:rPr lang="en-US" b="0" i="0" dirty="0">
                <a:solidFill>
                  <a:srgbClr val="333333"/>
                </a:solidFill>
                <a:effectLst/>
                <a:latin typeface="inter-regular"/>
              </a:rPr>
              <a:t>Software Quality assurance is all about the Software Development lifecycle that includes requirements management, software design, coding, testing, and release management.</a:t>
            </a:r>
          </a:p>
          <a:p>
            <a:pPr algn="just"/>
            <a:r>
              <a:rPr lang="en-US" b="0" i="0" dirty="0">
                <a:solidFill>
                  <a:srgbClr val="333333"/>
                </a:solidFill>
                <a:effectLst/>
                <a:latin typeface="inter-regular"/>
              </a:rPr>
              <a:t>Quality Assurance is the set of activities that defines the procedures and standards to develop the product.</a:t>
            </a:r>
          </a:p>
          <a:p>
            <a:endParaRPr lang="en-IN" dirty="0"/>
          </a:p>
        </p:txBody>
      </p:sp>
    </p:spTree>
    <p:extLst>
      <p:ext uri="{BB962C8B-B14F-4D97-AF65-F5344CB8AC3E}">
        <p14:creationId xmlns:p14="http://schemas.microsoft.com/office/powerpoint/2010/main" val="318310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737532" y="609220"/>
            <a:ext cx="10515600" cy="6043249"/>
          </a:xfrm>
        </p:spPr>
        <p:txBody>
          <a:bodyPr/>
          <a:lstStyle/>
          <a:p>
            <a:pPr algn="just"/>
            <a:r>
              <a:rPr lang="en-US" b="0" i="0" dirty="0">
                <a:solidFill>
                  <a:srgbClr val="333333"/>
                </a:solidFill>
                <a:effectLst/>
                <a:latin typeface="inter-regular"/>
              </a:rPr>
              <a:t>Quality Assurance is a systematic way of creating an environment to ensure that the software product being developed meets the quality requirements. This process is controlled and determined at the managerial level. </a:t>
            </a:r>
          </a:p>
          <a:p>
            <a:pPr algn="just"/>
            <a:r>
              <a:rPr lang="en-US" b="0" i="0" dirty="0">
                <a:solidFill>
                  <a:srgbClr val="333333"/>
                </a:solidFill>
                <a:effectLst/>
                <a:latin typeface="inter-regular"/>
              </a:rPr>
              <a:t>It is a preventive process whose aim is to establish the correct methodology and standard to provide a quality environment to the product being developed. </a:t>
            </a:r>
          </a:p>
          <a:p>
            <a:pPr algn="just"/>
            <a:r>
              <a:rPr lang="en-US" b="0" i="0" dirty="0">
                <a:solidFill>
                  <a:srgbClr val="333333"/>
                </a:solidFill>
                <a:effectLst/>
                <a:latin typeface="inter-regular"/>
              </a:rPr>
              <a:t>Quality Assurance focuses on process standard, projects audit, and procedures for development. QA is also known as a set of activities designed to evaluate the process by which products are manufactured.</a:t>
            </a:r>
          </a:p>
          <a:p>
            <a:pPr algn="just"/>
            <a:r>
              <a:rPr lang="en-US" b="0" i="0" dirty="0">
                <a:solidFill>
                  <a:srgbClr val="333333"/>
                </a:solidFill>
                <a:effectLst/>
                <a:latin typeface="inter-regular"/>
              </a:rPr>
              <a:t>QA focused on improving the processes to deliver Quality Products.</a:t>
            </a:r>
          </a:p>
          <a:p>
            <a:endParaRPr lang="en-IN" dirty="0"/>
          </a:p>
        </p:txBody>
      </p:sp>
    </p:spTree>
    <p:extLst>
      <p:ext uri="{BB962C8B-B14F-4D97-AF65-F5344CB8AC3E}">
        <p14:creationId xmlns:p14="http://schemas.microsoft.com/office/powerpoint/2010/main" val="95669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a:xfrm>
            <a:off x="1056314" y="240105"/>
            <a:ext cx="10515600" cy="6437531"/>
          </a:xfrm>
        </p:spPr>
        <p:txBody>
          <a:bodyPr/>
          <a:lstStyle/>
          <a:p>
            <a:r>
              <a:rPr lang="en-US" b="0" i="0" dirty="0">
                <a:solidFill>
                  <a:srgbClr val="610B38"/>
                </a:solidFill>
                <a:effectLst/>
                <a:latin typeface="erdana"/>
              </a:rPr>
              <a:t>What is the Quality Attribute of a software?</a:t>
            </a:r>
          </a:p>
          <a:p>
            <a:endParaRPr lang="en-IN" dirty="0"/>
          </a:p>
          <a:p>
            <a:endParaRPr lang="en-IN" dirty="0"/>
          </a:p>
          <a:p>
            <a:pPr marL="0" indent="0">
              <a:buNone/>
            </a:pPr>
            <a:r>
              <a:rPr lang="en-US" dirty="0"/>
              <a:t>1. Functionality</a:t>
            </a:r>
          </a:p>
          <a:p>
            <a:pPr marL="0" indent="0">
              <a:buNone/>
            </a:pPr>
            <a:r>
              <a:rPr lang="en-US" dirty="0"/>
              <a:t>2. Reliability</a:t>
            </a:r>
          </a:p>
          <a:p>
            <a:pPr marL="0" indent="0">
              <a:buNone/>
            </a:pPr>
            <a:r>
              <a:rPr lang="en-US" dirty="0"/>
              <a:t>3. Usability</a:t>
            </a:r>
          </a:p>
          <a:p>
            <a:pPr marL="0" indent="0">
              <a:buNone/>
            </a:pPr>
            <a:r>
              <a:rPr lang="en-US" dirty="0"/>
              <a:t>4. Efficiency</a:t>
            </a:r>
          </a:p>
          <a:p>
            <a:pPr marL="0" indent="0">
              <a:buNone/>
            </a:pPr>
            <a:r>
              <a:rPr lang="en-US" dirty="0"/>
              <a:t>5. Maintainability</a:t>
            </a:r>
          </a:p>
          <a:p>
            <a:pPr marL="0" indent="0">
              <a:buNone/>
            </a:pPr>
            <a:r>
              <a:rPr lang="en-US" dirty="0"/>
              <a:t>6. Portability</a:t>
            </a:r>
            <a:endParaRPr lang="en-IN" dirty="0"/>
          </a:p>
        </p:txBody>
      </p:sp>
    </p:spTree>
    <p:extLst>
      <p:ext uri="{BB962C8B-B14F-4D97-AF65-F5344CB8AC3E}">
        <p14:creationId xmlns:p14="http://schemas.microsoft.com/office/powerpoint/2010/main" val="295491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CD21-2593-48C7-B860-C8EC8BB73DE1}"/>
              </a:ext>
            </a:extLst>
          </p:cNvPr>
          <p:cNvSpPr>
            <a:spLocks noGrp="1"/>
          </p:cNvSpPr>
          <p:nvPr>
            <p:ph type="title"/>
          </p:nvPr>
        </p:nvSpPr>
        <p:spPr/>
        <p:txBody>
          <a:bodyPr>
            <a:normAutofit fontScale="90000"/>
          </a:bodyPr>
          <a:lstStyle/>
          <a:p>
            <a:r>
              <a:rPr lang="en-US" b="0" i="0" dirty="0">
                <a:solidFill>
                  <a:srgbClr val="610B38"/>
                </a:solidFill>
                <a:effectLst/>
                <a:latin typeface="erdana"/>
              </a:rPr>
              <a:t>What are Software Quality Assurance components?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7110ACC-3B15-4EAC-8E25-84552B596C62}"/>
              </a:ext>
            </a:extLst>
          </p:cNvPr>
          <p:cNvSpPr>
            <a:spLocks noGrp="1"/>
          </p:cNvSpPr>
          <p:nvPr>
            <p:ph idx="1"/>
          </p:nvPr>
        </p:nvSpPr>
        <p:spPr/>
        <p:txBody>
          <a:bodyPr/>
          <a:lstStyle/>
          <a:p>
            <a:pPr marL="0" indent="0">
              <a:buNone/>
            </a:pPr>
            <a:r>
              <a:rPr lang="en-IN" b="0" i="0" dirty="0">
                <a:solidFill>
                  <a:srgbClr val="610B4B"/>
                </a:solidFill>
                <a:effectLst/>
                <a:latin typeface="erdana"/>
              </a:rPr>
              <a:t>1. Pre-project Plan</a:t>
            </a:r>
          </a:p>
          <a:p>
            <a:pPr marL="0" indent="0">
              <a:buNone/>
            </a:pPr>
            <a:endParaRPr lang="en-IN" dirty="0"/>
          </a:p>
        </p:txBody>
      </p:sp>
      <p:pic>
        <p:nvPicPr>
          <p:cNvPr id="1026" name="Picture 2" descr="Quality Assurance Tutorial">
            <a:extLst>
              <a:ext uri="{FF2B5EF4-FFF2-40B4-BE49-F238E27FC236}">
                <a16:creationId xmlns:a16="http://schemas.microsoft.com/office/drawing/2014/main" id="{97708FC3-F041-4437-8814-8F183E624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885" y="2838450"/>
            <a:ext cx="4333875"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921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2300</Words>
  <Application>Microsoft Office PowerPoint</Application>
  <PresentationFormat>Widescreen</PresentationFormat>
  <Paragraphs>229</Paragraphs>
  <Slides>59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Calibri</vt:lpstr>
      <vt:lpstr>Calibri Light</vt:lpstr>
      <vt:lpstr>erdana</vt:lpstr>
      <vt:lpstr>inter-bold</vt:lpstr>
      <vt:lpstr>inter-regular</vt:lpstr>
      <vt:lpstr>Segoe UI</vt:lpstr>
      <vt:lpstr>Source Sans Pro</vt:lpstr>
      <vt:lpstr>Wingdings</vt:lpstr>
      <vt:lpstr>Office Theme</vt:lpstr>
      <vt:lpstr>Software Testing/QA &amp;  Selenium Testing Tools</vt:lpstr>
      <vt:lpstr>Software Testing/QA</vt:lpstr>
      <vt:lpstr>Agenda</vt:lpstr>
      <vt:lpstr>PowerPoint Presentation</vt:lpstr>
      <vt:lpstr>Overview </vt:lpstr>
      <vt:lpstr>PowerPoint Presentation</vt:lpstr>
      <vt:lpstr>PowerPoint Presentation</vt:lpstr>
      <vt:lpstr>PowerPoint Presentation</vt:lpstr>
      <vt:lpstr>What are Software Quality Assurance components? </vt:lpstr>
      <vt:lpstr>PowerPoint Presentation</vt:lpstr>
      <vt:lpstr>PowerPoint Presentation</vt:lpstr>
      <vt:lpstr>PowerPoint Presentation</vt:lpstr>
      <vt:lpstr>How many types of Software Quality Assurance Tools? </vt:lpstr>
      <vt:lpstr>How to do Quality Assurance? </vt:lpstr>
      <vt:lpstr>PowerPoint Presentation</vt:lpstr>
      <vt:lpstr>What is Quality Control? </vt:lpstr>
      <vt:lpstr>PowerPoint Presentation</vt:lpstr>
      <vt:lpstr>PowerPoint Presentation</vt:lpstr>
      <vt:lpstr>PowerPoint Presentation</vt:lpstr>
      <vt:lpstr>QA role </vt:lpstr>
      <vt:lpstr>PowerPoint Presentation</vt:lpstr>
      <vt:lpstr>PowerPoint Presentation</vt:lpstr>
      <vt:lpstr>Look into Test Planning </vt:lpstr>
      <vt:lpstr>Various kinds of tests QA does </vt:lpstr>
      <vt:lpstr>PowerPoint Presentation</vt:lpstr>
      <vt:lpstr>PowerPoint Presentation</vt:lpstr>
      <vt:lpstr>PowerPoint Presentation</vt:lpstr>
      <vt:lpstr>PowerPoint Presentation</vt:lpstr>
      <vt:lpstr>Reporting Bugs </vt:lpstr>
      <vt:lpstr>PowerPoint Presentation</vt:lpstr>
      <vt:lpstr>Selenium Testing Tools</vt:lpstr>
      <vt:lpstr>Agenda</vt:lpstr>
      <vt:lpstr>PowerPoint Presentation</vt:lpstr>
      <vt:lpstr>The Selenium IDE </vt:lpstr>
      <vt:lpstr>PowerPoint Presentation</vt:lpstr>
      <vt:lpstr>PowerPoint Presentation</vt:lpstr>
      <vt:lpstr>PowerPoint Presentation</vt:lpstr>
      <vt:lpstr>PowerPoint Presentation</vt:lpstr>
      <vt:lpstr> Selenium IDE </vt:lpstr>
      <vt:lpstr>Selenium Remote Control (Selenium RC) </vt:lpstr>
      <vt:lpstr>Selenium WebDriver </vt:lpstr>
      <vt:lpstr>Locators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Selenium WebDriver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Testing/QA &amp;  Selenium Testing Tools</dc:title>
  <dc:creator>Geethanjali Anbalagan</dc:creator>
  <cp:lastModifiedBy>Geethanjali Anbalagan</cp:lastModifiedBy>
  <cp:revision>18</cp:revision>
  <dcterms:created xsi:type="dcterms:W3CDTF">2022-04-08T22:47:01Z</dcterms:created>
  <dcterms:modified xsi:type="dcterms:W3CDTF">2022-04-09T02:21:09Z</dcterms:modified>
</cp:coreProperties>
</file>