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320" r:id="rId2"/>
    <p:sldId id="322" r:id="rId3"/>
    <p:sldId id="338" r:id="rId4"/>
    <p:sldId id="341" r:id="rId5"/>
    <p:sldId id="339" r:id="rId6"/>
    <p:sldId id="340" r:id="rId7"/>
    <p:sldId id="342" r:id="rId8"/>
    <p:sldId id="343" r:id="rId9"/>
    <p:sldId id="344" r:id="rId10"/>
    <p:sldId id="345" r:id="rId11"/>
    <p:sldId id="346" r:id="rId12"/>
    <p:sldId id="357" r:id="rId13"/>
    <p:sldId id="358" r:id="rId14"/>
    <p:sldId id="359" r:id="rId15"/>
    <p:sldId id="360" r:id="rId16"/>
    <p:sldId id="332" r:id="rId17"/>
    <p:sldId id="331" r:id="rId18"/>
    <p:sldId id="323" r:id="rId19"/>
    <p:sldId id="324" r:id="rId20"/>
    <p:sldId id="325" r:id="rId21"/>
    <p:sldId id="326" r:id="rId22"/>
    <p:sldId id="327" r:id="rId23"/>
    <p:sldId id="328" r:id="rId24"/>
    <p:sldId id="329" r:id="rId25"/>
    <p:sldId id="330" r:id="rId26"/>
    <p:sldId id="333" r:id="rId27"/>
    <p:sldId id="336" r:id="rId28"/>
    <p:sldId id="337" r:id="rId29"/>
    <p:sldId id="334" r:id="rId30"/>
    <p:sldId id="335" r:id="rId31"/>
    <p:sldId id="361" r:id="rId32"/>
    <p:sldId id="347" r:id="rId33"/>
    <p:sldId id="362" r:id="rId34"/>
    <p:sldId id="363" r:id="rId35"/>
    <p:sldId id="364" r:id="rId36"/>
    <p:sldId id="350" r:id="rId37"/>
    <p:sldId id="351" r:id="rId38"/>
    <p:sldId id="366" r:id="rId39"/>
    <p:sldId id="348" r:id="rId40"/>
    <p:sldId id="349" r:id="rId41"/>
    <p:sldId id="367" r:id="rId42"/>
    <p:sldId id="352" r:id="rId43"/>
    <p:sldId id="353" r:id="rId44"/>
    <p:sldId id="354" r:id="rId45"/>
    <p:sldId id="355" r:id="rId46"/>
    <p:sldId id="356" r:id="rId47"/>
    <p:sldId id="368" r:id="rId48"/>
    <p:sldId id="370" r:id="rId49"/>
    <p:sldId id="373" r:id="rId50"/>
    <p:sldId id="377" r:id="rId51"/>
    <p:sldId id="376" r:id="rId52"/>
    <p:sldId id="374" r:id="rId53"/>
    <p:sldId id="369" r:id="rId54"/>
    <p:sldId id="371" r:id="rId55"/>
    <p:sldId id="378" r:id="rId56"/>
    <p:sldId id="379" r:id="rId57"/>
    <p:sldId id="372" r:id="rId58"/>
    <p:sldId id="375"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13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ltLang="zh-CN"/>
              <a:t>Click to edit Master title style</a:t>
            </a:r>
            <a:endParaRPr lang="en-US" dirty="0"/>
          </a:p>
        </p:txBody>
      </p:sp>
      <p:sp>
        <p:nvSpPr>
          <p:cNvPr id="1048609"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59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4" name="Date Placeholder 3"/>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595" name="Footer Placeholder 4"/>
          <p:cNvSpPr>
            <a:spLocks noGrp="1"/>
          </p:cNvSpPr>
          <p:nvPr>
            <p:ph type="ftr" sz="quarter" idx="11"/>
          </p:nvPr>
        </p:nvSpPr>
        <p:spPr/>
        <p:txBody>
          <a:bodyPr/>
          <a:lstStyle/>
          <a:p>
            <a:endParaRPr lang="zh-CN" altLang="en-US"/>
          </a:p>
        </p:txBody>
      </p:sp>
      <p:sp>
        <p:nvSpPr>
          <p:cNvPr id="104859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ltLang="zh-CN"/>
              <a:t>Click to edit Master title style</a:t>
            </a:r>
            <a:endParaRPr lang="en-US" dirty="0"/>
          </a:p>
        </p:txBody>
      </p:sp>
      <p:sp>
        <p:nvSpPr>
          <p:cNvPr id="1048598"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9" name="Date Placeholder 3"/>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600" name="Footer Placeholder 4"/>
          <p:cNvSpPr>
            <a:spLocks noGrp="1"/>
          </p:cNvSpPr>
          <p:nvPr>
            <p:ph type="ftr" sz="quarter" idx="11"/>
          </p:nvPr>
        </p:nvSpPr>
        <p:spPr/>
        <p:txBody>
          <a:bodyPr/>
          <a:lstStyle/>
          <a:p>
            <a:endParaRPr lang="zh-CN" altLang="en-US"/>
          </a:p>
        </p:txBody>
      </p:sp>
      <p:sp>
        <p:nvSpPr>
          <p:cNvPr id="104860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14"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15" name="Date Placeholder 3"/>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616" name="Footer Placeholder 4"/>
          <p:cNvSpPr>
            <a:spLocks noGrp="1"/>
          </p:cNvSpPr>
          <p:nvPr>
            <p:ph type="ftr" sz="quarter" idx="11"/>
          </p:nvPr>
        </p:nvSpPr>
        <p:spPr/>
        <p:txBody>
          <a:bodyPr/>
          <a:lstStyle/>
          <a:p>
            <a:endParaRPr lang="zh-CN" altLang="en-US"/>
          </a:p>
        </p:txBody>
      </p:sp>
      <p:sp>
        <p:nvSpPr>
          <p:cNvPr id="1048617"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ltLang="zh-CN"/>
              <a:t>Click to edit Master title style</a:t>
            </a:r>
            <a:endParaRPr lang="en-US" dirty="0"/>
          </a:p>
        </p:txBody>
      </p:sp>
      <p:sp>
        <p:nvSpPr>
          <p:cNvPr id="1048619"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0"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4"/>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622" name="Footer Placeholder 5"/>
          <p:cNvSpPr>
            <a:spLocks noGrp="1"/>
          </p:cNvSpPr>
          <p:nvPr>
            <p:ph type="ftr" sz="quarter" idx="11"/>
          </p:nvPr>
        </p:nvSpPr>
        <p:spPr/>
        <p:txBody>
          <a:bodyPr/>
          <a:lstStyle/>
          <a:p>
            <a:endParaRPr lang="zh-CN" altLang="en-US"/>
          </a:p>
        </p:txBody>
      </p:sp>
      <p:sp>
        <p:nvSpPr>
          <p:cNvPr id="1048623"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2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26"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28"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9" name="Date Placeholder 6"/>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630" name="Footer Placeholder 7"/>
          <p:cNvSpPr>
            <a:spLocks noGrp="1"/>
          </p:cNvSpPr>
          <p:nvPr>
            <p:ph type="ftr" sz="quarter" idx="11"/>
          </p:nvPr>
        </p:nvSpPr>
        <p:spPr/>
        <p:txBody>
          <a:bodyPr/>
          <a:lstStyle/>
          <a:p>
            <a:endParaRPr lang="zh-CN" altLang="en-US"/>
          </a:p>
        </p:txBody>
      </p:sp>
      <p:sp>
        <p:nvSpPr>
          <p:cNvPr id="1048631"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a:t>Click to edit Master title style</a:t>
            </a:r>
            <a:endParaRPr lang="en-US" dirty="0"/>
          </a:p>
        </p:txBody>
      </p:sp>
      <p:sp>
        <p:nvSpPr>
          <p:cNvPr id="1048589" name="Date Placeholder 2"/>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590" name="Footer Placeholder 3"/>
          <p:cNvSpPr>
            <a:spLocks noGrp="1"/>
          </p:cNvSpPr>
          <p:nvPr>
            <p:ph type="ftr" sz="quarter" idx="11"/>
          </p:nvPr>
        </p:nvSpPr>
        <p:spPr/>
        <p:txBody>
          <a:bodyPr/>
          <a:lstStyle/>
          <a:p>
            <a:endParaRPr lang="zh-CN" altLang="en-US"/>
          </a:p>
        </p:txBody>
      </p:sp>
      <p:sp>
        <p:nvSpPr>
          <p:cNvPr id="1048591"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2" name="Date Placeholder 1"/>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633" name="Footer Placeholder 2"/>
          <p:cNvSpPr>
            <a:spLocks noGrp="1"/>
          </p:cNvSpPr>
          <p:nvPr>
            <p:ph type="ftr" sz="quarter" idx="11"/>
          </p:nvPr>
        </p:nvSpPr>
        <p:spPr/>
        <p:txBody>
          <a:bodyPr/>
          <a:lstStyle/>
          <a:p>
            <a:endParaRPr lang="zh-CN" altLang="en-US"/>
          </a:p>
        </p:txBody>
      </p:sp>
      <p:sp>
        <p:nvSpPr>
          <p:cNvPr id="1048634"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0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0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05" name="Date Placeholder 4"/>
          <p:cNvSpPr>
            <a:spLocks noGrp="1"/>
          </p:cNvSpPr>
          <p:nvPr>
            <p:ph type="dt" sz="half" idx="10"/>
          </p:nvPr>
        </p:nvSpPr>
        <p:spPr/>
        <p:txBody>
          <a:bodyPr/>
          <a:lstStyle/>
          <a:p>
            <a:fld id="{70BC1078-46ED-40F9-8930-935BAD7C2B02}" type="datetimeFigureOut">
              <a:rPr lang="zh-CN" altLang="en-US" smtClean="0"/>
              <a:t>2021/9/6</a:t>
            </a:fld>
            <a:endParaRPr lang="zh-CN" altLang="en-US"/>
          </a:p>
        </p:txBody>
      </p:sp>
      <p:sp>
        <p:nvSpPr>
          <p:cNvPr id="1048606" name="Footer Placeholder 5"/>
          <p:cNvSpPr>
            <a:spLocks noGrp="1"/>
          </p:cNvSpPr>
          <p:nvPr>
            <p:ph type="ftr" sz="quarter" idx="11"/>
          </p:nvPr>
        </p:nvSpPr>
        <p:spPr/>
        <p:txBody>
          <a:bodyPr/>
          <a:lstStyle/>
          <a:p>
            <a:endParaRPr lang="zh-CN" altLang="en-US"/>
          </a:p>
        </p:txBody>
      </p:sp>
      <p:sp>
        <p:nvSpPr>
          <p:cNvPr id="104860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2021/9/6</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685799" y="3804919"/>
            <a:ext cx="7772400" cy="2387600"/>
          </a:xfrm>
        </p:spPr>
        <p:txBody>
          <a:bodyPr/>
          <a:lstStyle/>
          <a:p>
            <a:r>
              <a:rPr lang="en-US" altLang="zh-CN" b="1">
                <a:solidFill>
                  <a:srgbClr val="98CC00"/>
                </a:solidFill>
              </a:rPr>
              <a:t>SOAP &amp; REST</a:t>
            </a:r>
          </a:p>
        </p:txBody>
      </p:sp>
      <p:sp>
        <p:nvSpPr>
          <p:cNvPr id="1048587" name="Subtitle 2"/>
          <p:cNvSpPr>
            <a:spLocks noGrp="1"/>
          </p:cNvSpPr>
          <p:nvPr>
            <p:ph type="subTitle" idx="1"/>
          </p:nvPr>
        </p:nvSpPr>
        <p:spPr/>
        <p:txBody>
          <a:bodyPr/>
          <a:lstStyle/>
          <a:p>
            <a:endParaRPr lang="en-US" altLang="zh-CN"/>
          </a:p>
        </p:txBody>
      </p:sp>
      <p:pic>
        <p:nvPicPr>
          <p:cNvPr id="2097152" name="Picture 2097151"/>
          <p:cNvPicPr>
            <a:picLocks/>
          </p:cNvPicPr>
          <p:nvPr/>
        </p:nvPicPr>
        <p:blipFill>
          <a:blip r:embed="rId2"/>
          <a:stretch>
            <a:fillRect/>
          </a:stretch>
        </p:blipFill>
        <p:spPr>
          <a:xfrm>
            <a:off x="-22464" y="0"/>
            <a:ext cx="9433110" cy="46075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048692"/>
          <p:cNvSpPr>
            <a:spLocks noGrp="1"/>
          </p:cNvSpPr>
          <p:nvPr>
            <p:ph type="title"/>
          </p:nvPr>
        </p:nvSpPr>
        <p:spPr>
          <a:xfrm>
            <a:off x="128586" y="-150834"/>
            <a:ext cx="9026522" cy="1325563"/>
          </a:xfrm>
        </p:spPr>
        <p:txBody>
          <a:bodyPr/>
          <a:lstStyle/>
          <a:p>
            <a:pPr algn="ctr"/>
            <a:r>
              <a:rPr lang="en-US" sz="3100" b="1">
                <a:solidFill>
                  <a:srgbClr val="3399FF"/>
                </a:solidFill>
              </a:rPr>
              <a:t>Ability to be Synchronous or Asynchronous</a:t>
            </a:r>
          </a:p>
        </p:txBody>
      </p:sp>
      <p:sp>
        <p:nvSpPr>
          <p:cNvPr id="1048694" name="Content Placeholder 1048693"/>
          <p:cNvSpPr>
            <a:spLocks noGrp="1"/>
          </p:cNvSpPr>
          <p:nvPr>
            <p:ph idx="1"/>
          </p:nvPr>
        </p:nvSpPr>
        <p:spPr>
          <a:xfrm>
            <a:off x="406839" y="1174728"/>
            <a:ext cx="8511975" cy="5522894"/>
          </a:xfrm>
        </p:spPr>
        <p:txBody>
          <a:bodyPr/>
          <a:lstStyle/>
          <a:p>
            <a:r>
              <a:rPr lang="en-US"/>
              <a:t>Synchronicity specifies the binding of the client to the execution of the function.</a:t>
            </a:r>
          </a:p>
          <a:p>
            <a:r>
              <a:rPr lang="en-US"/>
              <a:t> In synchronous invocations, the client blocks and delays in completing its service before continuing. </a:t>
            </a:r>
          </a:p>
          <a:p>
            <a:r>
              <a:rPr lang="en-US"/>
              <a:t>Asynchronous operations grant a client to invoke a task and then execute other functions.</a:t>
            </a:r>
          </a:p>
          <a:p>
            <a:r>
              <a:rPr lang="en-US"/>
              <a:t>Asynchronous clients fetch their result at a later point in time, while synchronous clients receive their effect when the service has completed. </a:t>
            </a:r>
          </a:p>
          <a:p>
            <a:r>
              <a:rPr lang="en-US"/>
              <a:t>Asynchronous capability is an essential method in enabling loosely coupled systems.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048694"/>
          <p:cNvSpPr>
            <a:spLocks noGrp="1"/>
          </p:cNvSpPr>
          <p:nvPr>
            <p:ph type="title"/>
          </p:nvPr>
        </p:nvSpPr>
        <p:spPr>
          <a:xfrm>
            <a:off x="213011" y="-284634"/>
            <a:ext cx="8784360" cy="1325563"/>
          </a:xfrm>
        </p:spPr>
        <p:txBody>
          <a:bodyPr/>
          <a:lstStyle/>
          <a:p>
            <a:pPr algn="ctr"/>
            <a:r>
              <a:rPr lang="en-US" sz="3300" b="1">
                <a:solidFill>
                  <a:srgbClr val="3399FF"/>
                </a:solidFill>
              </a:rPr>
              <a:t>Supports Remote Procedure Calls (RPCs)</a:t>
            </a:r>
          </a:p>
        </p:txBody>
      </p:sp>
      <p:sp>
        <p:nvSpPr>
          <p:cNvPr id="1048696" name="Content Placeholder 1048695"/>
          <p:cNvSpPr>
            <a:spLocks noGrp="1"/>
          </p:cNvSpPr>
          <p:nvPr>
            <p:ph idx="1"/>
          </p:nvPr>
        </p:nvSpPr>
        <p:spPr>
          <a:xfrm>
            <a:off x="213011" y="1040928"/>
            <a:ext cx="8951768" cy="5741894"/>
          </a:xfrm>
        </p:spPr>
        <p:txBody>
          <a:bodyPr>
            <a:normAutofit fontScale="92857"/>
          </a:bodyPr>
          <a:lstStyle/>
          <a:p>
            <a:r>
              <a:rPr lang="en-US"/>
              <a:t>Web services allow consumers to invoke procedures, functions, and methods on remote objects using an XML-based protocol.</a:t>
            </a:r>
          </a:p>
          <a:p>
            <a:endParaRPr lang="en-US"/>
          </a:p>
          <a:p>
            <a:r>
              <a:rPr lang="en-US"/>
              <a:t> Remote systems expose input and output framework that a web service must support.</a:t>
            </a:r>
          </a:p>
          <a:p>
            <a:endParaRPr lang="en-US"/>
          </a:p>
          <a:p>
            <a:r>
              <a:rPr lang="en-US"/>
              <a:t>Component development through Enterprise JavaBeans (EJBs) and .NET Components has more become a part of architectures and enterprise deployments over a previous couple of years. </a:t>
            </a:r>
          </a:p>
          <a:p>
            <a:endParaRPr lang="en-US"/>
          </a:p>
          <a:p>
            <a:r>
              <a:rPr lang="en-US"/>
              <a:t>Both technologies are assigned and accessible through a variety of RPC mechanisms.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Title 1048716"/>
          <p:cNvSpPr>
            <a:spLocks noGrp="1"/>
          </p:cNvSpPr>
          <p:nvPr>
            <p:ph type="title"/>
          </p:nvPr>
        </p:nvSpPr>
        <p:spPr>
          <a:xfrm>
            <a:off x="628649" y="-173507"/>
            <a:ext cx="7886700" cy="1325563"/>
          </a:xfrm>
        </p:spPr>
        <p:txBody>
          <a:bodyPr/>
          <a:lstStyle/>
          <a:p>
            <a:pPr algn="ctr"/>
            <a:r>
              <a:rPr lang="en-US" b="1">
                <a:solidFill>
                  <a:srgbClr val="3399FF"/>
                </a:solidFill>
              </a:rPr>
              <a:t>Web Service Components</a:t>
            </a:r>
          </a:p>
        </p:txBody>
      </p:sp>
      <p:sp>
        <p:nvSpPr>
          <p:cNvPr id="1048718" name="Content Placeholder 1048717"/>
          <p:cNvSpPr>
            <a:spLocks noGrp="1"/>
          </p:cNvSpPr>
          <p:nvPr>
            <p:ph idx="1"/>
          </p:nvPr>
        </p:nvSpPr>
        <p:spPr>
          <a:xfrm>
            <a:off x="174046" y="1152055"/>
            <a:ext cx="8706970" cy="5493497"/>
          </a:xfrm>
        </p:spPr>
        <p:txBody>
          <a:bodyPr/>
          <a:lstStyle/>
          <a:p>
            <a:r>
              <a:rPr lang="en-US"/>
              <a:t>There are three major web service components.</a:t>
            </a:r>
          </a:p>
          <a:p>
            <a:endParaRPr lang="en-US"/>
          </a:p>
          <a:p>
            <a:endParaRPr lang="en-US"/>
          </a:p>
          <a:p>
            <a:pPr algn="ctr"/>
            <a:r>
              <a:rPr lang="en-US"/>
              <a:t>SOAP</a:t>
            </a:r>
          </a:p>
          <a:p>
            <a:pPr algn="ctr"/>
            <a:r>
              <a:rPr lang="en-US"/>
              <a:t>WSDL</a:t>
            </a:r>
          </a:p>
          <a:p>
            <a:pPr algn="ctr"/>
            <a:r>
              <a:rPr lang="en-US"/>
              <a:t>UDDI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048718"/>
          <p:cNvSpPr>
            <a:spLocks noGrp="1"/>
          </p:cNvSpPr>
          <p:nvPr>
            <p:ph type="title"/>
          </p:nvPr>
        </p:nvSpPr>
        <p:spPr>
          <a:xfrm>
            <a:off x="628650" y="-239528"/>
            <a:ext cx="7886700" cy="1349429"/>
          </a:xfrm>
        </p:spPr>
        <p:txBody>
          <a:bodyPr/>
          <a:lstStyle/>
          <a:p>
            <a:pPr algn="ctr"/>
            <a:r>
              <a:rPr lang="en-US" b="1">
                <a:solidFill>
                  <a:srgbClr val="3399FF"/>
                </a:solidFill>
              </a:rPr>
              <a:t>SOAP</a:t>
            </a:r>
          </a:p>
        </p:txBody>
      </p:sp>
      <p:sp>
        <p:nvSpPr>
          <p:cNvPr id="1048720" name="Content Placeholder 1048719"/>
          <p:cNvSpPr>
            <a:spLocks noGrp="1"/>
          </p:cNvSpPr>
          <p:nvPr>
            <p:ph idx="1"/>
          </p:nvPr>
        </p:nvSpPr>
        <p:spPr>
          <a:xfrm>
            <a:off x="258266" y="878151"/>
            <a:ext cx="8836562" cy="5676578"/>
          </a:xfrm>
        </p:spPr>
        <p:txBody>
          <a:bodyPr>
            <a:normAutofit fontScale="96429"/>
          </a:bodyPr>
          <a:lstStyle/>
          <a:p>
            <a:r>
              <a:rPr lang="en-US"/>
              <a:t>SOAP is an acronym for Simple Object Access Protocol.</a:t>
            </a:r>
          </a:p>
          <a:p>
            <a:endParaRPr lang="en-US"/>
          </a:p>
          <a:p>
            <a:r>
              <a:rPr lang="en-US"/>
              <a:t>SOAP is a XML-based protocol for accessing web services.</a:t>
            </a:r>
          </a:p>
          <a:p>
            <a:endParaRPr lang="en-US"/>
          </a:p>
          <a:p>
            <a:r>
              <a:rPr lang="en-US"/>
              <a:t>SOAP is a W3C recommendation for communication between applications.</a:t>
            </a:r>
          </a:p>
          <a:p>
            <a:endParaRPr lang="en-US"/>
          </a:p>
          <a:p>
            <a:r>
              <a:rPr lang="en-US"/>
              <a:t>SOAP is XML based, so it is platform independent and language independent. In other words, it can be used with Java, .Net or PHP language on any platform.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048720"/>
          <p:cNvSpPr>
            <a:spLocks noGrp="1"/>
          </p:cNvSpPr>
          <p:nvPr>
            <p:ph type="title"/>
          </p:nvPr>
        </p:nvSpPr>
        <p:spPr>
          <a:xfrm>
            <a:off x="628649" y="0"/>
            <a:ext cx="7886700" cy="1325563"/>
          </a:xfrm>
        </p:spPr>
        <p:txBody>
          <a:bodyPr/>
          <a:lstStyle/>
          <a:p>
            <a:pPr algn="ctr"/>
            <a:r>
              <a:rPr lang="en-US" b="1">
                <a:solidFill>
                  <a:srgbClr val="3399FF"/>
                </a:solidFill>
              </a:rPr>
              <a:t>WSDL</a:t>
            </a:r>
          </a:p>
        </p:txBody>
      </p:sp>
      <p:sp>
        <p:nvSpPr>
          <p:cNvPr id="1048722" name="Content Placeholder 1048721"/>
          <p:cNvSpPr>
            <a:spLocks noGrp="1"/>
          </p:cNvSpPr>
          <p:nvPr>
            <p:ph idx="1"/>
          </p:nvPr>
        </p:nvSpPr>
        <p:spPr>
          <a:xfrm>
            <a:off x="155864" y="1325562"/>
            <a:ext cx="8912803" cy="5560919"/>
          </a:xfrm>
        </p:spPr>
        <p:txBody>
          <a:bodyPr/>
          <a:lstStyle/>
          <a:p>
            <a:r>
              <a:rPr lang="en-US"/>
              <a:t>WSDL is an acronym for Web Services Description Language.</a:t>
            </a:r>
          </a:p>
          <a:p>
            <a:endParaRPr lang="en-US"/>
          </a:p>
          <a:p>
            <a:r>
              <a:rPr lang="en-US"/>
              <a:t>WSDL is a xml document containing information about web services such as method name, method parameter and how to access it.</a:t>
            </a:r>
          </a:p>
          <a:p>
            <a:endParaRPr lang="en-US"/>
          </a:p>
          <a:p>
            <a:r>
              <a:rPr lang="en-US"/>
              <a:t>WSDL is a part of UDDI. It acts as a interface between web service applications.</a:t>
            </a:r>
          </a:p>
          <a:p>
            <a:endParaRPr lang="en-US"/>
          </a:p>
          <a:p>
            <a:r>
              <a:rPr lang="en-US"/>
              <a:t>WSDL is pronounced as wiz-dull.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itle 1048722"/>
          <p:cNvSpPr>
            <a:spLocks noGrp="1"/>
          </p:cNvSpPr>
          <p:nvPr>
            <p:ph type="title"/>
          </p:nvPr>
        </p:nvSpPr>
        <p:spPr>
          <a:xfrm>
            <a:off x="628650" y="0"/>
            <a:ext cx="7886700" cy="1325563"/>
          </a:xfrm>
        </p:spPr>
        <p:txBody>
          <a:bodyPr/>
          <a:lstStyle/>
          <a:p>
            <a:pPr algn="ctr"/>
            <a:r>
              <a:rPr lang="en-US" b="1">
                <a:solidFill>
                  <a:srgbClr val="3399FF"/>
                </a:solidFill>
              </a:rPr>
              <a:t>UDDI</a:t>
            </a:r>
          </a:p>
        </p:txBody>
      </p:sp>
      <p:sp>
        <p:nvSpPr>
          <p:cNvPr id="1048724" name="Content Placeholder 1048723"/>
          <p:cNvSpPr>
            <a:spLocks noGrp="1"/>
          </p:cNvSpPr>
          <p:nvPr>
            <p:ph idx="1"/>
          </p:nvPr>
        </p:nvSpPr>
        <p:spPr>
          <a:xfrm>
            <a:off x="260918" y="1461015"/>
            <a:ext cx="8676186" cy="5341565"/>
          </a:xfrm>
        </p:spPr>
        <p:txBody>
          <a:bodyPr/>
          <a:lstStyle/>
          <a:p>
            <a:r>
              <a:rPr lang="en-US"/>
              <a:t>UDDI is an acronym for Universal Description, Discovery and Integration.</a:t>
            </a:r>
          </a:p>
          <a:p>
            <a:endParaRPr lang="en-US"/>
          </a:p>
          <a:p>
            <a:r>
              <a:rPr lang="en-US"/>
              <a:t>UDDI is a XML based framework for describing, discovering and integrating web services.</a:t>
            </a:r>
          </a:p>
          <a:p>
            <a:endParaRPr lang="en-US"/>
          </a:p>
          <a:p>
            <a:r>
              <a:rPr lang="en-US"/>
              <a:t>UDDI is a directory of web service interfaces described by WSDL, containing information about web services.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67" name="Title 1048666"/>
          <p:cNvSpPr>
            <a:spLocks noGrp="1"/>
          </p:cNvSpPr>
          <p:nvPr>
            <p:ph type="ctrTitle"/>
          </p:nvPr>
        </p:nvSpPr>
        <p:spPr>
          <a:xfrm>
            <a:off x="503958" y="3429000"/>
            <a:ext cx="7772400" cy="3400679"/>
          </a:xfrm>
        </p:spPr>
        <p:txBody>
          <a:bodyPr/>
          <a:lstStyle/>
          <a:p>
            <a:r>
              <a:rPr lang="en-US" sz="6400" b="1">
                <a:solidFill>
                  <a:srgbClr val="98CC00"/>
                </a:solidFill>
              </a:rPr>
              <a:t>SOA</a:t>
            </a:r>
          </a:p>
        </p:txBody>
      </p:sp>
      <p:sp>
        <p:nvSpPr>
          <p:cNvPr id="1048668" name="Subtitle 1048667"/>
          <p:cNvSpPr>
            <a:spLocks noGrp="1"/>
          </p:cNvSpPr>
          <p:nvPr>
            <p:ph type="subTitle" idx="1"/>
          </p:nvPr>
        </p:nvSpPr>
        <p:spPr/>
        <p:txBody>
          <a:bodyPr/>
          <a:lstStyle/>
          <a:p>
            <a:endParaRPr lang="en-US"/>
          </a:p>
        </p:txBody>
      </p:sp>
      <p:pic>
        <p:nvPicPr>
          <p:cNvPr id="2097153" name="Picture 2097152"/>
          <p:cNvPicPr>
            <a:picLocks/>
          </p:cNvPicPr>
          <p:nvPr/>
        </p:nvPicPr>
        <p:blipFill>
          <a:blip r:embed="rId2"/>
          <a:stretch>
            <a:fillRect/>
          </a:stretch>
        </p:blipFill>
        <p:spPr>
          <a:xfrm>
            <a:off x="54474" y="0"/>
            <a:ext cx="8955508" cy="54840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048664"/>
          <p:cNvSpPr>
            <a:spLocks noGrp="1"/>
          </p:cNvSpPr>
          <p:nvPr>
            <p:ph type="title"/>
          </p:nvPr>
        </p:nvSpPr>
        <p:spPr/>
        <p:txBody>
          <a:bodyPr/>
          <a:lstStyle/>
          <a:p>
            <a:pPr algn="ctr"/>
            <a:r>
              <a:rPr lang="en-US" b="1">
                <a:solidFill>
                  <a:srgbClr val="3399FF"/>
                </a:solidFill>
              </a:rPr>
              <a:t>What is Service?</a:t>
            </a:r>
          </a:p>
        </p:txBody>
      </p:sp>
      <p:sp>
        <p:nvSpPr>
          <p:cNvPr id="1048666" name="Content Placeholder 1048665"/>
          <p:cNvSpPr>
            <a:spLocks noGrp="1"/>
          </p:cNvSpPr>
          <p:nvPr>
            <p:ph idx="1"/>
          </p:nvPr>
        </p:nvSpPr>
        <p:spPr>
          <a:xfrm>
            <a:off x="180542" y="1825625"/>
            <a:ext cx="8938715" cy="5078166"/>
          </a:xfrm>
        </p:spPr>
        <p:txBody>
          <a:bodyPr>
            <a:normAutofit/>
          </a:bodyPr>
          <a:lstStyle/>
          <a:p>
            <a:r>
              <a:rPr lang="en-US"/>
              <a:t>A service is a well-defined, self-contained function that represents a unit of functionality. </a:t>
            </a:r>
          </a:p>
          <a:p>
            <a:endParaRPr lang="en-US"/>
          </a:p>
          <a:p>
            <a:r>
              <a:rPr lang="en-US"/>
              <a:t>A service can exchange information from another service. It is not dependent on the state of another service. </a:t>
            </a:r>
          </a:p>
          <a:p>
            <a:endParaRPr lang="en-US"/>
          </a:p>
          <a:p>
            <a:r>
              <a:rPr lang="en-US"/>
              <a:t>It uses a loosely coupled, message-based communication model to communicate with applications and other services.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048648"/>
          <p:cNvSpPr>
            <a:spLocks noGrp="1"/>
          </p:cNvSpPr>
          <p:nvPr>
            <p:ph type="title"/>
          </p:nvPr>
        </p:nvSpPr>
        <p:spPr/>
        <p:txBody>
          <a:bodyPr/>
          <a:lstStyle/>
          <a:p>
            <a:pPr algn="ctr"/>
            <a:r>
              <a:rPr lang="en-US" b="1">
                <a:solidFill>
                  <a:srgbClr val="3399FF"/>
                </a:solidFill>
              </a:rPr>
              <a:t>Service Oriented Architecture (SOA)</a:t>
            </a:r>
          </a:p>
        </p:txBody>
      </p:sp>
      <p:sp>
        <p:nvSpPr>
          <p:cNvPr id="1048650" name="Content Placeholder 1048649"/>
          <p:cNvSpPr>
            <a:spLocks noGrp="1"/>
          </p:cNvSpPr>
          <p:nvPr>
            <p:ph idx="1"/>
          </p:nvPr>
        </p:nvSpPr>
        <p:spPr>
          <a:xfrm>
            <a:off x="62344" y="2260423"/>
            <a:ext cx="9081655" cy="5194978"/>
          </a:xfrm>
        </p:spPr>
        <p:txBody>
          <a:bodyPr/>
          <a:lstStyle/>
          <a:p>
            <a:r>
              <a:rPr lang="en-US"/>
              <a:t>Service-Oriented Architecture (SOA) is an architectural approach in which applications make use of services available in the network. </a:t>
            </a:r>
          </a:p>
          <a:p>
            <a:endParaRPr lang="en-US"/>
          </a:p>
          <a:p>
            <a:r>
              <a:rPr lang="en-US"/>
              <a:t>In this architecture, services are provided to form applications, through a communication call over the internet.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048650"/>
          <p:cNvSpPr>
            <a:spLocks noGrp="1"/>
          </p:cNvSpPr>
          <p:nvPr>
            <p:ph type="title"/>
          </p:nvPr>
        </p:nvSpPr>
        <p:spPr>
          <a:xfrm>
            <a:off x="628650" y="-238010"/>
            <a:ext cx="7886700" cy="1325563"/>
          </a:xfrm>
        </p:spPr>
        <p:txBody>
          <a:bodyPr/>
          <a:lstStyle/>
          <a:p>
            <a:pPr algn="ctr"/>
            <a:r>
              <a:rPr lang="en-US" b="1">
                <a:solidFill>
                  <a:srgbClr val="3399FF"/>
                </a:solidFill>
              </a:rPr>
              <a:t>Service Connections</a:t>
            </a:r>
          </a:p>
        </p:txBody>
      </p:sp>
      <p:sp>
        <p:nvSpPr>
          <p:cNvPr id="1048652" name="Content Placeholder 1048651"/>
          <p:cNvSpPr>
            <a:spLocks noGrp="1"/>
          </p:cNvSpPr>
          <p:nvPr>
            <p:ph idx="1"/>
          </p:nvPr>
        </p:nvSpPr>
        <p:spPr>
          <a:xfrm>
            <a:off x="0" y="917501"/>
            <a:ext cx="9075160" cy="5781202"/>
          </a:xfrm>
        </p:spPr>
        <p:txBody>
          <a:bodyPr/>
          <a:lstStyle/>
          <a:p>
            <a:r>
              <a:rPr lang="en-US"/>
              <a:t>There are two major roles within Service-oriented Architecture: </a:t>
            </a:r>
          </a:p>
        </p:txBody>
      </p:sp>
      <p:pic>
        <p:nvPicPr>
          <p:cNvPr id="2097156" name="Picture 2097155"/>
          <p:cNvPicPr>
            <a:picLocks/>
          </p:cNvPicPr>
          <p:nvPr/>
        </p:nvPicPr>
        <p:blipFill>
          <a:blip r:embed="rId2"/>
          <a:stretch>
            <a:fillRect/>
          </a:stretch>
        </p:blipFill>
        <p:spPr>
          <a:xfrm>
            <a:off x="3076359" y="5881020"/>
            <a:ext cx="2922443" cy="817682"/>
          </a:xfrm>
          <a:prstGeom prst="rect">
            <a:avLst/>
          </a:prstGeom>
        </p:spPr>
      </p:pic>
      <p:pic>
        <p:nvPicPr>
          <p:cNvPr id="2097157" name="Picture 2097156"/>
          <p:cNvPicPr>
            <a:picLocks/>
          </p:cNvPicPr>
          <p:nvPr/>
        </p:nvPicPr>
        <p:blipFill>
          <a:blip r:embed="rId3"/>
          <a:stretch>
            <a:fillRect/>
          </a:stretch>
        </p:blipFill>
        <p:spPr>
          <a:xfrm>
            <a:off x="0" y="2528389"/>
            <a:ext cx="9144000" cy="41821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797502" y="0"/>
            <a:ext cx="7717848" cy="1325563"/>
          </a:xfrm>
        </p:spPr>
        <p:txBody>
          <a:bodyPr/>
          <a:lstStyle/>
          <a:p>
            <a:r>
              <a:rPr lang="en-US" b="1">
                <a:solidFill>
                  <a:srgbClr val="98CC00"/>
                </a:solidFill>
              </a:rPr>
              <a:t>Agenda</a:t>
            </a:r>
          </a:p>
        </p:txBody>
      </p:sp>
      <p:sp>
        <p:nvSpPr>
          <p:cNvPr id="1048648" name="Content Placeholder 1048647"/>
          <p:cNvSpPr>
            <a:spLocks noGrp="1"/>
          </p:cNvSpPr>
          <p:nvPr>
            <p:ph idx="1"/>
          </p:nvPr>
        </p:nvSpPr>
        <p:spPr>
          <a:xfrm>
            <a:off x="628650" y="1253331"/>
            <a:ext cx="8281738" cy="5616798"/>
          </a:xfrm>
        </p:spPr>
        <p:txBody>
          <a:bodyPr>
            <a:normAutofit fontScale="92857"/>
          </a:bodyPr>
          <a:lstStyle/>
          <a:p>
            <a:r>
              <a:rPr lang="en-US" b="1">
                <a:solidFill>
                  <a:srgbClr val="3399FF"/>
                </a:solidFill>
              </a:rPr>
              <a:t>SOA Architecture</a:t>
            </a:r>
          </a:p>
          <a:p>
            <a:r>
              <a:rPr lang="en-US" b="1">
                <a:solidFill>
                  <a:srgbClr val="3399FF"/>
                </a:solidFill>
              </a:rPr>
              <a:t>Introduction to Web Services</a:t>
            </a:r>
          </a:p>
          <a:p>
            <a:r>
              <a:rPr lang="en-US" b="1">
                <a:solidFill>
                  <a:srgbClr val="3399FF"/>
                </a:solidFill>
              </a:rPr>
              <a:t>SOAP Introduction, SOAP Message</a:t>
            </a:r>
          </a:p>
          <a:p>
            <a:r>
              <a:rPr lang="en-US" b="1">
                <a:solidFill>
                  <a:srgbClr val="3399FF"/>
                </a:solidFill>
              </a:rPr>
              <a:t>WSDL - Web Services Development using SOAP</a:t>
            </a:r>
          </a:p>
          <a:p>
            <a:r>
              <a:rPr lang="en-US" b="1">
                <a:solidFill>
                  <a:srgbClr val="3399FF"/>
                </a:solidFill>
              </a:rPr>
              <a:t>JAX WS Implementation for SOAP</a:t>
            </a:r>
          </a:p>
          <a:p>
            <a:r>
              <a:rPr lang="en-US" b="1">
                <a:solidFill>
                  <a:srgbClr val="3399FF"/>
                </a:solidFill>
              </a:rPr>
              <a:t>Introduction to REST API features and Principles</a:t>
            </a:r>
          </a:p>
          <a:p>
            <a:r>
              <a:rPr lang="en-US" b="1">
                <a:solidFill>
                  <a:srgbClr val="3399FF"/>
                </a:solidFill>
              </a:rPr>
              <a:t>SOAP Vs REST</a:t>
            </a:r>
          </a:p>
          <a:p>
            <a:r>
              <a:rPr lang="en-US" b="1">
                <a:solidFill>
                  <a:srgbClr val="3399FF"/>
                </a:solidFill>
              </a:rPr>
              <a:t>REST API Methods, HTTP Status codes</a:t>
            </a:r>
          </a:p>
          <a:p>
            <a:r>
              <a:rPr lang="en-US" b="1">
                <a:solidFill>
                  <a:srgbClr val="3399FF"/>
                </a:solidFill>
              </a:rPr>
              <a:t>Truly RESTful API, POSTMAN as an API Testing tool</a:t>
            </a:r>
          </a:p>
          <a:p>
            <a:r>
              <a:rPr lang="en-US" b="1">
                <a:solidFill>
                  <a:srgbClr val="3399FF"/>
                </a:solidFill>
              </a:rPr>
              <a:t>JAX-RS Servlet containers, JAX-RS Annotations</a:t>
            </a:r>
          </a:p>
          <a:p>
            <a:r>
              <a:rPr lang="en-US" b="1">
                <a:solidFill>
                  <a:srgbClr val="3399FF"/>
                </a:solidFill>
              </a:rPr>
              <a:t>JAX-RS Media Types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Content Placeholder 1048653"/>
          <p:cNvSpPr>
            <a:spLocks noGrp="1"/>
          </p:cNvSpPr>
          <p:nvPr>
            <p:ph idx="1"/>
          </p:nvPr>
        </p:nvSpPr>
        <p:spPr>
          <a:xfrm>
            <a:off x="264967" y="320050"/>
            <a:ext cx="8667480" cy="6364704"/>
          </a:xfrm>
        </p:spPr>
        <p:txBody>
          <a:bodyPr>
            <a:normAutofit/>
          </a:bodyPr>
          <a:lstStyle/>
          <a:p>
            <a:r>
              <a:rPr lang="en-US" b="1">
                <a:solidFill>
                  <a:srgbClr val="3399FF"/>
                </a:solidFill>
              </a:rPr>
              <a:t>Service provider: </a:t>
            </a:r>
            <a:r>
              <a:rPr lang="en-US"/>
              <a:t>The service provider is the maintainer of the service and the organization that makes available one or more services for others to use. To advertise services, the provider can publish them in a registry, together with a service contract that specifies the nature of the service, how to use it, the requirements for the service, and the fees charged.</a:t>
            </a:r>
          </a:p>
          <a:p>
            <a:endParaRPr lang="en-US"/>
          </a:p>
          <a:p>
            <a:r>
              <a:rPr lang="en-US" b="1">
                <a:solidFill>
                  <a:srgbClr val="3399FF"/>
                </a:solidFill>
              </a:rPr>
              <a:t>Service consumer: </a:t>
            </a:r>
            <a:r>
              <a:rPr lang="en-US"/>
              <a:t>The service consumer can locate the service metadata in the registry and develop the required client components to bind and use the service.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048654"/>
          <p:cNvSpPr>
            <a:spLocks noGrp="1"/>
          </p:cNvSpPr>
          <p:nvPr>
            <p:ph type="title"/>
          </p:nvPr>
        </p:nvSpPr>
        <p:spPr>
          <a:xfrm>
            <a:off x="628650" y="0"/>
            <a:ext cx="7886700" cy="1325563"/>
          </a:xfrm>
        </p:spPr>
        <p:txBody>
          <a:bodyPr/>
          <a:lstStyle/>
          <a:p>
            <a:pPr algn="ctr"/>
            <a:r>
              <a:rPr lang="en-US" sz="4100" b="1">
                <a:solidFill>
                  <a:srgbClr val="3399FF"/>
                </a:solidFill>
              </a:rPr>
              <a:t>Service-Oriented Terminologies</a:t>
            </a:r>
          </a:p>
        </p:txBody>
      </p:sp>
      <p:sp>
        <p:nvSpPr>
          <p:cNvPr id="1048656" name="Content Placeholder 1048655"/>
          <p:cNvSpPr>
            <a:spLocks noGrp="1"/>
          </p:cNvSpPr>
          <p:nvPr>
            <p:ph idx="1"/>
          </p:nvPr>
        </p:nvSpPr>
        <p:spPr/>
        <p:txBody>
          <a:bodyPr/>
          <a:lstStyle/>
          <a:p>
            <a:endParaRPr lang="en-US"/>
          </a:p>
        </p:txBody>
      </p:sp>
      <p:pic>
        <p:nvPicPr>
          <p:cNvPr id="2097158" name="Picture 2097157"/>
          <p:cNvPicPr>
            <a:picLocks/>
          </p:cNvPicPr>
          <p:nvPr/>
        </p:nvPicPr>
        <p:blipFill>
          <a:blip r:embed="rId2"/>
          <a:stretch>
            <a:fillRect/>
          </a:stretch>
        </p:blipFill>
        <p:spPr>
          <a:xfrm>
            <a:off x="628650" y="1325562"/>
            <a:ext cx="8166664" cy="555462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Content Placeholder 1048657"/>
          <p:cNvSpPr>
            <a:spLocks noGrp="1"/>
          </p:cNvSpPr>
          <p:nvPr>
            <p:ph idx="1"/>
          </p:nvPr>
        </p:nvSpPr>
        <p:spPr>
          <a:xfrm>
            <a:off x="109104" y="248666"/>
            <a:ext cx="8927676" cy="6558133"/>
          </a:xfrm>
        </p:spPr>
        <p:txBody>
          <a:bodyPr>
            <a:normAutofit fontScale="92857" lnSpcReduction="10000"/>
          </a:bodyPr>
          <a:lstStyle/>
          <a:p>
            <a:pPr marL="0" indent="0">
              <a:buNone/>
            </a:pPr>
            <a:r>
              <a:rPr lang="en-US"/>
              <a:t>Services - The services are the logical entities defined by one or more published interfaces.</a:t>
            </a:r>
          </a:p>
          <a:p>
            <a:pPr marL="0" indent="0">
              <a:buNone/>
            </a:pPr>
            <a:endParaRPr lang="en-US"/>
          </a:p>
          <a:p>
            <a:pPr marL="0" indent="0">
              <a:buNone/>
            </a:pPr>
            <a:r>
              <a:rPr lang="en-US"/>
              <a:t>Service provider - It is a software entity that implements a service specification.</a:t>
            </a:r>
          </a:p>
          <a:p>
            <a:pPr marL="0" indent="0">
              <a:buNone/>
            </a:pPr>
            <a:endParaRPr lang="en-US"/>
          </a:p>
          <a:p>
            <a:pPr marL="0" indent="0">
              <a:buNone/>
            </a:pPr>
            <a:r>
              <a:rPr lang="en-US"/>
              <a:t>Service consumer - It can be called as a requestor or client that calls a service provider. A service consumer can be another service or an end-user application.</a:t>
            </a:r>
          </a:p>
          <a:p>
            <a:pPr marL="0" indent="0">
              <a:buNone/>
            </a:pPr>
            <a:endParaRPr lang="en-US"/>
          </a:p>
          <a:p>
            <a:pPr marL="0" indent="0">
              <a:buNone/>
            </a:pPr>
            <a:r>
              <a:rPr lang="en-US"/>
              <a:t>Service locator - It is a service provider that acts as a registry. It is responsible for examining service provider interfaces and service locations.</a:t>
            </a:r>
          </a:p>
          <a:p>
            <a:pPr marL="0" indent="0">
              <a:buNone/>
            </a:pPr>
            <a:endParaRPr lang="en-US"/>
          </a:p>
          <a:p>
            <a:pPr marL="0" indent="0">
              <a:buNone/>
            </a:pPr>
            <a:r>
              <a:rPr lang="en-US"/>
              <a:t>Service broker - It is a service provider that pass service requests to one or more additional service providers.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048658"/>
          <p:cNvSpPr>
            <a:spLocks noGrp="1"/>
          </p:cNvSpPr>
          <p:nvPr>
            <p:ph type="title"/>
          </p:nvPr>
        </p:nvSpPr>
        <p:spPr>
          <a:xfrm>
            <a:off x="628650" y="-168194"/>
            <a:ext cx="7886700" cy="1325563"/>
          </a:xfrm>
        </p:spPr>
        <p:txBody>
          <a:bodyPr/>
          <a:lstStyle/>
          <a:p>
            <a:pPr algn="ctr"/>
            <a:r>
              <a:rPr lang="en-US" b="1">
                <a:solidFill>
                  <a:srgbClr val="3399FF"/>
                </a:solidFill>
              </a:rPr>
              <a:t>Characteristics of SOA</a:t>
            </a:r>
          </a:p>
        </p:txBody>
      </p:sp>
      <p:sp>
        <p:nvSpPr>
          <p:cNvPr id="1048660" name="Content Placeholder 1048659"/>
          <p:cNvSpPr>
            <a:spLocks noGrp="1"/>
          </p:cNvSpPr>
          <p:nvPr>
            <p:ph idx="1"/>
          </p:nvPr>
        </p:nvSpPr>
        <p:spPr>
          <a:xfrm>
            <a:off x="434602" y="1655681"/>
            <a:ext cx="8080748" cy="5740099"/>
          </a:xfrm>
        </p:spPr>
        <p:txBody>
          <a:bodyPr/>
          <a:lstStyle/>
          <a:p>
            <a:r>
              <a:rPr lang="en-US"/>
              <a:t>They are loosely coupled.</a:t>
            </a:r>
          </a:p>
          <a:p>
            <a:endParaRPr lang="en-US"/>
          </a:p>
          <a:p>
            <a:r>
              <a:rPr lang="en-US"/>
              <a:t>They support interoperability.</a:t>
            </a:r>
          </a:p>
          <a:p>
            <a:endParaRPr lang="en-US"/>
          </a:p>
          <a:p>
            <a:r>
              <a:rPr lang="en-US"/>
              <a:t>They are location-transparent</a:t>
            </a:r>
          </a:p>
          <a:p>
            <a:endParaRPr lang="en-US"/>
          </a:p>
          <a:p>
            <a:r>
              <a:rPr lang="en-US"/>
              <a:t>They are self-contained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048660"/>
          <p:cNvSpPr>
            <a:spLocks noGrp="1"/>
          </p:cNvSpPr>
          <p:nvPr>
            <p:ph type="title"/>
          </p:nvPr>
        </p:nvSpPr>
        <p:spPr>
          <a:xfrm>
            <a:off x="628649" y="-261045"/>
            <a:ext cx="7886700" cy="1325563"/>
          </a:xfrm>
        </p:spPr>
        <p:txBody>
          <a:bodyPr/>
          <a:lstStyle/>
          <a:p>
            <a:pPr algn="ctr"/>
            <a:r>
              <a:rPr lang="en-US" b="1">
                <a:solidFill>
                  <a:srgbClr val="3399FF"/>
                </a:solidFill>
              </a:rPr>
              <a:t>SOA Architect</a:t>
            </a:r>
          </a:p>
        </p:txBody>
      </p:sp>
      <p:sp>
        <p:nvSpPr>
          <p:cNvPr id="1048662" name="Content Placeholder 1048661"/>
          <p:cNvSpPr>
            <a:spLocks noGrp="1"/>
          </p:cNvSpPr>
          <p:nvPr>
            <p:ph idx="1"/>
          </p:nvPr>
        </p:nvSpPr>
        <p:spPr>
          <a:xfrm>
            <a:off x="303933" y="1064518"/>
            <a:ext cx="8750445" cy="5675204"/>
          </a:xfrm>
        </p:spPr>
        <p:txBody>
          <a:bodyPr>
            <a:normAutofit fontScale="86071" lnSpcReduction="20000"/>
          </a:bodyPr>
          <a:lstStyle/>
          <a:p>
            <a:r>
              <a:rPr lang="en-US"/>
              <a:t>SOA architecture is viewed as five horizontal layers. These are described below:</a:t>
            </a:r>
          </a:p>
          <a:p>
            <a:endParaRPr lang="en-US"/>
          </a:p>
          <a:p>
            <a:r>
              <a:rPr lang="en-US"/>
              <a:t>Consumer Interface Layer: These are GUI based apps for end users accessing the applications.</a:t>
            </a:r>
          </a:p>
          <a:p>
            <a:endParaRPr lang="en-US"/>
          </a:p>
          <a:p>
            <a:r>
              <a:rPr lang="en-US"/>
              <a:t>Business Process Layer: These are business-use cases in terms of application.</a:t>
            </a:r>
          </a:p>
          <a:p>
            <a:endParaRPr lang="en-US"/>
          </a:p>
          <a:p>
            <a:r>
              <a:rPr lang="en-US"/>
              <a:t>Services Layer: These are whole-enterprise, in service inventory.</a:t>
            </a:r>
          </a:p>
          <a:p>
            <a:endParaRPr lang="en-US"/>
          </a:p>
          <a:p>
            <a:r>
              <a:rPr lang="en-US"/>
              <a:t>Service Component Layer: are used to build the services, such as functional and technical libraries.</a:t>
            </a:r>
          </a:p>
          <a:p>
            <a:endParaRPr lang="en-US"/>
          </a:p>
          <a:p>
            <a:r>
              <a:rPr lang="en-US"/>
              <a:t>Operational Systems Layer: It contains the data model.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048662"/>
          <p:cNvSpPr>
            <a:spLocks noGrp="1"/>
          </p:cNvSpPr>
          <p:nvPr>
            <p:ph type="title"/>
          </p:nvPr>
        </p:nvSpPr>
        <p:spPr/>
        <p:txBody>
          <a:bodyPr/>
          <a:lstStyle/>
          <a:p>
            <a:endParaRPr lang="en-US"/>
          </a:p>
        </p:txBody>
      </p:sp>
      <p:sp>
        <p:nvSpPr>
          <p:cNvPr id="1048664" name="Content Placeholder 1048663"/>
          <p:cNvSpPr>
            <a:spLocks noGrp="1"/>
          </p:cNvSpPr>
          <p:nvPr>
            <p:ph idx="1"/>
          </p:nvPr>
        </p:nvSpPr>
        <p:spPr/>
        <p:txBody>
          <a:bodyPr/>
          <a:lstStyle/>
          <a:p>
            <a:endParaRPr lang="en-US"/>
          </a:p>
        </p:txBody>
      </p:sp>
      <p:pic>
        <p:nvPicPr>
          <p:cNvPr id="2097160" name="Picture 2097159"/>
          <p:cNvPicPr>
            <a:picLocks/>
          </p:cNvPicPr>
          <p:nvPr/>
        </p:nvPicPr>
        <p:blipFill>
          <a:blip r:embed="rId2"/>
          <a:stretch>
            <a:fillRect/>
          </a:stretch>
        </p:blipFill>
        <p:spPr>
          <a:xfrm>
            <a:off x="0" y="0"/>
            <a:ext cx="9144000" cy="682240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048668"/>
          <p:cNvSpPr>
            <a:spLocks noGrp="1"/>
          </p:cNvSpPr>
          <p:nvPr>
            <p:ph type="title"/>
          </p:nvPr>
        </p:nvSpPr>
        <p:spPr>
          <a:xfrm>
            <a:off x="628649" y="-198106"/>
            <a:ext cx="7886700" cy="1325563"/>
          </a:xfrm>
        </p:spPr>
        <p:txBody>
          <a:bodyPr/>
          <a:lstStyle/>
          <a:p>
            <a:r>
              <a:rPr lang="en-US" sz="3000" b="1">
                <a:solidFill>
                  <a:srgbClr val="3399FF"/>
                </a:solidFill>
              </a:rPr>
              <a:t>Components of service-oriented architecture</a:t>
            </a:r>
          </a:p>
        </p:txBody>
      </p:sp>
      <p:sp>
        <p:nvSpPr>
          <p:cNvPr id="1048670" name="Content Placeholder 1048669"/>
          <p:cNvSpPr>
            <a:spLocks noGrp="1"/>
          </p:cNvSpPr>
          <p:nvPr>
            <p:ph idx="1"/>
          </p:nvPr>
        </p:nvSpPr>
        <p:spPr>
          <a:xfrm>
            <a:off x="213014" y="774318"/>
            <a:ext cx="8785192" cy="5863241"/>
          </a:xfrm>
        </p:spPr>
        <p:txBody>
          <a:bodyPr>
            <a:normAutofit fontScale="96786" lnSpcReduction="10000"/>
          </a:bodyPr>
          <a:lstStyle/>
          <a:p>
            <a:pPr marL="0" indent="0">
              <a:buNone/>
            </a:pPr>
            <a:r>
              <a:rPr lang="en-US"/>
              <a:t>The functional aspect contains:</a:t>
            </a:r>
          </a:p>
          <a:p>
            <a:pPr marL="0" indent="0">
              <a:buNone/>
            </a:pPr>
            <a:r>
              <a:rPr lang="en-US"/>
              <a:t>Transport - It transports the service requests from the service consumer to the service provider and service responses from the service provider to the service consumer.</a:t>
            </a:r>
          </a:p>
          <a:p>
            <a:pPr marL="0" indent="0">
              <a:buNone/>
            </a:pPr>
            <a:r>
              <a:rPr lang="en-US"/>
              <a:t>Service Communication Protocol - It allows the service provider and the service consumer to communicate with each other.</a:t>
            </a:r>
          </a:p>
          <a:p>
            <a:pPr marL="0" indent="0">
              <a:buNone/>
            </a:pPr>
            <a:r>
              <a:rPr lang="en-US"/>
              <a:t>Service Description - It describes the service and data required to invoke it.</a:t>
            </a:r>
          </a:p>
          <a:p>
            <a:pPr marL="0" indent="0">
              <a:buNone/>
            </a:pPr>
            <a:r>
              <a:rPr lang="en-US"/>
              <a:t>Service - It is an actual service.</a:t>
            </a:r>
          </a:p>
          <a:p>
            <a:pPr marL="0" indent="0">
              <a:buNone/>
            </a:pPr>
            <a:r>
              <a:rPr lang="en-US"/>
              <a:t>Business Process - It represents the group of services called in a particular sequence associated with the particular rules to meet the business requirements.</a:t>
            </a:r>
          </a:p>
          <a:p>
            <a:pPr marL="0" indent="0">
              <a:buNone/>
            </a:pPr>
            <a:r>
              <a:rPr lang="en-US"/>
              <a:t>Service Registry - It contains the description of data which is used by service providers to publish their services.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itle 1048674"/>
          <p:cNvSpPr>
            <a:spLocks noGrp="1"/>
          </p:cNvSpPr>
          <p:nvPr>
            <p:ph type="ctrTitle"/>
          </p:nvPr>
        </p:nvSpPr>
        <p:spPr/>
        <p:txBody>
          <a:bodyPr/>
          <a:lstStyle/>
          <a:p>
            <a:endParaRPr lang="en-US"/>
          </a:p>
        </p:txBody>
      </p:sp>
      <p:sp>
        <p:nvSpPr>
          <p:cNvPr id="1048676" name="Subtitle 1048675"/>
          <p:cNvSpPr>
            <a:spLocks noGrp="1"/>
          </p:cNvSpPr>
          <p:nvPr>
            <p:ph type="subTitle" idx="1"/>
          </p:nvPr>
        </p:nvSpPr>
        <p:spPr/>
        <p:txBody>
          <a:bodyPr/>
          <a:lstStyle/>
          <a:p>
            <a:endParaRPr lang="en-US"/>
          </a:p>
        </p:txBody>
      </p:sp>
      <p:pic>
        <p:nvPicPr>
          <p:cNvPr id="2097163" name="Picture 2097162"/>
          <p:cNvPicPr>
            <a:picLocks/>
          </p:cNvPicPr>
          <p:nvPr/>
        </p:nvPicPr>
        <p:blipFill>
          <a:blip r:embed="rId2"/>
          <a:stretch>
            <a:fillRect/>
          </a:stretch>
        </p:blipFill>
        <p:spPr>
          <a:xfrm>
            <a:off x="1063021" y="0"/>
            <a:ext cx="7019275"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Content Placeholder 1048677"/>
          <p:cNvSpPr>
            <a:spLocks noGrp="1"/>
          </p:cNvSpPr>
          <p:nvPr>
            <p:ph idx="1"/>
          </p:nvPr>
        </p:nvSpPr>
        <p:spPr>
          <a:xfrm>
            <a:off x="355887" y="521655"/>
            <a:ext cx="8691996" cy="6084045"/>
          </a:xfrm>
        </p:spPr>
        <p:txBody>
          <a:bodyPr>
            <a:normAutofit/>
          </a:bodyPr>
          <a:lstStyle/>
          <a:p>
            <a:pPr marL="0" indent="0">
              <a:buNone/>
            </a:pPr>
            <a:r>
              <a:rPr lang="en-US"/>
              <a:t>The quality of service aspects contains:</a:t>
            </a:r>
          </a:p>
          <a:p>
            <a:pPr marL="0" indent="0">
              <a:buNone/>
            </a:pPr>
            <a:r>
              <a:rPr lang="en-US"/>
              <a:t>Policy - It represents the set of protocols according to which a service provider make and provide the services to consumers.</a:t>
            </a:r>
          </a:p>
          <a:p>
            <a:pPr marL="0" indent="0">
              <a:buNone/>
            </a:pPr>
            <a:r>
              <a:rPr lang="en-US"/>
              <a:t>Security - It represents the set of protocols required for identification and authorization.</a:t>
            </a:r>
          </a:p>
          <a:p>
            <a:pPr marL="0" indent="0">
              <a:buNone/>
            </a:pPr>
            <a:r>
              <a:rPr lang="en-US"/>
              <a:t>Transaction - It provides the surety of consistent result. This means, if we use the group of services to complete a business function, either all must complete or none of the complete.</a:t>
            </a:r>
          </a:p>
          <a:p>
            <a:pPr marL="0" indent="0">
              <a:buNone/>
            </a:pPr>
            <a:r>
              <a:rPr lang="en-US"/>
              <a:t>Management - It defines the set of attributes used to manage the services.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p:txBody>
          <a:bodyPr/>
          <a:lstStyle/>
          <a:p>
            <a:endParaRPr lang="en-US"/>
          </a:p>
        </p:txBody>
      </p:sp>
      <p:sp>
        <p:nvSpPr>
          <p:cNvPr id="1048672" name="Content Placeholder 1048671"/>
          <p:cNvSpPr>
            <a:spLocks noGrp="1"/>
          </p:cNvSpPr>
          <p:nvPr>
            <p:ph idx="1"/>
          </p:nvPr>
        </p:nvSpPr>
        <p:spPr/>
        <p:txBody>
          <a:bodyPr/>
          <a:lstStyle/>
          <a:p>
            <a:endParaRPr lang="en-US"/>
          </a:p>
        </p:txBody>
      </p:sp>
      <p:pic>
        <p:nvPicPr>
          <p:cNvPr id="2097162" name="Picture 2097161"/>
          <p:cNvPicPr>
            <a:picLocks/>
          </p:cNvPicPr>
          <p:nvPr/>
        </p:nvPicPr>
        <p:blipFill>
          <a:blip r:embed="rId2"/>
          <a:stretch>
            <a:fillRect/>
          </a:stretch>
        </p:blipFill>
        <p:spPr>
          <a:xfrm>
            <a:off x="104193" y="0"/>
            <a:ext cx="8935614"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048678"/>
          <p:cNvSpPr>
            <a:spLocks noGrp="1"/>
          </p:cNvSpPr>
          <p:nvPr>
            <p:ph type="title"/>
          </p:nvPr>
        </p:nvSpPr>
        <p:spPr>
          <a:xfrm>
            <a:off x="628650" y="-228908"/>
            <a:ext cx="7886700" cy="1325563"/>
          </a:xfrm>
        </p:spPr>
        <p:txBody>
          <a:bodyPr/>
          <a:lstStyle/>
          <a:p>
            <a:pPr algn="ctr"/>
            <a:r>
              <a:rPr lang="en-US" b="1">
                <a:solidFill>
                  <a:srgbClr val="3399FF"/>
                </a:solidFill>
              </a:rPr>
              <a:t>Introduction to web services</a:t>
            </a:r>
          </a:p>
        </p:txBody>
      </p:sp>
      <p:sp>
        <p:nvSpPr>
          <p:cNvPr id="1048680" name="Content Placeholder 1048679"/>
          <p:cNvSpPr>
            <a:spLocks noGrp="1"/>
          </p:cNvSpPr>
          <p:nvPr>
            <p:ph idx="1"/>
          </p:nvPr>
        </p:nvSpPr>
        <p:spPr>
          <a:xfrm>
            <a:off x="0" y="787297"/>
            <a:ext cx="9247366" cy="6494349"/>
          </a:xfrm>
        </p:spPr>
        <p:txBody>
          <a:bodyPr>
            <a:normAutofit/>
          </a:bodyPr>
          <a:lstStyle/>
          <a:p>
            <a:r>
              <a:rPr lang="en-US"/>
              <a:t>Web service is a technology to communicate one programming language with another.</a:t>
            </a:r>
          </a:p>
          <a:p>
            <a:r>
              <a:rPr lang="en-US"/>
              <a:t> For example, java programming language can interact with PHP and .Net by using web services.</a:t>
            </a:r>
          </a:p>
          <a:p>
            <a:r>
              <a:rPr lang="en-US"/>
              <a:t> In other words, web service provides a way to achieve interoperability.</a:t>
            </a:r>
          </a:p>
          <a:p>
            <a:r>
              <a:rPr lang="en-US"/>
              <a:t>web services such as protocols, SOAP, RESTful, java web service implementation, JAX-WS and JAX-RS</a:t>
            </a:r>
          </a:p>
          <a:p>
            <a:r>
              <a:rPr lang="en-US"/>
              <a:t>java web services and its specifications such as JAX-WS and JAX-RS.</a:t>
            </a:r>
          </a:p>
          <a:p>
            <a:r>
              <a:rPr lang="en-US"/>
              <a:t>There are two ways to write the code for JAX-WS by RPC style and Document style. Like JAX-WS, JAX-RS can be written by Jersey and RESTeasy.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048672"/>
          <p:cNvSpPr>
            <a:spLocks noGrp="1"/>
          </p:cNvSpPr>
          <p:nvPr>
            <p:ph type="title"/>
          </p:nvPr>
        </p:nvSpPr>
        <p:spPr>
          <a:xfrm>
            <a:off x="628650" y="-309496"/>
            <a:ext cx="7886700" cy="1325563"/>
          </a:xfrm>
        </p:spPr>
        <p:txBody>
          <a:bodyPr/>
          <a:lstStyle/>
          <a:p>
            <a:pPr algn="ctr"/>
            <a:r>
              <a:rPr lang="en-US" b="1">
                <a:solidFill>
                  <a:srgbClr val="3399FF"/>
                </a:solidFill>
              </a:rPr>
              <a:t>Advantages of SOA</a:t>
            </a:r>
          </a:p>
        </p:txBody>
      </p:sp>
      <p:sp>
        <p:nvSpPr>
          <p:cNvPr id="1048674" name="Content Placeholder 1048673"/>
          <p:cNvSpPr>
            <a:spLocks noGrp="1"/>
          </p:cNvSpPr>
          <p:nvPr>
            <p:ph idx="1"/>
          </p:nvPr>
        </p:nvSpPr>
        <p:spPr>
          <a:xfrm>
            <a:off x="245997" y="787297"/>
            <a:ext cx="8811464" cy="5869890"/>
          </a:xfrm>
        </p:spPr>
        <p:txBody>
          <a:bodyPr>
            <a:normAutofit fontScale="79286" lnSpcReduction="20000"/>
          </a:bodyPr>
          <a:lstStyle/>
          <a:p>
            <a:r>
              <a:rPr lang="en-US"/>
              <a:t>Easy to integrate - In a service-oriented architecture, the integration is a service specification that provides implementation transparency.</a:t>
            </a:r>
          </a:p>
          <a:p>
            <a:endParaRPr lang="en-US"/>
          </a:p>
          <a:p>
            <a:r>
              <a:rPr lang="en-US"/>
              <a:t>Manage Complexity - Due to service specification, the complexities get isolated, and integration becomes more manageable.</a:t>
            </a:r>
          </a:p>
          <a:p>
            <a:endParaRPr lang="en-US"/>
          </a:p>
          <a:p>
            <a:r>
              <a:rPr lang="en-US"/>
              <a:t>Platform Independence - The services are platform-independent as they can communicate with other applications through a common language.</a:t>
            </a:r>
          </a:p>
          <a:p>
            <a:endParaRPr lang="en-US"/>
          </a:p>
          <a:p>
            <a:r>
              <a:rPr lang="en-US"/>
              <a:t>Loose coupling - It facilitates to implement services without impacting other applications or services.</a:t>
            </a:r>
          </a:p>
          <a:p>
            <a:endParaRPr lang="en-US"/>
          </a:p>
          <a:p>
            <a:r>
              <a:rPr lang="en-US"/>
              <a:t>Parallel Development - As SOA follows layer-based architecture, it provides parallel development.</a:t>
            </a:r>
          </a:p>
          <a:p>
            <a:endParaRPr lang="en-US"/>
          </a:p>
          <a:p>
            <a:r>
              <a:rPr lang="en-US"/>
              <a:t>Available - The SOA services are easily available to any requester.</a:t>
            </a:r>
          </a:p>
          <a:p>
            <a:endParaRPr lang="en-US"/>
          </a:p>
          <a:p>
            <a:r>
              <a:rPr lang="en-US"/>
              <a:t>Reliable - As services are small in size, it is easier to test and debug them.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725" name="Title 1048724"/>
          <p:cNvSpPr>
            <a:spLocks noGrp="1"/>
          </p:cNvSpPr>
          <p:nvPr>
            <p:ph type="ctrTitle"/>
          </p:nvPr>
        </p:nvSpPr>
        <p:spPr/>
        <p:txBody>
          <a:bodyPr/>
          <a:lstStyle/>
          <a:p>
            <a:r>
              <a:rPr lang="en-US" sz="7700" b="1">
                <a:solidFill>
                  <a:srgbClr val="3399FF"/>
                </a:solidFill>
              </a:rPr>
              <a:t>SOAP</a:t>
            </a:r>
          </a:p>
        </p:txBody>
      </p:sp>
      <p:sp>
        <p:nvSpPr>
          <p:cNvPr id="1048726" name="Subtitle 1048725"/>
          <p:cNvSpPr>
            <a:spLocks noGrp="1"/>
          </p:cNvSpPr>
          <p:nvPr>
            <p:ph type="subTitle" idx="1"/>
          </p:nvPr>
        </p:nvSpPr>
        <p:spPr/>
        <p:txBody>
          <a:bodyPr/>
          <a:lstStyle/>
          <a:p>
            <a:r>
              <a:rPr lang="en-US" b="1">
                <a:solidFill>
                  <a:srgbClr val="98CC00"/>
                </a:solidFill>
              </a:rPr>
              <a:t>SOAP stands for Simple Object Access Protocol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048696"/>
          <p:cNvSpPr>
            <a:spLocks noGrp="1"/>
          </p:cNvSpPr>
          <p:nvPr>
            <p:ph type="title"/>
          </p:nvPr>
        </p:nvSpPr>
        <p:spPr>
          <a:xfrm>
            <a:off x="628649" y="-186486"/>
            <a:ext cx="7886700" cy="1325563"/>
          </a:xfrm>
        </p:spPr>
        <p:txBody>
          <a:bodyPr/>
          <a:lstStyle/>
          <a:p>
            <a:pPr algn="ctr"/>
            <a:r>
              <a:rPr lang="en-US" b="1">
                <a:solidFill>
                  <a:srgbClr val="3399FF"/>
                </a:solidFill>
              </a:rPr>
              <a:t>SOAP Web Services</a:t>
            </a:r>
          </a:p>
        </p:txBody>
      </p:sp>
      <p:sp>
        <p:nvSpPr>
          <p:cNvPr id="1048698" name="Content Placeholder 1048697"/>
          <p:cNvSpPr>
            <a:spLocks noGrp="1"/>
          </p:cNvSpPr>
          <p:nvPr>
            <p:ph idx="1"/>
          </p:nvPr>
        </p:nvSpPr>
        <p:spPr>
          <a:xfrm>
            <a:off x="264967" y="1139076"/>
            <a:ext cx="8425729" cy="5532434"/>
          </a:xfrm>
        </p:spPr>
        <p:txBody>
          <a:bodyPr/>
          <a:lstStyle/>
          <a:p>
            <a:r>
              <a:rPr lang="en-US"/>
              <a:t>SOAP stands for Simple Object Access Protocol. It is a XML-based protocol for accessing web services.</a:t>
            </a:r>
          </a:p>
          <a:p>
            <a:endParaRPr lang="en-US"/>
          </a:p>
          <a:p>
            <a:r>
              <a:rPr lang="en-US"/>
              <a:t>SOAP is a W3C recommendation for communication between two applications.</a:t>
            </a:r>
          </a:p>
          <a:p>
            <a:endParaRPr lang="en-US"/>
          </a:p>
          <a:p>
            <a:r>
              <a:rPr lang="en-US"/>
              <a:t>SOAP is XML based protocol. It is platform independent and language independent. By using SOAP, you will be able to interact with other programming language applications.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Title 1048726"/>
          <p:cNvSpPr>
            <a:spLocks noGrp="1"/>
          </p:cNvSpPr>
          <p:nvPr>
            <p:ph type="title"/>
          </p:nvPr>
        </p:nvSpPr>
        <p:spPr>
          <a:xfrm>
            <a:off x="628649" y="-137814"/>
            <a:ext cx="7886700" cy="1325563"/>
          </a:xfrm>
        </p:spPr>
        <p:txBody>
          <a:bodyPr/>
          <a:lstStyle/>
          <a:p>
            <a:pPr algn="ctr"/>
            <a:r>
              <a:rPr lang="en-US" b="1">
                <a:solidFill>
                  <a:srgbClr val="3399FF"/>
                </a:solidFill>
              </a:rPr>
              <a:t>Why SOAP?</a:t>
            </a:r>
          </a:p>
        </p:txBody>
      </p:sp>
      <p:sp>
        <p:nvSpPr>
          <p:cNvPr id="1048728" name="Content Placeholder 1048727"/>
          <p:cNvSpPr>
            <a:spLocks noGrp="1"/>
          </p:cNvSpPr>
          <p:nvPr>
            <p:ph idx="1"/>
          </p:nvPr>
        </p:nvSpPr>
        <p:spPr>
          <a:xfrm>
            <a:off x="245659" y="1033900"/>
            <a:ext cx="8646535" cy="5704587"/>
          </a:xfrm>
        </p:spPr>
        <p:txBody>
          <a:bodyPr>
            <a:normAutofit fontScale="96429"/>
          </a:bodyPr>
          <a:lstStyle/>
          <a:p>
            <a:r>
              <a:rPr lang="en-US"/>
              <a:t>It is important for web applications to be able to communicate over the Internet.</a:t>
            </a:r>
          </a:p>
          <a:p>
            <a:endParaRPr lang="en-US"/>
          </a:p>
          <a:p>
            <a:r>
              <a:rPr lang="en-US"/>
              <a:t>The best way to communicate between applications is over HTTP, because HTTP is supported by all Internet browsers and servers.</a:t>
            </a:r>
          </a:p>
          <a:p>
            <a:endParaRPr lang="en-US"/>
          </a:p>
          <a:p>
            <a:r>
              <a:rPr lang="en-US"/>
              <a:t> SOAP was created to accomplish this.</a:t>
            </a:r>
          </a:p>
          <a:p>
            <a:endParaRPr lang="en-US"/>
          </a:p>
          <a:p>
            <a:r>
              <a:rPr lang="en-US"/>
              <a:t>SOAP provides a way to communicate between applications running on different operating systems, with different technologies and programming languages.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Title 1048728"/>
          <p:cNvSpPr>
            <a:spLocks noGrp="1"/>
          </p:cNvSpPr>
          <p:nvPr>
            <p:ph type="title"/>
          </p:nvPr>
        </p:nvSpPr>
        <p:spPr>
          <a:xfrm>
            <a:off x="628650" y="0"/>
            <a:ext cx="7886700" cy="1325563"/>
          </a:xfrm>
        </p:spPr>
        <p:txBody>
          <a:bodyPr/>
          <a:lstStyle/>
          <a:p>
            <a:pPr algn="ctr"/>
            <a:r>
              <a:rPr lang="en-US" b="1">
                <a:solidFill>
                  <a:srgbClr val="3399FF"/>
                </a:solidFill>
              </a:rPr>
              <a:t>SOAP Building Blocks</a:t>
            </a:r>
          </a:p>
        </p:txBody>
      </p:sp>
      <p:sp>
        <p:nvSpPr>
          <p:cNvPr id="1048730" name="Content Placeholder 1048729"/>
          <p:cNvSpPr>
            <a:spLocks noGrp="1"/>
          </p:cNvSpPr>
          <p:nvPr>
            <p:ph idx="1"/>
          </p:nvPr>
        </p:nvSpPr>
        <p:spPr>
          <a:xfrm>
            <a:off x="310522" y="1325562"/>
            <a:ext cx="8460873" cy="5495309"/>
          </a:xfrm>
        </p:spPr>
        <p:txBody>
          <a:bodyPr/>
          <a:lstStyle/>
          <a:p>
            <a:r>
              <a:rPr lang="en-US"/>
              <a:t>An Envelope element that identifies the XML document as a SOAP message</a:t>
            </a:r>
          </a:p>
          <a:p>
            <a:endParaRPr lang="en-US"/>
          </a:p>
          <a:p>
            <a:r>
              <a:rPr lang="en-US"/>
              <a:t>A Header element that contains header information</a:t>
            </a:r>
          </a:p>
          <a:p>
            <a:endParaRPr lang="en-US"/>
          </a:p>
          <a:p>
            <a:r>
              <a:rPr lang="en-US"/>
              <a:t>A Body element that contains call and response information</a:t>
            </a:r>
          </a:p>
          <a:p>
            <a:endParaRPr lang="en-US"/>
          </a:p>
          <a:p>
            <a:r>
              <a:rPr lang="en-US"/>
              <a:t>A Fault element containing errors and status information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Title 1048730"/>
          <p:cNvSpPr>
            <a:spLocks noGrp="1"/>
          </p:cNvSpPr>
          <p:nvPr>
            <p:ph type="title"/>
          </p:nvPr>
        </p:nvSpPr>
        <p:spPr>
          <a:xfrm>
            <a:off x="628649" y="0"/>
            <a:ext cx="7886700" cy="1325563"/>
          </a:xfrm>
        </p:spPr>
        <p:txBody>
          <a:bodyPr/>
          <a:lstStyle/>
          <a:p>
            <a:pPr algn="ctr"/>
            <a:r>
              <a:rPr lang="en-US" b="1">
                <a:solidFill>
                  <a:srgbClr val="3399FF"/>
                </a:solidFill>
              </a:rPr>
              <a:t>Syntax Rules</a:t>
            </a:r>
          </a:p>
        </p:txBody>
      </p:sp>
      <p:sp>
        <p:nvSpPr>
          <p:cNvPr id="1048732" name="Content Placeholder 1048731"/>
          <p:cNvSpPr>
            <a:spLocks noGrp="1"/>
          </p:cNvSpPr>
          <p:nvPr>
            <p:ph idx="1"/>
          </p:nvPr>
        </p:nvSpPr>
        <p:spPr>
          <a:xfrm>
            <a:off x="329910" y="1469027"/>
            <a:ext cx="8399751" cy="5482259"/>
          </a:xfrm>
        </p:spPr>
        <p:txBody>
          <a:bodyPr>
            <a:normAutofit/>
          </a:bodyPr>
          <a:lstStyle/>
          <a:p>
            <a:r>
              <a:rPr lang="en-US"/>
              <a:t>A SOAP message MUST be encoded using XML</a:t>
            </a:r>
          </a:p>
          <a:p>
            <a:endParaRPr lang="en-US"/>
          </a:p>
          <a:p>
            <a:r>
              <a:rPr lang="en-US"/>
              <a:t>A SOAP message MUST use the SOAP Envelope namespace</a:t>
            </a:r>
          </a:p>
          <a:p>
            <a:endParaRPr lang="en-US"/>
          </a:p>
          <a:p>
            <a:r>
              <a:rPr lang="en-US"/>
              <a:t>A SOAP message must NOT contain a DTD reference</a:t>
            </a:r>
          </a:p>
          <a:p>
            <a:endParaRPr lang="en-US"/>
          </a:p>
          <a:p>
            <a:r>
              <a:rPr lang="en-US"/>
              <a:t>A SOAP message must NOT contain XML Processing Instructions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048702"/>
          <p:cNvSpPr>
            <a:spLocks noGrp="1"/>
          </p:cNvSpPr>
          <p:nvPr>
            <p:ph type="title"/>
          </p:nvPr>
        </p:nvSpPr>
        <p:spPr/>
        <p:txBody>
          <a:bodyPr/>
          <a:lstStyle/>
          <a:p>
            <a:r>
              <a:rPr lang="en-US" sz="3900" b="1">
                <a:solidFill>
                  <a:srgbClr val="3399FF"/>
                </a:solidFill>
              </a:rPr>
              <a:t>The structure of a SOAP message</a:t>
            </a:r>
          </a:p>
        </p:txBody>
      </p:sp>
      <p:sp>
        <p:nvSpPr>
          <p:cNvPr id="1048704" name="Content Placeholder 1048703"/>
          <p:cNvSpPr>
            <a:spLocks noGrp="1"/>
          </p:cNvSpPr>
          <p:nvPr>
            <p:ph idx="1"/>
          </p:nvPr>
        </p:nvSpPr>
        <p:spPr>
          <a:xfrm>
            <a:off x="628650" y="1825625"/>
            <a:ext cx="8294445" cy="4818819"/>
          </a:xfrm>
        </p:spPr>
        <p:txBody>
          <a:bodyPr>
            <a:normAutofit fontScale="92857"/>
          </a:bodyPr>
          <a:lstStyle/>
          <a:p>
            <a:r>
              <a:rPr lang="en-US"/>
              <a:t>A SOAP message is encoded as an XML document, consisting of an &lt;Envelope&gt; element, which contains an optional &lt;Header&gt; element, and a mandatory &lt;Body&gt; element. </a:t>
            </a:r>
          </a:p>
          <a:p>
            <a:endParaRPr lang="en-US"/>
          </a:p>
          <a:p>
            <a:r>
              <a:rPr lang="en-US"/>
              <a:t>The &lt;Fault&gt; element, contained in &lt;Body&gt;, is used for reporting errors.</a:t>
            </a:r>
          </a:p>
          <a:p>
            <a:endParaRPr lang="en-US"/>
          </a:p>
          <a:p>
            <a:r>
              <a:rPr lang="en-US"/>
              <a:t>XML elements in &lt;Header&gt; and &lt;Body&gt; are defined by the applications that make use of them, although the SOAP specification imposes some constraints on their structure.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Content Placeholder 1048705"/>
          <p:cNvSpPr>
            <a:spLocks noGrp="1"/>
          </p:cNvSpPr>
          <p:nvPr>
            <p:ph idx="1"/>
          </p:nvPr>
        </p:nvSpPr>
        <p:spPr>
          <a:xfrm>
            <a:off x="161058" y="307073"/>
            <a:ext cx="8471189" cy="6479953"/>
          </a:xfrm>
        </p:spPr>
        <p:txBody>
          <a:bodyPr>
            <a:normAutofit fontScale="93214" lnSpcReduction="10000"/>
          </a:bodyPr>
          <a:lstStyle/>
          <a:p>
            <a:r>
              <a:rPr lang="en-US"/>
              <a:t>The SOAP envelope:&lt;Envelope&gt; is the root element in every SOAP message, and contains two child elements, an optional &lt;Header&gt; element, and a mandatory &lt;Body&gt; element.</a:t>
            </a:r>
          </a:p>
          <a:p>
            <a:endParaRPr lang="en-US"/>
          </a:p>
          <a:p>
            <a:r>
              <a:rPr lang="en-US"/>
              <a:t>The SOAP header:&lt;Header&gt; is an optional subelement of the SOAP envelope, and is used to pass application-related information that is to be processed by SOAP nodes along the message path; see The SOAP header.</a:t>
            </a:r>
          </a:p>
          <a:p>
            <a:endParaRPr lang="en-US"/>
          </a:p>
          <a:p>
            <a:r>
              <a:rPr lang="en-US"/>
              <a:t>The SOAP body:&lt;Body&gt; is a mandatory subelement of the SOAP envelope, which contains information intended for the ultimate recipient of the message; see The SOAP body.</a:t>
            </a:r>
          </a:p>
          <a:p>
            <a:endParaRPr lang="en-US"/>
          </a:p>
          <a:p>
            <a:r>
              <a:rPr lang="en-US"/>
              <a:t>The SOAP fault:&lt;Fault&gt; is a subelement of the SOAP body, which is used for reporting errors; see The SOAP fault.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Subtitle 1048735"/>
          <p:cNvSpPr>
            <a:spLocks noGrp="1"/>
          </p:cNvSpPr>
          <p:nvPr>
            <p:ph type="subTitle" idx="1"/>
          </p:nvPr>
        </p:nvSpPr>
        <p:spPr>
          <a:xfrm>
            <a:off x="493569" y="474078"/>
            <a:ext cx="8013989" cy="6075139"/>
          </a:xfrm>
        </p:spPr>
        <p:txBody>
          <a:bodyPr>
            <a:normAutofit fontScale="91667"/>
          </a:bodyPr>
          <a:lstStyle/>
          <a:p>
            <a:pPr algn="l"/>
            <a:r>
              <a:rPr lang="en-US"/>
              <a:t>&lt;?xml version="1.0"?&gt;</a:t>
            </a:r>
          </a:p>
          <a:p>
            <a:pPr algn="l"/>
            <a:r>
              <a:rPr lang="en-US"/>
              <a:t>&lt;soap:Envelope</a:t>
            </a:r>
          </a:p>
          <a:p>
            <a:pPr algn="l"/>
            <a:r>
              <a:rPr lang="en-US"/>
              <a:t>xmlns:soap="http://www.w3.org/2003/05/soap-envelope/"</a:t>
            </a:r>
          </a:p>
          <a:p>
            <a:pPr algn="l"/>
            <a:r>
              <a:rPr lang="en-US"/>
              <a:t>soap:encodingStyle="http://www.w3.org/2003/05/soap-encoding"&gt;</a:t>
            </a:r>
          </a:p>
          <a:p>
            <a:pPr algn="l"/>
            <a:r>
              <a:rPr lang="en-US"/>
              <a:t>&lt;soap:Header&gt;</a:t>
            </a:r>
          </a:p>
          <a:p>
            <a:pPr algn="l"/>
            <a:r>
              <a:rPr lang="en-US"/>
              <a:t>...</a:t>
            </a:r>
          </a:p>
          <a:p>
            <a:pPr algn="l"/>
            <a:r>
              <a:rPr lang="en-US"/>
              <a:t>&lt;/soap:Header&gt;</a:t>
            </a:r>
          </a:p>
          <a:p>
            <a:pPr algn="l"/>
            <a:r>
              <a:rPr lang="en-US"/>
              <a:t>&lt;soap:Body&gt;</a:t>
            </a:r>
          </a:p>
          <a:p>
            <a:pPr algn="l"/>
            <a:r>
              <a:rPr lang="en-US"/>
              <a:t>...</a:t>
            </a:r>
          </a:p>
          <a:p>
            <a:pPr algn="l"/>
            <a:r>
              <a:rPr lang="en-US"/>
              <a:t>  &lt;soap:Fault&gt;</a:t>
            </a:r>
          </a:p>
          <a:p>
            <a:pPr algn="l"/>
            <a:r>
              <a:rPr lang="en-US"/>
              <a:t>  ...</a:t>
            </a:r>
          </a:p>
          <a:p>
            <a:pPr algn="l"/>
            <a:r>
              <a:rPr lang="en-US"/>
              <a:t>  &lt;/soap:Fault&gt;</a:t>
            </a:r>
          </a:p>
          <a:p>
            <a:pPr algn="l"/>
            <a:r>
              <a:rPr lang="en-US"/>
              <a:t>&lt;/soap:Body&gt;</a:t>
            </a:r>
          </a:p>
          <a:p>
            <a:pPr algn="l"/>
            <a:r>
              <a:rPr lang="en-US"/>
              <a:t>&lt;/soap:Envelope&gt;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048698"/>
          <p:cNvSpPr>
            <a:spLocks noGrp="1"/>
          </p:cNvSpPr>
          <p:nvPr>
            <p:ph type="title"/>
          </p:nvPr>
        </p:nvSpPr>
        <p:spPr>
          <a:xfrm>
            <a:off x="628650" y="-233641"/>
            <a:ext cx="7886700" cy="1325563"/>
          </a:xfrm>
        </p:spPr>
        <p:txBody>
          <a:bodyPr/>
          <a:lstStyle/>
          <a:p>
            <a:pPr algn="ctr"/>
            <a:r>
              <a:rPr lang="en-US" sz="3900" b="1">
                <a:solidFill>
                  <a:srgbClr val="3399FF"/>
                </a:solidFill>
              </a:rPr>
              <a:t>Advantages of Soap Web Services</a:t>
            </a:r>
          </a:p>
        </p:txBody>
      </p:sp>
      <p:sp>
        <p:nvSpPr>
          <p:cNvPr id="1048700" name="Content Placeholder 1048699"/>
          <p:cNvSpPr>
            <a:spLocks noGrp="1"/>
          </p:cNvSpPr>
          <p:nvPr>
            <p:ph idx="1"/>
          </p:nvPr>
        </p:nvSpPr>
        <p:spPr>
          <a:xfrm>
            <a:off x="407842" y="1253331"/>
            <a:ext cx="8945274" cy="5026250"/>
          </a:xfrm>
        </p:spPr>
        <p:txBody>
          <a:bodyPr/>
          <a:lstStyle/>
          <a:p>
            <a:r>
              <a:rPr lang="en-US"/>
              <a:t>WS Security: SOAP defines its own security known as WS Security.</a:t>
            </a:r>
          </a:p>
          <a:p>
            <a:endParaRPr lang="en-US"/>
          </a:p>
          <a:p>
            <a:r>
              <a:rPr lang="en-US"/>
              <a:t>Language and Platform independent: SOAP web services can be written in any programming language and executed in any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048684"/>
          <p:cNvSpPr>
            <a:spLocks noGrp="1"/>
          </p:cNvSpPr>
          <p:nvPr>
            <p:ph type="ctrTitle"/>
          </p:nvPr>
        </p:nvSpPr>
        <p:spPr/>
        <p:txBody>
          <a:bodyPr/>
          <a:lstStyle/>
          <a:p>
            <a:endParaRPr lang="en-US"/>
          </a:p>
        </p:txBody>
      </p:sp>
      <p:sp>
        <p:nvSpPr>
          <p:cNvPr id="1048686" name="Subtitle 1048685"/>
          <p:cNvSpPr>
            <a:spLocks noGrp="1"/>
          </p:cNvSpPr>
          <p:nvPr>
            <p:ph type="subTitle" idx="1"/>
          </p:nvPr>
        </p:nvSpPr>
        <p:spPr/>
        <p:txBody>
          <a:bodyPr/>
          <a:lstStyle/>
          <a:p>
            <a:endParaRPr lang="en-US"/>
          </a:p>
        </p:txBody>
      </p:sp>
      <p:pic>
        <p:nvPicPr>
          <p:cNvPr id="2097165" name="Picture 2097164"/>
          <p:cNvPicPr>
            <a:picLocks/>
          </p:cNvPicPr>
          <p:nvPr/>
        </p:nvPicPr>
        <p:blipFill>
          <a:blip r:embed="rId2"/>
          <a:stretch>
            <a:fillRect/>
          </a:stretch>
        </p:blipFill>
        <p:spPr>
          <a:xfrm>
            <a:off x="0" y="295227"/>
            <a:ext cx="9112198" cy="59561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048700"/>
          <p:cNvSpPr>
            <a:spLocks noGrp="1"/>
          </p:cNvSpPr>
          <p:nvPr>
            <p:ph type="title"/>
          </p:nvPr>
        </p:nvSpPr>
        <p:spPr/>
        <p:txBody>
          <a:bodyPr/>
          <a:lstStyle/>
          <a:p>
            <a:pPr algn="ctr"/>
            <a:r>
              <a:rPr lang="en-US" sz="3600" b="1">
                <a:solidFill>
                  <a:srgbClr val="3399FF"/>
                </a:solidFill>
              </a:rPr>
              <a:t>Disadvantages of Soap Web Services</a:t>
            </a:r>
          </a:p>
        </p:txBody>
      </p:sp>
      <p:sp>
        <p:nvSpPr>
          <p:cNvPr id="1048702" name="Content Placeholder 1048701"/>
          <p:cNvSpPr>
            <a:spLocks noGrp="1"/>
          </p:cNvSpPr>
          <p:nvPr>
            <p:ph idx="1"/>
          </p:nvPr>
        </p:nvSpPr>
        <p:spPr>
          <a:xfrm>
            <a:off x="628650" y="1825624"/>
            <a:ext cx="8594581" cy="5057871"/>
          </a:xfrm>
        </p:spPr>
        <p:txBody>
          <a:bodyPr/>
          <a:lstStyle/>
          <a:p>
            <a:r>
              <a:rPr lang="en-US"/>
              <a:t>Slow: SOAP uses XML format that must be parsed to be read. It defines many standards that must be followed while developing the SOAP applications. So it is slow and consumes more bandwidth and resource.</a:t>
            </a:r>
          </a:p>
          <a:p>
            <a:endParaRPr lang="en-US"/>
          </a:p>
          <a:p>
            <a:r>
              <a:rPr lang="en-US"/>
              <a:t>WSDL dependent: SOAP uses WSDL and doesn't have any other mechanism to discover the service.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737" name="Title 1048736"/>
          <p:cNvSpPr>
            <a:spLocks noGrp="1"/>
          </p:cNvSpPr>
          <p:nvPr>
            <p:ph type="ctrTitle"/>
          </p:nvPr>
        </p:nvSpPr>
        <p:spPr/>
        <p:txBody>
          <a:bodyPr/>
          <a:lstStyle/>
          <a:p>
            <a:r>
              <a:rPr lang="en-US" sz="6600" b="1">
                <a:solidFill>
                  <a:srgbClr val="3399FF"/>
                </a:solidFill>
              </a:rPr>
              <a:t>REST</a:t>
            </a:r>
          </a:p>
        </p:txBody>
      </p:sp>
      <p:sp>
        <p:nvSpPr>
          <p:cNvPr id="1048738" name="Subtitle 1048737"/>
          <p:cNvSpPr>
            <a:spLocks noGrp="1"/>
          </p:cNvSpPr>
          <p:nvPr>
            <p:ph type="subTitle" idx="1"/>
          </p:nvPr>
        </p:nvSpPr>
        <p:spPr>
          <a:xfrm>
            <a:off x="331209" y="4056306"/>
            <a:ext cx="7926991" cy="1655762"/>
          </a:xfrm>
        </p:spPr>
        <p:txBody>
          <a:bodyPr/>
          <a:lstStyle/>
          <a:p>
            <a:r>
              <a:rPr lang="en-US" sz="3200" b="1">
                <a:solidFill>
                  <a:srgbClr val="98CC00"/>
                </a:solidFill>
              </a:rPr>
              <a:t>REpresentational State Transfer.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itle 1048706"/>
          <p:cNvSpPr>
            <a:spLocks noGrp="1"/>
          </p:cNvSpPr>
          <p:nvPr>
            <p:ph type="title"/>
          </p:nvPr>
        </p:nvSpPr>
        <p:spPr/>
        <p:txBody>
          <a:bodyPr/>
          <a:lstStyle/>
          <a:p>
            <a:pPr algn="ctr"/>
            <a:r>
              <a:rPr lang="en-US" b="1">
                <a:solidFill>
                  <a:srgbClr val="3399FF"/>
                </a:solidFill>
              </a:rPr>
              <a:t>RESTful Web Services</a:t>
            </a:r>
          </a:p>
        </p:txBody>
      </p:sp>
      <p:sp>
        <p:nvSpPr>
          <p:cNvPr id="1048708" name="Content Placeholder 1048707"/>
          <p:cNvSpPr>
            <a:spLocks noGrp="1"/>
          </p:cNvSpPr>
          <p:nvPr>
            <p:ph idx="1"/>
          </p:nvPr>
        </p:nvSpPr>
        <p:spPr/>
        <p:txBody>
          <a:bodyPr/>
          <a:lstStyle/>
          <a:p>
            <a:r>
              <a:rPr lang="en-US"/>
              <a:t>REST stands for REpresentational State Transfer.</a:t>
            </a:r>
          </a:p>
          <a:p>
            <a:endParaRPr lang="en-US"/>
          </a:p>
          <a:p>
            <a:r>
              <a:rPr lang="en-US"/>
              <a:t>REST is an architectural style not a protocol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048708"/>
          <p:cNvSpPr>
            <a:spLocks noGrp="1"/>
          </p:cNvSpPr>
          <p:nvPr>
            <p:ph type="title"/>
          </p:nvPr>
        </p:nvSpPr>
        <p:spPr/>
        <p:txBody>
          <a:bodyPr/>
          <a:lstStyle/>
          <a:p>
            <a:endParaRPr lang="en-US"/>
          </a:p>
        </p:txBody>
      </p:sp>
      <p:sp>
        <p:nvSpPr>
          <p:cNvPr id="1048710" name="Content Placeholder 1048709"/>
          <p:cNvSpPr>
            <a:spLocks noGrp="1"/>
          </p:cNvSpPr>
          <p:nvPr>
            <p:ph idx="1"/>
          </p:nvPr>
        </p:nvSpPr>
        <p:spPr/>
        <p:txBody>
          <a:bodyPr/>
          <a:lstStyle/>
          <a:p>
            <a:endParaRPr lang="en-US"/>
          </a:p>
        </p:txBody>
      </p:sp>
      <p:pic>
        <p:nvPicPr>
          <p:cNvPr id="2097168" name="Picture 2097167"/>
          <p:cNvPicPr>
            <a:picLocks/>
          </p:cNvPicPr>
          <p:nvPr/>
        </p:nvPicPr>
        <p:blipFill>
          <a:blip r:embed="rId2"/>
          <a:stretch>
            <a:fillRect/>
          </a:stretch>
        </p:blipFill>
        <p:spPr>
          <a:xfrm>
            <a:off x="38966" y="0"/>
            <a:ext cx="9066068" cy="692096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048710"/>
          <p:cNvSpPr>
            <a:spLocks noGrp="1"/>
          </p:cNvSpPr>
          <p:nvPr>
            <p:ph type="title"/>
          </p:nvPr>
        </p:nvSpPr>
        <p:spPr/>
        <p:txBody>
          <a:bodyPr/>
          <a:lstStyle/>
          <a:p>
            <a:endParaRPr lang="en-US"/>
          </a:p>
        </p:txBody>
      </p:sp>
      <p:sp>
        <p:nvSpPr>
          <p:cNvPr id="1048712" name="Content Placeholder 1048711"/>
          <p:cNvSpPr>
            <a:spLocks noGrp="1"/>
          </p:cNvSpPr>
          <p:nvPr>
            <p:ph idx="1"/>
          </p:nvPr>
        </p:nvSpPr>
        <p:spPr/>
        <p:txBody>
          <a:bodyPr/>
          <a:lstStyle/>
          <a:p>
            <a:endParaRPr lang="en-US"/>
          </a:p>
        </p:txBody>
      </p:sp>
      <p:pic>
        <p:nvPicPr>
          <p:cNvPr id="2097169" name="Picture 2097168"/>
          <p:cNvPicPr>
            <a:picLocks/>
          </p:cNvPicPr>
          <p:nvPr/>
        </p:nvPicPr>
        <p:blipFill>
          <a:blip r:embed="rId2"/>
          <a:stretch>
            <a:fillRect/>
          </a:stretch>
        </p:blipFill>
        <p:spPr>
          <a:xfrm>
            <a:off x="0" y="0"/>
            <a:ext cx="9144000" cy="687690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048712"/>
          <p:cNvSpPr>
            <a:spLocks noGrp="1"/>
          </p:cNvSpPr>
          <p:nvPr>
            <p:ph type="title"/>
          </p:nvPr>
        </p:nvSpPr>
        <p:spPr/>
        <p:txBody>
          <a:bodyPr/>
          <a:lstStyle/>
          <a:p>
            <a:endParaRPr lang="en-US"/>
          </a:p>
        </p:txBody>
      </p:sp>
      <p:sp>
        <p:nvSpPr>
          <p:cNvPr id="1048714" name="Content Placeholder 1048713"/>
          <p:cNvSpPr>
            <a:spLocks noGrp="1"/>
          </p:cNvSpPr>
          <p:nvPr>
            <p:ph idx="1"/>
          </p:nvPr>
        </p:nvSpPr>
        <p:spPr/>
        <p:txBody>
          <a:bodyPr/>
          <a:lstStyle/>
          <a:p>
            <a:endParaRPr lang="en-US"/>
          </a:p>
        </p:txBody>
      </p:sp>
      <p:pic>
        <p:nvPicPr>
          <p:cNvPr id="2097170" name="Picture 2097169"/>
          <p:cNvPicPr>
            <a:picLocks/>
          </p:cNvPicPr>
          <p:nvPr/>
        </p:nvPicPr>
        <p:blipFill>
          <a:blip r:embed="rId2"/>
          <a:stretch>
            <a:fillRect/>
          </a:stretch>
        </p:blipFill>
        <p:spPr>
          <a:xfrm>
            <a:off x="0" y="0"/>
            <a:ext cx="9234920" cy="6870493"/>
          </a:xfrm>
          <a:prstGeom prst="rect">
            <a:avLst/>
          </a:prstGeom>
        </p:spPr>
      </p:pic>
      <p:pic>
        <p:nvPicPr>
          <p:cNvPr id="2097171" name="Picture 2097170"/>
          <p:cNvPicPr>
            <a:picLocks/>
          </p:cNvPicPr>
          <p:nvPr/>
        </p:nvPicPr>
        <p:blipFill>
          <a:blip r:embed="rId3"/>
          <a:stretch>
            <a:fillRect/>
          </a:stretch>
        </p:blipFill>
        <p:spPr>
          <a:xfrm>
            <a:off x="0" y="37282"/>
            <a:ext cx="2922443" cy="65568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itle 1048714"/>
          <p:cNvSpPr>
            <a:spLocks noGrp="1"/>
          </p:cNvSpPr>
          <p:nvPr>
            <p:ph type="title"/>
          </p:nvPr>
        </p:nvSpPr>
        <p:spPr/>
        <p:txBody>
          <a:bodyPr/>
          <a:lstStyle/>
          <a:p>
            <a:endParaRPr lang="en-US"/>
          </a:p>
        </p:txBody>
      </p:sp>
      <p:sp>
        <p:nvSpPr>
          <p:cNvPr id="1048716" name="Content Placeholder 1048715"/>
          <p:cNvSpPr>
            <a:spLocks noGrp="1"/>
          </p:cNvSpPr>
          <p:nvPr>
            <p:ph idx="1"/>
          </p:nvPr>
        </p:nvSpPr>
        <p:spPr/>
        <p:txBody>
          <a:bodyPr/>
          <a:lstStyle/>
          <a:p>
            <a:endParaRPr lang="en-US"/>
          </a:p>
        </p:txBody>
      </p:sp>
      <p:pic>
        <p:nvPicPr>
          <p:cNvPr id="2097172" name="Picture 2097171"/>
          <p:cNvPicPr>
            <a:picLocks/>
          </p:cNvPicPr>
          <p:nvPr/>
        </p:nvPicPr>
        <p:blipFill>
          <a:blip r:embed="rId2"/>
          <a:stretch>
            <a:fillRect/>
          </a:stretch>
        </p:blipFill>
        <p:spPr>
          <a:xfrm>
            <a:off x="0" y="0"/>
            <a:ext cx="9144000" cy="690934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Title 1048738"/>
          <p:cNvSpPr>
            <a:spLocks noGrp="1"/>
          </p:cNvSpPr>
          <p:nvPr>
            <p:ph type="title"/>
          </p:nvPr>
        </p:nvSpPr>
        <p:spPr/>
        <p:txBody>
          <a:bodyPr/>
          <a:lstStyle/>
          <a:p>
            <a:endParaRPr lang="en-US"/>
          </a:p>
        </p:txBody>
      </p:sp>
      <p:sp>
        <p:nvSpPr>
          <p:cNvPr id="1048740" name="Content Placeholder 1048739"/>
          <p:cNvSpPr>
            <a:spLocks noGrp="1"/>
          </p:cNvSpPr>
          <p:nvPr>
            <p:ph idx="1"/>
          </p:nvPr>
        </p:nvSpPr>
        <p:spPr/>
        <p:txBody>
          <a:bodyPr/>
          <a:lstStyle/>
          <a:p>
            <a:endParaRPr lang="en-US"/>
          </a:p>
        </p:txBody>
      </p:sp>
      <p:pic>
        <p:nvPicPr>
          <p:cNvPr id="2097173" name="Picture 2097172"/>
          <p:cNvPicPr>
            <a:picLocks/>
          </p:cNvPicPr>
          <p:nvPr/>
        </p:nvPicPr>
        <p:blipFill>
          <a:blip r:embed="rId2"/>
          <a:stretch>
            <a:fillRect/>
          </a:stretch>
        </p:blipFill>
        <p:spPr>
          <a:xfrm>
            <a:off x="0" y="0"/>
            <a:ext cx="9144000" cy="683759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3" name="Title 1048742"/>
          <p:cNvSpPr>
            <a:spLocks noGrp="1"/>
          </p:cNvSpPr>
          <p:nvPr>
            <p:ph type="ctrTitle"/>
          </p:nvPr>
        </p:nvSpPr>
        <p:spPr>
          <a:xfrm>
            <a:off x="96396" y="1122363"/>
            <a:ext cx="8900833" cy="3260083"/>
          </a:xfrm>
        </p:spPr>
        <p:txBody>
          <a:bodyPr/>
          <a:lstStyle/>
          <a:p>
            <a:r>
              <a:rPr lang="en-US" b="1">
                <a:solidFill>
                  <a:srgbClr val="3399FF"/>
                </a:solidFill>
              </a:rPr>
              <a:t>POSTMAN as API testing tool</a:t>
            </a:r>
          </a:p>
        </p:txBody>
      </p:sp>
      <p:sp>
        <p:nvSpPr>
          <p:cNvPr id="1048744" name="Subtitle 1048743"/>
          <p:cNvSpPr>
            <a:spLocks noGrp="1"/>
          </p:cNvSpPr>
          <p:nvPr>
            <p:ph type="subTitle"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Title 1048748"/>
          <p:cNvSpPr>
            <a:spLocks noGrp="1"/>
          </p:cNvSpPr>
          <p:nvPr>
            <p:ph type="title"/>
          </p:nvPr>
        </p:nvSpPr>
        <p:spPr/>
        <p:txBody>
          <a:bodyPr/>
          <a:lstStyle/>
          <a:p>
            <a:endParaRPr lang="en-US"/>
          </a:p>
        </p:txBody>
      </p:sp>
      <p:sp>
        <p:nvSpPr>
          <p:cNvPr id="1048750" name="Content Placeholder 1048749"/>
          <p:cNvSpPr>
            <a:spLocks noGrp="1"/>
          </p:cNvSpPr>
          <p:nvPr>
            <p:ph idx="1"/>
          </p:nvPr>
        </p:nvSpPr>
        <p:spPr/>
        <p:txBody>
          <a:bodyPr/>
          <a:lstStyle/>
          <a:p>
            <a:endParaRPr lang="en-US"/>
          </a:p>
        </p:txBody>
      </p:sp>
      <p:pic>
        <p:nvPicPr>
          <p:cNvPr id="2097174" name="Picture 2097173"/>
          <p:cNvPicPr>
            <a:picLocks/>
          </p:cNvPicPr>
          <p:nvPr/>
        </p:nvPicPr>
        <p:blipFill>
          <a:blip r:embed="rId2"/>
          <a:stretch>
            <a:fillRect/>
          </a:stretch>
        </p:blipFill>
        <p:spPr>
          <a:xfrm>
            <a:off x="0" y="0"/>
            <a:ext cx="9174119" cy="69969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048680"/>
          <p:cNvSpPr>
            <a:spLocks noGrp="1"/>
          </p:cNvSpPr>
          <p:nvPr>
            <p:ph type="title"/>
          </p:nvPr>
        </p:nvSpPr>
        <p:spPr>
          <a:xfrm>
            <a:off x="849457" y="0"/>
            <a:ext cx="7886700" cy="1325563"/>
          </a:xfrm>
        </p:spPr>
        <p:txBody>
          <a:bodyPr/>
          <a:lstStyle/>
          <a:p>
            <a:pPr algn="ctr"/>
            <a:r>
              <a:rPr lang="en-US" b="1">
                <a:solidFill>
                  <a:srgbClr val="3399FF"/>
                </a:solidFill>
              </a:rPr>
              <a:t>What is Web Service</a:t>
            </a:r>
          </a:p>
        </p:txBody>
      </p:sp>
      <p:sp>
        <p:nvSpPr>
          <p:cNvPr id="1048682" name="Content Placeholder 1048681"/>
          <p:cNvSpPr>
            <a:spLocks noGrp="1"/>
          </p:cNvSpPr>
          <p:nvPr>
            <p:ph idx="1"/>
          </p:nvPr>
        </p:nvSpPr>
        <p:spPr>
          <a:xfrm>
            <a:off x="148070" y="1253330"/>
            <a:ext cx="8828376" cy="5393110"/>
          </a:xfrm>
        </p:spPr>
        <p:txBody>
          <a:bodyPr>
            <a:normAutofit fontScale="96429"/>
          </a:bodyPr>
          <a:lstStyle/>
          <a:p>
            <a:r>
              <a:rPr lang="en-US"/>
              <a:t>It is a client-server application or application component for communication.</a:t>
            </a:r>
          </a:p>
          <a:p>
            <a:endParaRPr lang="en-US"/>
          </a:p>
          <a:p>
            <a:r>
              <a:rPr lang="en-US"/>
              <a:t>The method of communication between two devices over the network.</a:t>
            </a:r>
          </a:p>
          <a:p>
            <a:endParaRPr lang="en-US"/>
          </a:p>
          <a:p>
            <a:r>
              <a:rPr lang="en-US"/>
              <a:t>It is a software system for the interoperable machine to machine communication.</a:t>
            </a:r>
          </a:p>
          <a:p>
            <a:endParaRPr lang="en-US"/>
          </a:p>
          <a:p>
            <a:r>
              <a:rPr lang="en-US"/>
              <a:t>It is a collection of standards or protocols for exchanging information between two devices or application.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DBBD-8E09-4B55-B6E3-2AC1378532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6E11E0-4BA4-41D7-8249-6AFC26F386B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327064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B4F6-73F1-4E69-96AF-A6CDBCBF8EDC}"/>
              </a:ext>
            </a:extLst>
          </p:cNvPr>
          <p:cNvSpPr>
            <a:spLocks noGrp="1"/>
          </p:cNvSpPr>
          <p:nvPr>
            <p:ph type="title"/>
          </p:nvPr>
        </p:nvSpPr>
        <p:spPr>
          <a:xfrm>
            <a:off x="628650" y="-105391"/>
            <a:ext cx="7886700" cy="1325563"/>
          </a:xfrm>
        </p:spPr>
        <p:txBody>
          <a:bodyPr/>
          <a:lstStyle/>
          <a:p>
            <a:pPr algn="ctr"/>
            <a:r>
              <a:rPr lang="en-US" b="1" i="0" dirty="0">
                <a:solidFill>
                  <a:schemeClr val="accent1"/>
                </a:solidFill>
                <a:effectLst/>
                <a:latin typeface="arial" panose="020B0604020202020204" pitchFamily="34" charset="0"/>
              </a:rPr>
              <a:t>What is the use of JAX-RS?</a:t>
            </a:r>
            <a:endParaRPr lang="en-IN" b="1" dirty="0">
              <a:solidFill>
                <a:schemeClr val="accent1"/>
              </a:solidFill>
            </a:endParaRPr>
          </a:p>
        </p:txBody>
      </p:sp>
      <p:sp>
        <p:nvSpPr>
          <p:cNvPr id="3" name="Content Placeholder 2">
            <a:extLst>
              <a:ext uri="{FF2B5EF4-FFF2-40B4-BE49-F238E27FC236}">
                <a16:creationId xmlns:a16="http://schemas.microsoft.com/office/drawing/2014/main" id="{5E82573F-CB71-46DA-B1B7-B1A888D6BC6A}"/>
              </a:ext>
            </a:extLst>
          </p:cNvPr>
          <p:cNvSpPr>
            <a:spLocks noGrp="1"/>
          </p:cNvSpPr>
          <p:nvPr>
            <p:ph idx="1"/>
          </p:nvPr>
        </p:nvSpPr>
        <p:spPr>
          <a:xfrm>
            <a:off x="628650" y="1252507"/>
            <a:ext cx="8142488" cy="5379111"/>
          </a:xfrm>
        </p:spPr>
        <p:txBody>
          <a:bodyPr/>
          <a:lstStyle/>
          <a:p>
            <a:endParaRPr lang="en-US" b="0" i="0" dirty="0">
              <a:solidFill>
                <a:srgbClr val="202124"/>
              </a:solidFill>
              <a:effectLst/>
              <a:latin typeface="arial" panose="020B0604020202020204" pitchFamily="34" charset="0"/>
            </a:endParaRPr>
          </a:p>
          <a:p>
            <a:r>
              <a:rPr lang="en-IN" b="0" i="0" dirty="0">
                <a:solidFill>
                  <a:srgbClr val="000000"/>
                </a:solidFill>
                <a:effectLst/>
                <a:latin typeface="Linux Libertine"/>
              </a:rPr>
              <a:t>Jakarta RESTful Web Services</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JAX-RS is a </a:t>
            </a:r>
            <a:r>
              <a:rPr lang="en-US" b="1" i="0" dirty="0">
                <a:solidFill>
                  <a:srgbClr val="202124"/>
                </a:solidFill>
                <a:effectLst/>
                <a:latin typeface="arial" panose="020B0604020202020204" pitchFamily="34" charset="0"/>
              </a:rPr>
              <a:t>Java programming language API</a:t>
            </a:r>
            <a:r>
              <a:rPr lang="en-US" b="0" i="0" dirty="0">
                <a:solidFill>
                  <a:srgbClr val="202124"/>
                </a:solidFill>
                <a:effectLst/>
                <a:latin typeface="arial" panose="020B0604020202020204" pitchFamily="34" charset="0"/>
              </a:rPr>
              <a:t> designed to make it easy to develop applications that use the REST architecture. </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The JAX-RS API uses Java programming language annotations to simplify the development of RESTful web services.</a:t>
            </a:r>
            <a:endParaRPr lang="en-IN" dirty="0"/>
          </a:p>
        </p:txBody>
      </p:sp>
    </p:spTree>
    <p:extLst>
      <p:ext uri="{BB962C8B-B14F-4D97-AF65-F5344CB8AC3E}">
        <p14:creationId xmlns:p14="http://schemas.microsoft.com/office/powerpoint/2010/main" val="2333199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B900-FB6A-4E65-A52C-ECFD0416D7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49D9E3-2269-4432-8787-8548C9BD0D1A}"/>
              </a:ext>
            </a:extLst>
          </p:cNvPr>
          <p:cNvSpPr>
            <a:spLocks noGrp="1"/>
          </p:cNvSpPr>
          <p:nvPr>
            <p:ph idx="1"/>
          </p:nvPr>
        </p:nvSpPr>
        <p:spPr/>
        <p:txBody>
          <a:bodyPr/>
          <a:lstStyle/>
          <a:p>
            <a:endParaRPr lang="en-IN"/>
          </a:p>
        </p:txBody>
      </p:sp>
      <p:pic>
        <p:nvPicPr>
          <p:cNvPr id="1026" name="Picture 2" descr="JAX-RS Media Types">
            <a:extLst>
              <a:ext uri="{FF2B5EF4-FFF2-40B4-BE49-F238E27FC236}">
                <a16:creationId xmlns:a16="http://schemas.microsoft.com/office/drawing/2014/main" id="{D25147FF-35C6-4D56-96AA-A0D0A565D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514905"/>
            <a:ext cx="7886700" cy="5662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059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Title 1048740"/>
          <p:cNvSpPr>
            <a:spLocks noGrp="1"/>
          </p:cNvSpPr>
          <p:nvPr>
            <p:ph type="title"/>
          </p:nvPr>
        </p:nvSpPr>
        <p:spPr/>
        <p:txBody>
          <a:bodyPr/>
          <a:lstStyle/>
          <a:p>
            <a:pPr algn="ctr"/>
            <a:r>
              <a:rPr lang="en-US" b="1">
                <a:solidFill>
                  <a:srgbClr val="3399FF"/>
                </a:solidFill>
              </a:rPr>
              <a:t>JAX-RS</a:t>
            </a:r>
          </a:p>
        </p:txBody>
      </p:sp>
      <p:sp>
        <p:nvSpPr>
          <p:cNvPr id="1048742" name="Content Placeholder 1048741"/>
          <p:cNvSpPr>
            <a:spLocks noGrp="1"/>
          </p:cNvSpPr>
          <p:nvPr>
            <p:ph idx="1"/>
          </p:nvPr>
        </p:nvSpPr>
        <p:spPr/>
        <p:txBody>
          <a:bodyPr/>
          <a:lstStyle/>
          <a:p>
            <a:endParaRPr lang="en-US"/>
          </a:p>
        </p:txBody>
      </p:sp>
      <p:pic>
        <p:nvPicPr>
          <p:cNvPr id="2097175" name="Picture 2097174"/>
          <p:cNvPicPr>
            <a:picLocks/>
          </p:cNvPicPr>
          <p:nvPr/>
        </p:nvPicPr>
        <p:blipFill>
          <a:blip r:embed="rId2"/>
          <a:stretch>
            <a:fillRect/>
          </a:stretch>
        </p:blipFill>
        <p:spPr>
          <a:xfrm>
            <a:off x="1181965" y="2286841"/>
            <a:ext cx="6565756" cy="444533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5" name="Title 1048744"/>
          <p:cNvSpPr>
            <a:spLocks noGrp="1"/>
          </p:cNvSpPr>
          <p:nvPr>
            <p:ph type="title"/>
          </p:nvPr>
        </p:nvSpPr>
        <p:spPr/>
        <p:txBody>
          <a:bodyPr/>
          <a:lstStyle/>
          <a:p>
            <a:endParaRPr lang="en-US"/>
          </a:p>
        </p:txBody>
      </p:sp>
      <p:sp>
        <p:nvSpPr>
          <p:cNvPr id="1048746" name="Content Placeholder 1048745"/>
          <p:cNvSpPr>
            <a:spLocks noGrp="1"/>
          </p:cNvSpPr>
          <p:nvPr>
            <p:ph idx="1"/>
          </p:nvPr>
        </p:nvSpPr>
        <p:spPr/>
        <p:txBody>
          <a:bodyPr/>
          <a:lstStyle/>
          <a:p>
            <a:endParaRPr lang="en-US"/>
          </a:p>
        </p:txBody>
      </p:sp>
      <p:pic>
        <p:nvPicPr>
          <p:cNvPr id="2097176" name="Picture 2097175"/>
          <p:cNvPicPr>
            <a:picLocks/>
          </p:cNvPicPr>
          <p:nvPr/>
        </p:nvPicPr>
        <p:blipFill>
          <a:blip r:embed="rId2"/>
          <a:stretch>
            <a:fillRect/>
          </a:stretch>
        </p:blipFill>
        <p:spPr>
          <a:xfrm>
            <a:off x="675410" y="365125"/>
            <a:ext cx="7793181" cy="580164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5242-18E2-43D0-89A7-EE717351F09E}"/>
              </a:ext>
            </a:extLst>
          </p:cNvPr>
          <p:cNvSpPr>
            <a:spLocks noGrp="1"/>
          </p:cNvSpPr>
          <p:nvPr>
            <p:ph type="title"/>
          </p:nvPr>
        </p:nvSpPr>
        <p:spPr>
          <a:xfrm>
            <a:off x="628650" y="-248075"/>
            <a:ext cx="7886700" cy="1325563"/>
          </a:xfrm>
        </p:spPr>
        <p:txBody>
          <a:bodyPr>
            <a:normAutofit/>
          </a:bodyPr>
          <a:lstStyle/>
          <a:p>
            <a:pPr algn="ctr"/>
            <a:r>
              <a:rPr lang="en-IN" sz="2400" b="0" i="0" dirty="0">
                <a:solidFill>
                  <a:srgbClr val="000000"/>
                </a:solidFill>
                <a:effectLst/>
                <a:latin typeface="Linux Libertine"/>
              </a:rPr>
              <a:t>Specification</a:t>
            </a:r>
            <a:br>
              <a:rPr lang="en-IN" sz="2400" b="0" i="0" dirty="0">
                <a:solidFill>
                  <a:srgbClr val="000000"/>
                </a:solidFill>
                <a:effectLst/>
                <a:latin typeface="Linux Libertine"/>
              </a:rPr>
            </a:br>
            <a:endParaRPr lang="en-IN" sz="2400" dirty="0"/>
          </a:p>
        </p:txBody>
      </p:sp>
      <p:sp>
        <p:nvSpPr>
          <p:cNvPr id="3" name="Content Placeholder 2">
            <a:extLst>
              <a:ext uri="{FF2B5EF4-FFF2-40B4-BE49-F238E27FC236}">
                <a16:creationId xmlns:a16="http://schemas.microsoft.com/office/drawing/2014/main" id="{123F67E1-7175-4C9C-9D89-006F2FB012C3}"/>
              </a:ext>
            </a:extLst>
          </p:cNvPr>
          <p:cNvSpPr>
            <a:spLocks noGrp="1"/>
          </p:cNvSpPr>
          <p:nvPr>
            <p:ph idx="1"/>
          </p:nvPr>
        </p:nvSpPr>
        <p:spPr>
          <a:xfrm>
            <a:off x="229154" y="831325"/>
            <a:ext cx="8692903" cy="5658252"/>
          </a:xfrm>
        </p:spPr>
        <p:txBody>
          <a:bodyPr>
            <a:normAutofit fontScale="85000" lnSpcReduction="10000"/>
          </a:bodyPr>
          <a:lstStyle/>
          <a:p>
            <a:r>
              <a:rPr lang="en-US" dirty="0"/>
              <a:t>JAX-RS provides some annotations to aid in mapping a resource class (a POJO) as a web resource. </a:t>
            </a:r>
          </a:p>
          <a:p>
            <a:endParaRPr lang="en-US" dirty="0"/>
          </a:p>
          <a:p>
            <a:r>
              <a:rPr lang="en-US" dirty="0"/>
              <a:t>The annotations use the Java package javax.ws.rs. They include:</a:t>
            </a:r>
          </a:p>
          <a:p>
            <a:endParaRPr lang="en-US" dirty="0"/>
          </a:p>
          <a:p>
            <a:r>
              <a:rPr lang="en-US" dirty="0"/>
              <a:t>@Path specifies the relative path for a resource class or method.</a:t>
            </a:r>
          </a:p>
          <a:p>
            <a:endParaRPr lang="en-US" dirty="0"/>
          </a:p>
          <a:p>
            <a:r>
              <a:rPr lang="en-US" dirty="0"/>
              <a:t>@GET, @PUT, @POST, @DELETE and @HEAD specify the HTTP request type of a resource.</a:t>
            </a:r>
          </a:p>
          <a:p>
            <a:endParaRPr lang="en-US" dirty="0"/>
          </a:p>
          <a:p>
            <a:r>
              <a:rPr lang="en-US" dirty="0"/>
              <a:t>@Produces specifies the response Internet media types (used for content negotiation).</a:t>
            </a:r>
          </a:p>
          <a:p>
            <a:endParaRPr lang="en-US" dirty="0"/>
          </a:p>
          <a:p>
            <a:r>
              <a:rPr lang="en-US" dirty="0"/>
              <a:t>@Consumes specifies the accepted request Internet media types.</a:t>
            </a:r>
            <a:endParaRPr lang="en-IN" dirty="0"/>
          </a:p>
        </p:txBody>
      </p:sp>
    </p:spTree>
    <p:extLst>
      <p:ext uri="{BB962C8B-B14F-4D97-AF65-F5344CB8AC3E}">
        <p14:creationId xmlns:p14="http://schemas.microsoft.com/office/powerpoint/2010/main" val="3938572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A0998-00F7-49D1-967C-DEF827447F3A}"/>
              </a:ext>
            </a:extLst>
          </p:cNvPr>
          <p:cNvSpPr>
            <a:spLocks noGrp="1"/>
          </p:cNvSpPr>
          <p:nvPr>
            <p:ph idx="1"/>
          </p:nvPr>
        </p:nvSpPr>
        <p:spPr>
          <a:xfrm>
            <a:off x="220277" y="227644"/>
            <a:ext cx="8781680" cy="6546018"/>
          </a:xfrm>
        </p:spPr>
        <p:txBody>
          <a:bodyPr>
            <a:normAutofit fontScale="85000" lnSpcReduction="20000"/>
          </a:bodyPr>
          <a:lstStyle/>
          <a:p>
            <a:r>
              <a:rPr lang="en-US" dirty="0"/>
              <a:t>In addition, it provides further annotations to method parameters to pull information out of the request.</a:t>
            </a:r>
          </a:p>
          <a:p>
            <a:endParaRPr lang="en-US" dirty="0"/>
          </a:p>
          <a:p>
            <a:r>
              <a:rPr lang="en-US" dirty="0"/>
              <a:t> All the @*Param annotations take a key of some form which is used to look up the value required.</a:t>
            </a:r>
          </a:p>
          <a:p>
            <a:endParaRPr lang="en-US" dirty="0"/>
          </a:p>
          <a:p>
            <a:r>
              <a:rPr lang="en-US" dirty="0"/>
              <a:t>@PathParam binds the method parameter to a path segment.</a:t>
            </a:r>
          </a:p>
          <a:p>
            <a:r>
              <a:rPr lang="en-US" dirty="0"/>
              <a:t>@QueryParam binds the method parameter to the value of an HTTP query parameter.</a:t>
            </a:r>
          </a:p>
          <a:p>
            <a:r>
              <a:rPr lang="en-US" dirty="0"/>
              <a:t>@MatrixParam binds the method parameter to the value of an HTTP matrix parameter.</a:t>
            </a:r>
          </a:p>
          <a:p>
            <a:r>
              <a:rPr lang="en-US" dirty="0"/>
              <a:t>@HeaderParam binds the method parameter to an HTTP header value.</a:t>
            </a:r>
          </a:p>
          <a:p>
            <a:r>
              <a:rPr lang="en-US" dirty="0"/>
              <a:t>@CookieParam binds the method parameter to a cookie value.</a:t>
            </a:r>
          </a:p>
          <a:p>
            <a:r>
              <a:rPr lang="en-US" dirty="0"/>
              <a:t>@FormParam binds the method parameter to a form value.</a:t>
            </a:r>
          </a:p>
          <a:p>
            <a:r>
              <a:rPr lang="en-US" dirty="0"/>
              <a:t>@DefaultValue specifies a default value for the above bindings when the key is not found.</a:t>
            </a:r>
          </a:p>
          <a:p>
            <a:r>
              <a:rPr lang="en-US" dirty="0"/>
              <a:t>@Context returns the entire context of the object (for example @Context </a:t>
            </a:r>
            <a:r>
              <a:rPr lang="en-US" dirty="0" err="1"/>
              <a:t>HttpServletRequest</a:t>
            </a:r>
            <a:r>
              <a:rPr lang="en-US" dirty="0"/>
              <a:t> request).</a:t>
            </a:r>
            <a:endParaRPr lang="en-IN" dirty="0"/>
          </a:p>
        </p:txBody>
      </p:sp>
    </p:spTree>
    <p:extLst>
      <p:ext uri="{BB962C8B-B14F-4D97-AF65-F5344CB8AC3E}">
        <p14:creationId xmlns:p14="http://schemas.microsoft.com/office/powerpoint/2010/main" val="747030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Title 1048746"/>
          <p:cNvSpPr>
            <a:spLocks noGrp="1"/>
          </p:cNvSpPr>
          <p:nvPr>
            <p:ph type="title"/>
          </p:nvPr>
        </p:nvSpPr>
        <p:spPr/>
        <p:txBody>
          <a:bodyPr/>
          <a:lstStyle/>
          <a:p>
            <a:endParaRPr lang="en-US"/>
          </a:p>
        </p:txBody>
      </p:sp>
      <p:sp>
        <p:nvSpPr>
          <p:cNvPr id="1048748" name="Content Placeholder 1048747"/>
          <p:cNvSpPr>
            <a:spLocks noGrp="1"/>
          </p:cNvSpPr>
          <p:nvPr>
            <p:ph idx="1"/>
          </p:nvPr>
        </p:nvSpPr>
        <p:spPr/>
        <p:txBody>
          <a:bodyPr/>
          <a:lstStyle/>
          <a:p>
            <a:endParaRPr lang="en-US"/>
          </a:p>
        </p:txBody>
      </p:sp>
      <p:pic>
        <p:nvPicPr>
          <p:cNvPr id="2097177" name="Picture 2097176"/>
          <p:cNvPicPr>
            <a:picLocks/>
          </p:cNvPicPr>
          <p:nvPr/>
        </p:nvPicPr>
        <p:blipFill>
          <a:blip r:embed="rId2"/>
          <a:stretch>
            <a:fillRect/>
          </a:stretch>
        </p:blipFill>
        <p:spPr>
          <a:xfrm>
            <a:off x="0" y="0"/>
            <a:ext cx="9144000" cy="686463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CA73-96A2-42DD-877A-4574CF40AA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353254-D2B9-48C1-A9A3-BA202265B844}"/>
              </a:ext>
            </a:extLst>
          </p:cNvPr>
          <p:cNvSpPr>
            <a:spLocks noGrp="1"/>
          </p:cNvSpPr>
          <p:nvPr>
            <p:ph idx="1"/>
          </p:nvPr>
        </p:nvSpPr>
        <p:spPr/>
        <p:txBody>
          <a:bodyPr/>
          <a:lstStyle/>
          <a:p>
            <a:endParaRPr lang="en-IN"/>
          </a:p>
        </p:txBody>
      </p:sp>
      <p:pic>
        <p:nvPicPr>
          <p:cNvPr id="2050" name="Picture 2" descr="Introduction to JAX-RS | SpringerLink">
            <a:extLst>
              <a:ext uri="{FF2B5EF4-FFF2-40B4-BE49-F238E27FC236}">
                <a16:creationId xmlns:a16="http://schemas.microsoft.com/office/drawing/2014/main" id="{EBABF987-BB5D-4D8A-986F-038AE19ED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3" y="221942"/>
            <a:ext cx="8839470" cy="5646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00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048682"/>
          <p:cNvSpPr>
            <a:spLocks noGrp="1"/>
          </p:cNvSpPr>
          <p:nvPr>
            <p:ph type="title"/>
          </p:nvPr>
        </p:nvSpPr>
        <p:spPr>
          <a:xfrm>
            <a:off x="628649" y="0"/>
            <a:ext cx="7886700" cy="1325563"/>
          </a:xfrm>
        </p:spPr>
        <p:txBody>
          <a:bodyPr/>
          <a:lstStyle/>
          <a:p>
            <a:pPr algn="ctr"/>
            <a:r>
              <a:rPr lang="en-US" b="1">
                <a:solidFill>
                  <a:srgbClr val="3399FF"/>
                </a:solidFill>
              </a:rPr>
              <a:t>Types of Web Services</a:t>
            </a:r>
          </a:p>
        </p:txBody>
      </p:sp>
      <p:sp>
        <p:nvSpPr>
          <p:cNvPr id="1048684" name="Content Placeholder 1048683"/>
          <p:cNvSpPr>
            <a:spLocks noGrp="1"/>
          </p:cNvSpPr>
          <p:nvPr>
            <p:ph idx="1"/>
          </p:nvPr>
        </p:nvSpPr>
        <p:spPr/>
        <p:txBody>
          <a:bodyPr/>
          <a:lstStyle/>
          <a:p>
            <a:endParaRPr lang="en-US"/>
          </a:p>
        </p:txBody>
      </p:sp>
      <p:pic>
        <p:nvPicPr>
          <p:cNvPr id="2097164" name="Picture 2097163"/>
          <p:cNvPicPr>
            <a:picLocks/>
          </p:cNvPicPr>
          <p:nvPr/>
        </p:nvPicPr>
        <p:blipFill>
          <a:blip r:embed="rId2"/>
          <a:stretch>
            <a:fillRect/>
          </a:stretch>
        </p:blipFill>
        <p:spPr>
          <a:xfrm>
            <a:off x="537819" y="1618418"/>
            <a:ext cx="7813874" cy="53214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048686"/>
          <p:cNvSpPr>
            <a:spLocks noGrp="1"/>
          </p:cNvSpPr>
          <p:nvPr>
            <p:ph type="title"/>
          </p:nvPr>
        </p:nvSpPr>
        <p:spPr>
          <a:xfrm>
            <a:off x="628650" y="-257959"/>
            <a:ext cx="7886700" cy="1325563"/>
          </a:xfrm>
        </p:spPr>
        <p:txBody>
          <a:bodyPr/>
          <a:lstStyle/>
          <a:p>
            <a:pPr algn="ctr"/>
            <a:r>
              <a:rPr lang="en-US" b="1">
                <a:solidFill>
                  <a:srgbClr val="3399FF"/>
                </a:solidFill>
              </a:rPr>
              <a:t>Web Service Features</a:t>
            </a:r>
          </a:p>
        </p:txBody>
      </p:sp>
      <p:sp>
        <p:nvSpPr>
          <p:cNvPr id="1048688" name="Content Placeholder 1048687"/>
          <p:cNvSpPr>
            <a:spLocks noGrp="1"/>
          </p:cNvSpPr>
          <p:nvPr>
            <p:ph idx="1"/>
          </p:nvPr>
        </p:nvSpPr>
        <p:spPr>
          <a:xfrm>
            <a:off x="564215" y="2086461"/>
            <a:ext cx="8579784" cy="5574221"/>
          </a:xfrm>
        </p:spPr>
        <p:txBody>
          <a:bodyPr/>
          <a:lstStyle/>
          <a:p>
            <a:pPr marL="0" indent="0">
              <a:buNone/>
            </a:pPr>
            <a:r>
              <a:rPr lang="en-US"/>
              <a:t>XML-Based</a:t>
            </a:r>
          </a:p>
          <a:p>
            <a:pPr marL="0" indent="0">
              <a:buNone/>
            </a:pPr>
            <a:endParaRPr lang="en-US"/>
          </a:p>
          <a:p>
            <a:pPr marL="0" indent="0">
              <a:buNone/>
            </a:pPr>
            <a:r>
              <a:rPr lang="en-US"/>
              <a:t>Web services use XML at data description and data transportation layers. Using XML exclude any networking, operating system, or platform binding. Web services-based operation is extremely interoperable at their core level.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Content Placeholder 1048689"/>
          <p:cNvSpPr>
            <a:spLocks noGrp="1"/>
          </p:cNvSpPr>
          <p:nvPr>
            <p:ph idx="1"/>
          </p:nvPr>
        </p:nvSpPr>
        <p:spPr>
          <a:xfrm>
            <a:off x="342899" y="281113"/>
            <a:ext cx="8514306" cy="6155430"/>
          </a:xfrm>
        </p:spPr>
        <p:txBody>
          <a:bodyPr>
            <a:normAutofit fontScale="92857"/>
          </a:bodyPr>
          <a:lstStyle/>
          <a:p>
            <a:pPr marL="0" indent="0">
              <a:buNone/>
            </a:pPr>
            <a:r>
              <a:rPr lang="en-US"/>
              <a:t>Loosely Coupled</a:t>
            </a:r>
          </a:p>
          <a:p>
            <a:pPr marL="0" indent="0">
              <a:buNone/>
            </a:pPr>
            <a:endParaRPr lang="en-US"/>
          </a:p>
          <a:p>
            <a:r>
              <a:rPr lang="en-US"/>
              <a:t>A client of a web service is not fixed to the web service directly.</a:t>
            </a:r>
          </a:p>
          <a:p>
            <a:r>
              <a:rPr lang="en-US"/>
              <a:t>The web service interface can support innovation over time without negotiating the client's ability to communicate with the service. </a:t>
            </a:r>
          </a:p>
          <a:p>
            <a:r>
              <a:rPr lang="en-US"/>
              <a:t>A tightly coupled system means that the client and server logic are closely tied to one another, indicating that if one interface changes, then another must be updated.</a:t>
            </a:r>
          </a:p>
          <a:p>
            <a:r>
              <a:rPr lang="en-US"/>
              <a:t> Accepting a loosely coupled architecture tends to make software systems more manageable and allows more straightforward integration between various systems.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Content Placeholder 1048691"/>
          <p:cNvSpPr>
            <a:spLocks noGrp="1"/>
          </p:cNvSpPr>
          <p:nvPr>
            <p:ph idx="1"/>
          </p:nvPr>
        </p:nvSpPr>
        <p:spPr>
          <a:xfrm>
            <a:off x="200026" y="177280"/>
            <a:ext cx="8802399" cy="6523430"/>
          </a:xfrm>
        </p:spPr>
        <p:txBody>
          <a:bodyPr/>
          <a:lstStyle/>
          <a:p>
            <a:pPr marL="0" indent="0">
              <a:buNone/>
            </a:pPr>
            <a:r>
              <a:rPr lang="en-US"/>
              <a:t>Coarse-Grained</a:t>
            </a:r>
          </a:p>
          <a:p>
            <a:pPr marL="0" indent="0">
              <a:buNone/>
            </a:pPr>
            <a:endParaRPr lang="en-US"/>
          </a:p>
          <a:p>
            <a:r>
              <a:rPr lang="en-US"/>
              <a:t>Object-oriented technologies such as Java expose their functions through individual methods.</a:t>
            </a:r>
          </a:p>
          <a:p>
            <a:endParaRPr lang="en-US"/>
          </a:p>
          <a:p>
            <a:r>
              <a:rPr lang="en-US"/>
              <a:t> A specific process is too fine an operation to provide any suitable capability at a corporate level. </a:t>
            </a:r>
          </a:p>
          <a:p>
            <a:endParaRPr lang="en-US"/>
          </a:p>
          <a:p>
            <a:r>
              <a:rPr lang="en-US"/>
              <a:t>Building a Java program from scratch needed the creation of various fine-grained functions that are then collected into a coarse-grained role that is consumed by either a client or another service.</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2481</Words>
  <Application>Microsoft Office PowerPoint</Application>
  <PresentationFormat>On-screen Show (4:3)</PresentationFormat>
  <Paragraphs>268</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Arial</vt:lpstr>
      <vt:lpstr>Calibri</vt:lpstr>
      <vt:lpstr>Calibri Light</vt:lpstr>
      <vt:lpstr>Linux Libertine</vt:lpstr>
      <vt:lpstr>Office Theme</vt:lpstr>
      <vt:lpstr>SOAP &amp; REST</vt:lpstr>
      <vt:lpstr>Agenda</vt:lpstr>
      <vt:lpstr>Introduction to web services</vt:lpstr>
      <vt:lpstr>PowerPoint Presentation</vt:lpstr>
      <vt:lpstr>What is Web Service</vt:lpstr>
      <vt:lpstr>Types of Web Services</vt:lpstr>
      <vt:lpstr>Web Service Features</vt:lpstr>
      <vt:lpstr>PowerPoint Presentation</vt:lpstr>
      <vt:lpstr>PowerPoint Presentation</vt:lpstr>
      <vt:lpstr>Ability to be Synchronous or Asynchronous</vt:lpstr>
      <vt:lpstr>Supports Remote Procedure Calls (RPCs)</vt:lpstr>
      <vt:lpstr>Web Service Components</vt:lpstr>
      <vt:lpstr>SOAP</vt:lpstr>
      <vt:lpstr>WSDL</vt:lpstr>
      <vt:lpstr>UDDI</vt:lpstr>
      <vt:lpstr>SOA</vt:lpstr>
      <vt:lpstr>What is Service?</vt:lpstr>
      <vt:lpstr>Service Oriented Architecture (SOA)</vt:lpstr>
      <vt:lpstr>Service Connections</vt:lpstr>
      <vt:lpstr>PowerPoint Presentation</vt:lpstr>
      <vt:lpstr>Service-Oriented Terminologies</vt:lpstr>
      <vt:lpstr>PowerPoint Presentation</vt:lpstr>
      <vt:lpstr>Characteristics of SOA</vt:lpstr>
      <vt:lpstr>SOA Architect</vt:lpstr>
      <vt:lpstr>PowerPoint Presentation</vt:lpstr>
      <vt:lpstr>Components of service-oriented architecture</vt:lpstr>
      <vt:lpstr>PowerPoint Presentation</vt:lpstr>
      <vt:lpstr>PowerPoint Presentation</vt:lpstr>
      <vt:lpstr>PowerPoint Presentation</vt:lpstr>
      <vt:lpstr>Advantages of SOA</vt:lpstr>
      <vt:lpstr>SOAP</vt:lpstr>
      <vt:lpstr>SOAP Web Services</vt:lpstr>
      <vt:lpstr>Why SOAP?</vt:lpstr>
      <vt:lpstr>SOAP Building Blocks</vt:lpstr>
      <vt:lpstr>Syntax Rules</vt:lpstr>
      <vt:lpstr>The structure of a SOAP message</vt:lpstr>
      <vt:lpstr>PowerPoint Presentation</vt:lpstr>
      <vt:lpstr>PowerPoint Presentation</vt:lpstr>
      <vt:lpstr>Advantages of Soap Web Services</vt:lpstr>
      <vt:lpstr>Disadvantages of Soap Web Services</vt:lpstr>
      <vt:lpstr>REST</vt:lpstr>
      <vt:lpstr>RESTful Web Services</vt:lpstr>
      <vt:lpstr>PowerPoint Presentation</vt:lpstr>
      <vt:lpstr>PowerPoint Presentation</vt:lpstr>
      <vt:lpstr>PowerPoint Presentation</vt:lpstr>
      <vt:lpstr>PowerPoint Presentation</vt:lpstr>
      <vt:lpstr>PowerPoint Presentation</vt:lpstr>
      <vt:lpstr>POSTMAN as API testing tool</vt:lpstr>
      <vt:lpstr>PowerPoint Presentation</vt:lpstr>
      <vt:lpstr>PowerPoint Presentation</vt:lpstr>
      <vt:lpstr>What is the use of JAX-RS?</vt:lpstr>
      <vt:lpstr>PowerPoint Presentation</vt:lpstr>
      <vt:lpstr>JAX-RS</vt:lpstr>
      <vt:lpstr>PowerPoint Presentation</vt:lpstr>
      <vt:lpstr>Specification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SOAP &amp; REST</dc:title>
  <dc:creator>RMX1925</dc:creator>
  <cp:lastModifiedBy>Geethanjali Anbalagan</cp:lastModifiedBy>
  <cp:revision>4</cp:revision>
  <dcterms:created xsi:type="dcterms:W3CDTF">2015-05-11T22:30:45Z</dcterms:created>
  <dcterms:modified xsi:type="dcterms:W3CDTF">2021-09-06T00:51:25Z</dcterms:modified>
</cp:coreProperties>
</file>