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78" r:id="rId5"/>
    <p:sldId id="279" r:id="rId6"/>
    <p:sldId id="280" r:id="rId7"/>
    <p:sldId id="282" r:id="rId8"/>
    <p:sldId id="283" r:id="rId9"/>
    <p:sldId id="295" r:id="rId10"/>
    <p:sldId id="296" r:id="rId11"/>
    <p:sldId id="297" r:id="rId12"/>
    <p:sldId id="293" r:id="rId13"/>
    <p:sldId id="294" r:id="rId14"/>
    <p:sldId id="284" r:id="rId15"/>
    <p:sldId id="281" r:id="rId16"/>
    <p:sldId id="298" r:id="rId17"/>
    <p:sldId id="285" r:id="rId18"/>
    <p:sldId id="286" r:id="rId19"/>
    <p:sldId id="289" r:id="rId20"/>
    <p:sldId id="299"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19" autoAdjust="0"/>
  </p:normalViewPr>
  <p:slideViewPr>
    <p:cSldViewPr snapToGrid="0">
      <p:cViewPr varScale="1">
        <p:scale>
          <a:sx n="95" d="100"/>
          <a:sy n="95" d="100"/>
        </p:scale>
        <p:origin x="67"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5/16/2022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hyperlink" Target="https://theserverside.techtarget.com/definition/JSON-Javascript-Object-Notation" TargetMode="External"/><Relationship Id="rId2" Type="http://schemas.openxmlformats.org/officeDocument/2006/relationships/hyperlink" Target="https://www.techtarget.com/searchapparchitecture/definition/user-interface-UI" TargetMode="External"/><Relationship Id="rId1" Type="http://schemas.openxmlformats.org/officeDocument/2006/relationships/slideLayout" Target="../slideLayouts/slideLayout2.xml"/><Relationship Id="rId4" Type="http://schemas.openxmlformats.org/officeDocument/2006/relationships/hyperlink" Target="https://www.techtarget.com/searchitoperations/definition/YAML-YAML-Aint-Markup-Languag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restfulapi.n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apparchitecture/definition/RESTful-API" TargetMode="External"/><Relationship Id="rId2" Type="http://schemas.openxmlformats.org/officeDocument/2006/relationships/hyperlink" Target="https://www.techtarget.com/whatis/definition/open-source" TargetMode="External"/><Relationship Id="rId1" Type="http://schemas.openxmlformats.org/officeDocument/2006/relationships/slideLayout" Target="../slideLayouts/slideLayout2.xml"/><Relationship Id="rId4" Type="http://schemas.openxmlformats.org/officeDocument/2006/relationships/hyperlink" Target="https://www.techtarget.com/searchapparchitecture/definition/application-program-interface-API"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echtarget.com/whatis/definition/software-developers-kit-SD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98921"/>
            <a:ext cx="12192001" cy="6978316"/>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r>
              <a:rPr lang="en-US" sz="4800" b="1" dirty="0">
                <a:solidFill>
                  <a:schemeClr val="accent6">
                    <a:lumMod val="60000"/>
                    <a:lumOff val="40000"/>
                  </a:schemeClr>
                </a:solidFill>
              </a:rPr>
              <a:t>Spring Framework</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92500" lnSpcReduction="10000"/>
          </a:bodyPr>
          <a:lstStyle/>
          <a:p>
            <a:r>
              <a:rPr lang="en-US" sz="3200" b="1" dirty="0">
                <a:solidFill>
                  <a:srgbClr val="FFFF00"/>
                </a:solidFill>
              </a:rPr>
              <a:t>Exception, Swagger, Actuator, </a:t>
            </a:r>
            <a:r>
              <a:rPr lang="en-US" sz="3200" b="1" dirty="0" err="1">
                <a:solidFill>
                  <a:srgbClr val="FFFF00"/>
                </a:solidFill>
              </a:rPr>
              <a:t>Thymeleaf</a:t>
            </a:r>
            <a:r>
              <a:rPr lang="en-US" sz="3200" b="1" dirty="0">
                <a:solidFill>
                  <a:srgbClr val="FFFF00"/>
                </a:solidFill>
              </a:rPr>
              <a:t> </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0222-E4B7-5DD1-5F8B-8830ECFC29CE}"/>
              </a:ext>
            </a:extLst>
          </p:cNvPr>
          <p:cNvSpPr>
            <a:spLocks noGrp="1"/>
          </p:cNvSpPr>
          <p:nvPr>
            <p:ph type="title"/>
          </p:nvPr>
        </p:nvSpPr>
        <p:spPr/>
        <p:txBody>
          <a:bodyPr>
            <a:normAutofit fontScale="90000"/>
          </a:bodyPr>
          <a:lstStyle/>
          <a:p>
            <a:r>
              <a:rPr lang="en-IN" b="1" i="0" dirty="0">
                <a:solidFill>
                  <a:srgbClr val="00FFFF"/>
                </a:solidFill>
                <a:effectLst/>
                <a:latin typeface="Arial" panose="020B0604020202020204" pitchFamily="34" charset="0"/>
              </a:rPr>
              <a:t>Benefits of Swagger</a:t>
            </a:r>
            <a:br>
              <a:rPr lang="en-IN" b="1" i="0" dirty="0">
                <a:solidFill>
                  <a:srgbClr val="00FFFF"/>
                </a:solidFill>
                <a:effectLst/>
                <a:latin typeface="Arial" panose="020B0604020202020204" pitchFamily="34" charset="0"/>
              </a:rPr>
            </a:br>
            <a:endParaRPr lang="en-IN" dirty="0">
              <a:solidFill>
                <a:srgbClr val="00FFFF"/>
              </a:solidFill>
            </a:endParaRPr>
          </a:p>
        </p:txBody>
      </p:sp>
      <p:sp>
        <p:nvSpPr>
          <p:cNvPr id="3" name="Content Placeholder 2">
            <a:extLst>
              <a:ext uri="{FF2B5EF4-FFF2-40B4-BE49-F238E27FC236}">
                <a16:creationId xmlns:a16="http://schemas.microsoft.com/office/drawing/2014/main" id="{597FB9BA-CD22-5527-3E0E-D82B3E93D510}"/>
              </a:ext>
            </a:extLst>
          </p:cNvPr>
          <p:cNvSpPr>
            <a:spLocks noGrp="1"/>
          </p:cNvSpPr>
          <p:nvPr>
            <p:ph idx="1"/>
          </p:nvPr>
        </p:nvSpPr>
        <p:spPr>
          <a:xfrm>
            <a:off x="913795" y="2076450"/>
            <a:ext cx="10353762" cy="4171950"/>
          </a:xfrm>
        </p:spPr>
        <p:txBody>
          <a:bodyPr>
            <a:normAutofit/>
          </a:bodyPr>
          <a:lstStyle/>
          <a:p>
            <a:pPr algn="l">
              <a:buFont typeface="Arial" panose="020B0604020202020204" pitchFamily="34" charset="0"/>
              <a:buChar char="•"/>
            </a:pPr>
            <a:r>
              <a:rPr lang="en-US" b="0" i="0" dirty="0">
                <a:solidFill>
                  <a:srgbClr val="FFFF00"/>
                </a:solidFill>
                <a:effectLst/>
                <a:latin typeface="Arial" panose="020B0604020202020204" pitchFamily="34" charset="0"/>
              </a:rPr>
              <a:t>It has a friendly </a:t>
            </a:r>
            <a:r>
              <a:rPr lang="en-US" b="0" i="0" u="sng" dirty="0">
                <a:solidFill>
                  <a:srgbClr val="FFFF00"/>
                </a:solidFill>
                <a:effectLst/>
                <a:latin typeface="Arial" panose="020B0604020202020204" pitchFamily="34" charset="0"/>
                <a:hlinkClick r:id="rId2">
                  <a:extLst>
                    <a:ext uri="{A12FA001-AC4F-418D-AE19-62706E023703}">
                      <ahyp:hlinkClr xmlns:ahyp="http://schemas.microsoft.com/office/drawing/2018/hyperlinkcolor" val="tx"/>
                    </a:ext>
                  </a:extLst>
                </a:hlinkClick>
              </a:rPr>
              <a:t>user interface</a:t>
            </a:r>
            <a:r>
              <a:rPr lang="en-US" b="0" i="0" dirty="0">
                <a:solidFill>
                  <a:srgbClr val="FFFF00"/>
                </a:solidFill>
                <a:effectLst/>
                <a:latin typeface="Arial" panose="020B0604020202020204" pitchFamily="34" charset="0"/>
              </a:rPr>
              <a:t> that maps out the blueprint for APIs.</a:t>
            </a:r>
          </a:p>
          <a:p>
            <a:pPr algn="l">
              <a:buFont typeface="Arial" panose="020B0604020202020204" pitchFamily="34" charset="0"/>
              <a:buChar char="•"/>
            </a:pPr>
            <a:r>
              <a:rPr lang="en-US" b="0" i="0" dirty="0">
                <a:solidFill>
                  <a:srgbClr val="FFFF00"/>
                </a:solidFill>
                <a:effectLst/>
                <a:latin typeface="Arial" panose="020B0604020202020204" pitchFamily="34" charset="0"/>
              </a:rPr>
              <a:t>Documentation is comprehensible for both developers and non-developers like clients or project managers.</a:t>
            </a:r>
          </a:p>
          <a:p>
            <a:pPr algn="l">
              <a:buFont typeface="Arial" panose="020B0604020202020204" pitchFamily="34" charset="0"/>
              <a:buChar char="•"/>
            </a:pPr>
            <a:r>
              <a:rPr lang="en-US" b="0" i="0" dirty="0">
                <a:solidFill>
                  <a:srgbClr val="FFFF00"/>
                </a:solidFill>
                <a:effectLst/>
                <a:latin typeface="Arial" panose="020B0604020202020204" pitchFamily="34" charset="0"/>
              </a:rPr>
              <a:t>Specifications are human and machine readable.</a:t>
            </a:r>
          </a:p>
          <a:p>
            <a:pPr algn="l">
              <a:buFont typeface="Arial" panose="020B0604020202020204" pitchFamily="34" charset="0"/>
              <a:buChar char="•"/>
            </a:pPr>
            <a:r>
              <a:rPr lang="en-US" b="0" i="0" dirty="0">
                <a:solidFill>
                  <a:srgbClr val="FFFF00"/>
                </a:solidFill>
                <a:effectLst/>
                <a:latin typeface="Arial" panose="020B0604020202020204" pitchFamily="34" charset="0"/>
              </a:rPr>
              <a:t>Generates interactive, easily testable documentation.</a:t>
            </a:r>
          </a:p>
          <a:p>
            <a:pPr algn="l">
              <a:buFont typeface="Arial" panose="020B0604020202020204" pitchFamily="34" charset="0"/>
              <a:buChar char="•"/>
            </a:pPr>
            <a:r>
              <a:rPr lang="en-US" b="0" i="0" dirty="0">
                <a:solidFill>
                  <a:srgbClr val="FFFF00"/>
                </a:solidFill>
                <a:effectLst/>
                <a:latin typeface="Arial" panose="020B0604020202020204" pitchFamily="34" charset="0"/>
              </a:rPr>
              <a:t>Supports the creation of API libraries in over 40 languages.</a:t>
            </a:r>
          </a:p>
          <a:p>
            <a:pPr algn="l">
              <a:buFont typeface="Arial" panose="020B0604020202020204" pitchFamily="34" charset="0"/>
              <a:buChar char="•"/>
            </a:pPr>
            <a:r>
              <a:rPr lang="en-US" b="0" i="0" dirty="0">
                <a:solidFill>
                  <a:srgbClr val="FFFF00"/>
                </a:solidFill>
                <a:effectLst/>
                <a:latin typeface="Arial" panose="020B0604020202020204" pitchFamily="34" charset="0"/>
              </a:rPr>
              <a:t>Format is acceptable in </a:t>
            </a:r>
            <a:r>
              <a:rPr lang="en-US" b="0" i="0" u="sng" dirty="0">
                <a:solidFill>
                  <a:srgbClr val="FFFF00"/>
                </a:solidFill>
                <a:effectLst/>
                <a:latin typeface="Arial" panose="020B0604020202020204" pitchFamily="34" charset="0"/>
                <a:hlinkClick r:id="rId3">
                  <a:extLst>
                    <a:ext uri="{A12FA001-AC4F-418D-AE19-62706E023703}">
                      <ahyp:hlinkClr xmlns:ahyp="http://schemas.microsoft.com/office/drawing/2018/hyperlinkcolor" val="tx"/>
                    </a:ext>
                  </a:extLst>
                </a:hlinkClick>
              </a:rPr>
              <a:t>JSON</a:t>
            </a:r>
            <a:r>
              <a:rPr lang="en-US" b="0" i="0" dirty="0">
                <a:solidFill>
                  <a:srgbClr val="FFFF00"/>
                </a:solidFill>
                <a:effectLst/>
                <a:latin typeface="Arial" panose="020B0604020202020204" pitchFamily="34" charset="0"/>
              </a:rPr>
              <a:t> and </a:t>
            </a:r>
            <a:r>
              <a:rPr lang="en-US" b="0" i="0" u="sng" dirty="0">
                <a:solidFill>
                  <a:srgbClr val="FFFF00"/>
                </a:solidFill>
                <a:effectLst/>
                <a:latin typeface="Arial" panose="020B0604020202020204" pitchFamily="34" charset="0"/>
                <a:hlinkClick r:id="rId4">
                  <a:extLst>
                    <a:ext uri="{A12FA001-AC4F-418D-AE19-62706E023703}">
                      <ahyp:hlinkClr xmlns:ahyp="http://schemas.microsoft.com/office/drawing/2018/hyperlinkcolor" val="tx"/>
                    </a:ext>
                  </a:extLst>
                </a:hlinkClick>
              </a:rPr>
              <a:t>YAML</a:t>
            </a:r>
            <a:r>
              <a:rPr lang="en-US" b="0" i="0" dirty="0">
                <a:solidFill>
                  <a:srgbClr val="FFFF00"/>
                </a:solidFill>
                <a:effectLst/>
                <a:latin typeface="Arial" panose="020B0604020202020204" pitchFamily="34" charset="0"/>
              </a:rPr>
              <a:t> to enable easier edits.</a:t>
            </a:r>
          </a:p>
          <a:p>
            <a:pPr algn="l">
              <a:buFont typeface="Arial" panose="020B0604020202020204" pitchFamily="34" charset="0"/>
              <a:buChar char="•"/>
            </a:pPr>
            <a:r>
              <a:rPr lang="en-US" b="0" i="0" dirty="0">
                <a:solidFill>
                  <a:srgbClr val="FFFF00"/>
                </a:solidFill>
                <a:effectLst/>
                <a:latin typeface="Arial" panose="020B0604020202020204" pitchFamily="34" charset="0"/>
              </a:rPr>
              <a:t>Helps automate API-related processes.</a:t>
            </a:r>
          </a:p>
          <a:p>
            <a:endParaRPr lang="en-IN" dirty="0">
              <a:solidFill>
                <a:srgbClr val="FFFF00"/>
              </a:solidFill>
            </a:endParaRPr>
          </a:p>
        </p:txBody>
      </p:sp>
    </p:spTree>
    <p:extLst>
      <p:ext uri="{BB962C8B-B14F-4D97-AF65-F5344CB8AC3E}">
        <p14:creationId xmlns:p14="http://schemas.microsoft.com/office/powerpoint/2010/main" val="3406830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Finance companies are embracing blockchain – and they need to stay secure -  Utimaco">
            <a:extLst>
              <a:ext uri="{FF2B5EF4-FFF2-40B4-BE49-F238E27FC236}">
                <a16:creationId xmlns:a16="http://schemas.microsoft.com/office/drawing/2014/main" id="{43984B4C-B8EE-EB4B-D48E-516EB0B84651}"/>
              </a:ext>
            </a:extLst>
          </p:cNvPr>
          <p:cNvSpPr>
            <a:spLocks noChangeAspect="1" noChangeArrowheads="1"/>
          </p:cNvSpPr>
          <p:nvPr/>
        </p:nvSpPr>
        <p:spPr bwMode="auto">
          <a:xfrm>
            <a:off x="5943599" y="3276599"/>
            <a:ext cx="2871537" cy="37739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itle 3">
            <a:extLst>
              <a:ext uri="{FF2B5EF4-FFF2-40B4-BE49-F238E27FC236}">
                <a16:creationId xmlns:a16="http://schemas.microsoft.com/office/drawing/2014/main" id="{ED7870FB-EEDD-2F5B-DD5E-F57BD7A10F77}"/>
              </a:ext>
            </a:extLst>
          </p:cNvPr>
          <p:cNvSpPr>
            <a:spLocks noGrp="1"/>
          </p:cNvSpPr>
          <p:nvPr>
            <p:ph type="title"/>
          </p:nvPr>
        </p:nvSpPr>
        <p:spPr>
          <a:xfrm>
            <a:off x="913795" y="104274"/>
            <a:ext cx="10353762" cy="1257300"/>
          </a:xfrm>
        </p:spPr>
        <p:txBody>
          <a:bodyPr>
            <a:normAutofit/>
          </a:bodyPr>
          <a:lstStyle/>
          <a:p>
            <a:r>
              <a:rPr lang="en-US" sz="3600" b="1" dirty="0">
                <a:solidFill>
                  <a:srgbClr val="00FFFF"/>
                </a:solidFill>
              </a:rPr>
              <a:t>Adding annotation to existing REST APIs</a:t>
            </a:r>
            <a:endParaRPr lang="en-IN" sz="3600" dirty="0">
              <a:solidFill>
                <a:srgbClr val="00FFFF"/>
              </a:solidFill>
            </a:endParaRPr>
          </a:p>
        </p:txBody>
      </p:sp>
      <p:sp>
        <p:nvSpPr>
          <p:cNvPr id="5" name="Content Placeholder 4">
            <a:extLst>
              <a:ext uri="{FF2B5EF4-FFF2-40B4-BE49-F238E27FC236}">
                <a16:creationId xmlns:a16="http://schemas.microsoft.com/office/drawing/2014/main" id="{8AE5D22B-7596-4440-4633-8D00A6A68C85}"/>
              </a:ext>
            </a:extLst>
          </p:cNvPr>
          <p:cNvSpPr>
            <a:spLocks noGrp="1"/>
          </p:cNvSpPr>
          <p:nvPr>
            <p:ph idx="1"/>
          </p:nvPr>
        </p:nvSpPr>
        <p:spPr>
          <a:xfrm>
            <a:off x="766718" y="1361574"/>
            <a:ext cx="11168608" cy="5223710"/>
          </a:xfrm>
        </p:spPr>
        <p:txBody>
          <a:bodyPr/>
          <a:lstStyle/>
          <a:p>
            <a:endParaRPr lang="en-IN" dirty="0"/>
          </a:p>
        </p:txBody>
      </p:sp>
      <p:pic>
        <p:nvPicPr>
          <p:cNvPr id="6" name="Picture 5">
            <a:extLst>
              <a:ext uri="{FF2B5EF4-FFF2-40B4-BE49-F238E27FC236}">
                <a16:creationId xmlns:a16="http://schemas.microsoft.com/office/drawing/2014/main" id="{D12F60D7-44F0-3429-8761-228E6B635B1A}"/>
              </a:ext>
            </a:extLst>
          </p:cNvPr>
          <p:cNvPicPr>
            <a:picLocks noChangeAspect="1"/>
          </p:cNvPicPr>
          <p:nvPr/>
        </p:nvPicPr>
        <p:blipFill>
          <a:blip r:embed="rId2"/>
          <a:stretch>
            <a:fillRect/>
          </a:stretch>
        </p:blipFill>
        <p:spPr>
          <a:xfrm>
            <a:off x="1812981" y="1101847"/>
            <a:ext cx="8710415" cy="5743164"/>
          </a:xfrm>
          <a:prstGeom prst="rect">
            <a:avLst/>
          </a:prstGeom>
        </p:spPr>
      </p:pic>
    </p:spTree>
    <p:extLst>
      <p:ext uri="{BB962C8B-B14F-4D97-AF65-F5344CB8AC3E}">
        <p14:creationId xmlns:p14="http://schemas.microsoft.com/office/powerpoint/2010/main" val="3665846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4A485-7708-759A-D7D3-B1A94EBE2A3C}"/>
              </a:ext>
            </a:extLst>
          </p:cNvPr>
          <p:cNvSpPr>
            <a:spLocks noGrp="1"/>
          </p:cNvSpPr>
          <p:nvPr>
            <p:ph type="title"/>
          </p:nvPr>
        </p:nvSpPr>
        <p:spPr>
          <a:xfrm>
            <a:off x="985985" y="-264695"/>
            <a:ext cx="10353762" cy="1257300"/>
          </a:xfrm>
        </p:spPr>
        <p:txBody>
          <a:bodyPr>
            <a:normAutofit fontScale="90000"/>
          </a:bodyPr>
          <a:lstStyle/>
          <a:p>
            <a:r>
              <a:rPr lang="en-US" sz="4800" b="1" dirty="0">
                <a:solidFill>
                  <a:srgbClr val="00FFFF"/>
                </a:solidFill>
              </a:rPr>
              <a:t>Testing REST APIs through Swagger URL</a:t>
            </a:r>
            <a:endParaRPr lang="en-IN" dirty="0">
              <a:solidFill>
                <a:srgbClr val="00FFFF"/>
              </a:solidFill>
            </a:endParaRPr>
          </a:p>
        </p:txBody>
      </p:sp>
      <p:sp>
        <p:nvSpPr>
          <p:cNvPr id="3" name="Content Placeholder 2">
            <a:extLst>
              <a:ext uri="{FF2B5EF4-FFF2-40B4-BE49-F238E27FC236}">
                <a16:creationId xmlns:a16="http://schemas.microsoft.com/office/drawing/2014/main" id="{B8E7BA64-339A-B517-A59E-0E33BB33D2B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21F8C02-B138-FE31-4BA8-377252AC7D11}"/>
              </a:ext>
            </a:extLst>
          </p:cNvPr>
          <p:cNvPicPr>
            <a:picLocks noChangeAspect="1"/>
          </p:cNvPicPr>
          <p:nvPr/>
        </p:nvPicPr>
        <p:blipFill>
          <a:blip r:embed="rId2"/>
          <a:stretch>
            <a:fillRect/>
          </a:stretch>
        </p:blipFill>
        <p:spPr>
          <a:xfrm>
            <a:off x="320842" y="1066800"/>
            <a:ext cx="11181347" cy="5622757"/>
          </a:xfrm>
          <a:prstGeom prst="rect">
            <a:avLst/>
          </a:prstGeom>
        </p:spPr>
      </p:pic>
    </p:spTree>
    <p:extLst>
      <p:ext uri="{BB962C8B-B14F-4D97-AF65-F5344CB8AC3E}">
        <p14:creationId xmlns:p14="http://schemas.microsoft.com/office/powerpoint/2010/main" val="3912522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D1102-662D-5A95-5FE5-C3C8F91DA2BC}"/>
              </a:ext>
            </a:extLst>
          </p:cNvPr>
          <p:cNvSpPr>
            <a:spLocks noGrp="1"/>
          </p:cNvSpPr>
          <p:nvPr>
            <p:ph type="title"/>
          </p:nvPr>
        </p:nvSpPr>
        <p:spPr/>
        <p:txBody>
          <a:bodyPr/>
          <a:lstStyle/>
          <a:p>
            <a:r>
              <a:rPr lang="en-IN" dirty="0">
                <a:solidFill>
                  <a:srgbClr val="00FFFF"/>
                </a:solidFill>
              </a:rPr>
              <a:t>Spring Boot - Actuator</a:t>
            </a:r>
          </a:p>
        </p:txBody>
      </p:sp>
      <p:sp>
        <p:nvSpPr>
          <p:cNvPr id="3" name="Content Placeholder 2">
            <a:extLst>
              <a:ext uri="{FF2B5EF4-FFF2-40B4-BE49-F238E27FC236}">
                <a16:creationId xmlns:a16="http://schemas.microsoft.com/office/drawing/2014/main" id="{FB9E21F5-E9EB-A9D6-F061-68FFA18F24E6}"/>
              </a:ext>
            </a:extLst>
          </p:cNvPr>
          <p:cNvSpPr>
            <a:spLocks noGrp="1"/>
          </p:cNvSpPr>
          <p:nvPr>
            <p:ph idx="1"/>
          </p:nvPr>
        </p:nvSpPr>
        <p:spPr>
          <a:xfrm>
            <a:off x="913795" y="2076450"/>
            <a:ext cx="10997468" cy="4460708"/>
          </a:xfrm>
        </p:spPr>
        <p:txBody>
          <a:bodyPr>
            <a:normAutofit fontScale="92500" lnSpcReduction="10000"/>
          </a:bodyPr>
          <a:lstStyle/>
          <a:p>
            <a:r>
              <a:rPr lang="en-US" b="0" i="0" dirty="0">
                <a:solidFill>
                  <a:srgbClr val="FFFF00"/>
                </a:solidFill>
                <a:effectLst/>
                <a:latin typeface="Arial" panose="020B0604020202020204" pitchFamily="34" charset="0"/>
              </a:rPr>
              <a:t>Spring Boot Actuator provides secured endpoints for monitoring and managing your Spring Boot application.</a:t>
            </a:r>
          </a:p>
          <a:p>
            <a:endParaRPr lang="en-US" dirty="0">
              <a:solidFill>
                <a:srgbClr val="FFFF00"/>
              </a:solidFill>
              <a:effectLst/>
              <a:latin typeface="Arial" panose="020B0604020202020204" pitchFamily="34" charset="0"/>
            </a:endParaRPr>
          </a:p>
          <a:p>
            <a:r>
              <a:rPr lang="en-US" b="0" i="0" dirty="0">
                <a:solidFill>
                  <a:srgbClr val="FFFF00"/>
                </a:solidFill>
                <a:effectLst/>
                <a:latin typeface="Arial" panose="020B0604020202020204" pitchFamily="34" charset="0"/>
              </a:rPr>
              <a:t> By default, all actuator endpoints are secured. </a:t>
            </a:r>
          </a:p>
          <a:p>
            <a:endParaRPr lang="en-US" dirty="0">
              <a:solidFill>
                <a:srgbClr val="FFFF00"/>
              </a:solidFill>
              <a:effectLst/>
              <a:latin typeface="Arial" panose="020B0604020202020204" pitchFamily="34" charset="0"/>
            </a:endParaRPr>
          </a:p>
          <a:p>
            <a:r>
              <a:rPr lang="en-US" dirty="0">
                <a:solidFill>
                  <a:srgbClr val="FFFF00"/>
                </a:solidFill>
                <a:effectLst/>
                <a:latin typeface="Arial" panose="020B0604020202020204" pitchFamily="34" charset="0"/>
              </a:rPr>
              <a:t>Spring boot’s module Actuator allows you to monitor and manage application usages in production environment, without coding and configuration for any of them.</a:t>
            </a:r>
          </a:p>
          <a:p>
            <a:endParaRPr lang="en-US" dirty="0">
              <a:solidFill>
                <a:srgbClr val="FFFF00"/>
              </a:solidFill>
              <a:effectLst/>
              <a:latin typeface="Arial" panose="020B0604020202020204" pitchFamily="34" charset="0"/>
            </a:endParaRPr>
          </a:p>
          <a:p>
            <a:r>
              <a:rPr lang="en-US" dirty="0">
                <a:solidFill>
                  <a:srgbClr val="FFFF00"/>
                </a:solidFill>
                <a:effectLst/>
                <a:latin typeface="Arial" panose="020B0604020202020204" pitchFamily="34" charset="0"/>
              </a:rPr>
              <a:t> These monitoring and management information is exposed via REST like endpoint URLs.</a:t>
            </a:r>
          </a:p>
          <a:p>
            <a:endParaRPr lang="en-IN" dirty="0">
              <a:solidFill>
                <a:srgbClr val="FFFF00"/>
              </a:solidFill>
            </a:endParaRPr>
          </a:p>
        </p:txBody>
      </p:sp>
      <p:sp>
        <p:nvSpPr>
          <p:cNvPr id="4" name="Rectangle 1">
            <a:extLst>
              <a:ext uri="{FF2B5EF4-FFF2-40B4-BE49-F238E27FC236}">
                <a16:creationId xmlns:a16="http://schemas.microsoft.com/office/drawing/2014/main" id="{45B7AA36-142E-0EFE-21B1-A3C84E3C8A49}"/>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Raleway" pitchFamily="2" charset="0"/>
              </a:rPr>
              <a:t>Spring boot’s module </a:t>
            </a:r>
            <a:r>
              <a:rPr kumimoji="0" lang="en-US" altLang="en-US" sz="1200" b="0" i="0" u="none" strike="noStrike" cap="none" normalizeH="0" baseline="0">
                <a:ln>
                  <a:noFill/>
                </a:ln>
                <a:solidFill>
                  <a:srgbClr val="000000"/>
                </a:solidFill>
                <a:effectLst/>
                <a:latin typeface="ui-monospace"/>
              </a:rPr>
              <a:t>Actuator</a:t>
            </a:r>
            <a:r>
              <a:rPr kumimoji="0" lang="en-US" altLang="en-US" sz="1300" b="0" i="0" u="none" strike="noStrike" cap="none" normalizeH="0" baseline="0">
                <a:ln>
                  <a:noFill/>
                </a:ln>
                <a:solidFill>
                  <a:srgbClr val="000000"/>
                </a:solidFill>
                <a:effectLst/>
                <a:latin typeface="Raleway" pitchFamily="2" charset="0"/>
              </a:rPr>
              <a:t> allows you to monitor and manage application usages in production environment, without coding and configuration for any of them. These monitoring and management information is exposed via </a:t>
            </a:r>
            <a:r>
              <a:rPr kumimoji="0" lang="en-US" altLang="en-US" sz="1300" b="0" i="0" u="none" strike="noStrike" cap="none" normalizeH="0" baseline="0">
                <a:ln>
                  <a:noFill/>
                </a:ln>
                <a:solidFill>
                  <a:srgbClr val="0556F3"/>
                </a:solidFill>
                <a:effectLst/>
                <a:latin typeface="Raleway" pitchFamily="2" charset="0"/>
                <a:hlinkClick r:id="rId2"/>
              </a:rPr>
              <a:t>REST</a:t>
            </a:r>
            <a:r>
              <a:rPr kumimoji="0" lang="en-US" altLang="en-US" sz="1300" b="0" i="0" u="none" strike="noStrike" cap="none" normalizeH="0" baseline="0">
                <a:ln>
                  <a:noFill/>
                </a:ln>
                <a:solidFill>
                  <a:srgbClr val="000000"/>
                </a:solidFill>
                <a:effectLst/>
                <a:latin typeface="Raleway" pitchFamily="2" charset="0"/>
              </a:rPr>
              <a:t> like endpoint URLs.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1261420-320E-5CEC-E924-D43F572C3F6B}"/>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Raleway" pitchFamily="2" charset="0"/>
              </a:rPr>
              <a:t>Spring boot’s module </a:t>
            </a:r>
            <a:r>
              <a:rPr kumimoji="0" lang="en-US" altLang="en-US" sz="1200" b="0" i="0" u="none" strike="noStrike" cap="none" normalizeH="0" baseline="0">
                <a:ln>
                  <a:noFill/>
                </a:ln>
                <a:solidFill>
                  <a:srgbClr val="000000"/>
                </a:solidFill>
                <a:effectLst/>
                <a:latin typeface="ui-monospace"/>
              </a:rPr>
              <a:t>Actuator</a:t>
            </a:r>
            <a:r>
              <a:rPr kumimoji="0" lang="en-US" altLang="en-US" sz="1300" b="0" i="0" u="none" strike="noStrike" cap="none" normalizeH="0" baseline="0">
                <a:ln>
                  <a:noFill/>
                </a:ln>
                <a:solidFill>
                  <a:srgbClr val="000000"/>
                </a:solidFill>
                <a:effectLst/>
                <a:latin typeface="Raleway" pitchFamily="2" charset="0"/>
              </a:rPr>
              <a:t> allows you to monitor and manage application usages in production environment, without coding and configuration for any of them. These monitoring and management information is exposed via </a:t>
            </a:r>
            <a:r>
              <a:rPr kumimoji="0" lang="en-US" altLang="en-US" sz="1300" b="0" i="0" u="none" strike="noStrike" cap="none" normalizeH="0" baseline="0">
                <a:ln>
                  <a:noFill/>
                </a:ln>
                <a:solidFill>
                  <a:srgbClr val="0556F3"/>
                </a:solidFill>
                <a:effectLst/>
                <a:latin typeface="Raleway" pitchFamily="2" charset="0"/>
                <a:hlinkClick r:id="rId2"/>
              </a:rPr>
              <a:t>REST</a:t>
            </a:r>
            <a:r>
              <a:rPr kumimoji="0" lang="en-US" altLang="en-US" sz="1300" b="0" i="0" u="none" strike="noStrike" cap="none" normalizeH="0" baseline="0">
                <a:ln>
                  <a:noFill/>
                </a:ln>
                <a:solidFill>
                  <a:srgbClr val="000000"/>
                </a:solidFill>
                <a:effectLst/>
                <a:latin typeface="Raleway" pitchFamily="2" charset="0"/>
              </a:rPr>
              <a:t> like endpoint URLs.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7854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4A485-7708-759A-D7D3-B1A94EBE2A3C}"/>
              </a:ext>
            </a:extLst>
          </p:cNvPr>
          <p:cNvSpPr>
            <a:spLocks noGrp="1"/>
          </p:cNvSpPr>
          <p:nvPr>
            <p:ph type="title"/>
          </p:nvPr>
        </p:nvSpPr>
        <p:spPr/>
        <p:txBody>
          <a:bodyPr>
            <a:normAutofit fontScale="90000"/>
          </a:bodyPr>
          <a:lstStyle/>
          <a:p>
            <a:r>
              <a:rPr lang="en-US" sz="4800" b="1" dirty="0">
                <a:solidFill>
                  <a:srgbClr val="00FFFF"/>
                </a:solidFill>
              </a:rPr>
              <a:t>Configuring Actuator in spring boot app</a:t>
            </a:r>
            <a:br>
              <a:rPr lang="en-US" sz="4800" b="1" dirty="0">
                <a:solidFill>
                  <a:srgbClr val="00FFFF"/>
                </a:solidFill>
              </a:rPr>
            </a:br>
            <a:endParaRPr lang="en-IN" dirty="0">
              <a:solidFill>
                <a:srgbClr val="00FFFF"/>
              </a:solidFill>
            </a:endParaRPr>
          </a:p>
        </p:txBody>
      </p:sp>
      <p:sp>
        <p:nvSpPr>
          <p:cNvPr id="3" name="Content Placeholder 2">
            <a:extLst>
              <a:ext uri="{FF2B5EF4-FFF2-40B4-BE49-F238E27FC236}">
                <a16:creationId xmlns:a16="http://schemas.microsoft.com/office/drawing/2014/main" id="{B8E7BA64-339A-B517-A59E-0E33BB33D2BD}"/>
              </a:ext>
            </a:extLst>
          </p:cNvPr>
          <p:cNvSpPr>
            <a:spLocks noGrp="1"/>
          </p:cNvSpPr>
          <p:nvPr>
            <p:ph idx="1"/>
          </p:nvPr>
        </p:nvSpPr>
        <p:spPr>
          <a:xfrm>
            <a:off x="913795" y="2076450"/>
            <a:ext cx="10353762" cy="4476750"/>
          </a:xfrm>
        </p:spPr>
        <p:txBody>
          <a:bodyPr>
            <a:normAutofit lnSpcReduction="10000"/>
          </a:bodyPr>
          <a:lstStyle/>
          <a:p>
            <a:r>
              <a:rPr lang="en-US" dirty="0">
                <a:solidFill>
                  <a:srgbClr val="FFFF00"/>
                </a:solidFill>
              </a:rPr>
              <a:t>Enabling Spring Boot Actuator</a:t>
            </a:r>
          </a:p>
          <a:p>
            <a:endParaRPr lang="en-US" dirty="0">
              <a:solidFill>
                <a:srgbClr val="FFFF00"/>
              </a:solidFill>
            </a:endParaRPr>
          </a:p>
          <a:p>
            <a:r>
              <a:rPr lang="en-US" dirty="0">
                <a:solidFill>
                  <a:srgbClr val="FFFF00"/>
                </a:solidFill>
              </a:rPr>
              <a:t>To enable Spring Boot actuator endpoints to your Spring Boot application, we need to add the Spring Boot Starter actuator dependency in our build configuration file.</a:t>
            </a:r>
          </a:p>
          <a:p>
            <a:endParaRPr lang="en-US" dirty="0">
              <a:solidFill>
                <a:srgbClr val="FFFF00"/>
              </a:solidFill>
            </a:endParaRPr>
          </a:p>
          <a:p>
            <a:pPr marL="36900" indent="0">
              <a:buNone/>
            </a:pPr>
            <a:r>
              <a:rPr lang="en-IN" dirty="0">
                <a:solidFill>
                  <a:srgbClr val="FFFF00"/>
                </a:solidFill>
              </a:rPr>
              <a:t>&lt;dependency&gt;</a:t>
            </a:r>
          </a:p>
          <a:p>
            <a:pPr marL="36900" indent="0">
              <a:buNone/>
            </a:pPr>
            <a:r>
              <a:rPr lang="en-IN" dirty="0">
                <a:solidFill>
                  <a:srgbClr val="FFFF00"/>
                </a:solidFill>
              </a:rPr>
              <a:t>   &lt;</a:t>
            </a:r>
            <a:r>
              <a:rPr lang="en-IN" dirty="0" err="1">
                <a:solidFill>
                  <a:srgbClr val="FFFF00"/>
                </a:solidFill>
              </a:rPr>
              <a:t>groupId</a:t>
            </a:r>
            <a:r>
              <a:rPr lang="en-IN" dirty="0">
                <a:solidFill>
                  <a:srgbClr val="FFFF00"/>
                </a:solidFill>
              </a:rPr>
              <a:t>&gt;</a:t>
            </a:r>
            <a:r>
              <a:rPr lang="en-IN" dirty="0" err="1">
                <a:solidFill>
                  <a:srgbClr val="FFFF00"/>
                </a:solidFill>
              </a:rPr>
              <a:t>org.springframework.boot</a:t>
            </a:r>
            <a:r>
              <a:rPr lang="en-IN" dirty="0">
                <a:solidFill>
                  <a:srgbClr val="FFFF00"/>
                </a:solidFill>
              </a:rPr>
              <a:t>&lt;/</a:t>
            </a:r>
            <a:r>
              <a:rPr lang="en-IN" dirty="0" err="1">
                <a:solidFill>
                  <a:srgbClr val="FFFF00"/>
                </a:solidFill>
              </a:rPr>
              <a:t>groupId</a:t>
            </a:r>
            <a:r>
              <a:rPr lang="en-IN" dirty="0">
                <a:solidFill>
                  <a:srgbClr val="FFFF00"/>
                </a:solidFill>
              </a:rPr>
              <a:t>&gt;</a:t>
            </a:r>
          </a:p>
          <a:p>
            <a:pPr marL="36900" indent="0">
              <a:buNone/>
            </a:pPr>
            <a:r>
              <a:rPr lang="en-IN" dirty="0">
                <a:solidFill>
                  <a:srgbClr val="FFFF00"/>
                </a:solidFill>
              </a:rPr>
              <a:t>   &lt;</a:t>
            </a:r>
            <a:r>
              <a:rPr lang="en-IN" dirty="0" err="1">
                <a:solidFill>
                  <a:srgbClr val="FFFF00"/>
                </a:solidFill>
              </a:rPr>
              <a:t>artifactId</a:t>
            </a:r>
            <a:r>
              <a:rPr lang="en-IN" dirty="0">
                <a:solidFill>
                  <a:srgbClr val="FFFF00"/>
                </a:solidFill>
              </a:rPr>
              <a:t>&gt;spring-boot-starter-actuator&lt;/</a:t>
            </a:r>
            <a:r>
              <a:rPr lang="en-IN" dirty="0" err="1">
                <a:solidFill>
                  <a:srgbClr val="FFFF00"/>
                </a:solidFill>
              </a:rPr>
              <a:t>artifactId</a:t>
            </a:r>
            <a:r>
              <a:rPr lang="en-IN" dirty="0">
                <a:solidFill>
                  <a:srgbClr val="FFFF00"/>
                </a:solidFill>
              </a:rPr>
              <a:t>&gt;</a:t>
            </a:r>
          </a:p>
          <a:p>
            <a:pPr marL="36900" indent="0">
              <a:buNone/>
            </a:pPr>
            <a:r>
              <a:rPr lang="en-IN" dirty="0">
                <a:solidFill>
                  <a:srgbClr val="FFFF00"/>
                </a:solidFill>
              </a:rPr>
              <a:t>&lt;/dependency&gt;</a:t>
            </a:r>
          </a:p>
        </p:txBody>
      </p:sp>
    </p:spTree>
    <p:extLst>
      <p:ext uri="{BB962C8B-B14F-4D97-AF65-F5344CB8AC3E}">
        <p14:creationId xmlns:p14="http://schemas.microsoft.com/office/powerpoint/2010/main" val="165120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4A485-7708-759A-D7D3-B1A94EBE2A3C}"/>
              </a:ext>
            </a:extLst>
          </p:cNvPr>
          <p:cNvSpPr>
            <a:spLocks noGrp="1"/>
          </p:cNvSpPr>
          <p:nvPr>
            <p:ph type="title"/>
          </p:nvPr>
        </p:nvSpPr>
        <p:spPr/>
        <p:txBody>
          <a:bodyPr>
            <a:normAutofit fontScale="90000"/>
          </a:bodyPr>
          <a:lstStyle/>
          <a:p>
            <a:r>
              <a:rPr lang="en-US" sz="4800" b="1" dirty="0">
                <a:solidFill>
                  <a:srgbClr val="00FFFF"/>
                </a:solidFill>
              </a:rPr>
              <a:t>Testing different endpoints provided by Actuator</a:t>
            </a:r>
            <a:endParaRPr lang="en-IN" dirty="0">
              <a:solidFill>
                <a:srgbClr val="00FFFF"/>
              </a:solidFill>
            </a:endParaRPr>
          </a:p>
        </p:txBody>
      </p:sp>
      <p:sp>
        <p:nvSpPr>
          <p:cNvPr id="3" name="Content Placeholder 2">
            <a:extLst>
              <a:ext uri="{FF2B5EF4-FFF2-40B4-BE49-F238E27FC236}">
                <a16:creationId xmlns:a16="http://schemas.microsoft.com/office/drawing/2014/main" id="{B8E7BA64-339A-B517-A59E-0E33BB33D2BD}"/>
              </a:ext>
            </a:extLst>
          </p:cNvPr>
          <p:cNvSpPr>
            <a:spLocks noGrp="1"/>
          </p:cNvSpPr>
          <p:nvPr>
            <p:ph idx="1"/>
          </p:nvPr>
        </p:nvSpPr>
        <p:spPr/>
        <p:txBody>
          <a:bodyPr/>
          <a:lstStyle/>
          <a:p>
            <a:pPr marL="36900" indent="0">
              <a:buNone/>
            </a:pPr>
            <a:r>
              <a:rPr lang="en-IN" b="1" dirty="0">
                <a:solidFill>
                  <a:srgbClr val="FFFF00"/>
                </a:solidFill>
              </a:rPr>
              <a:t>https://docs.spring.io/spring-boot/docs/2.1.7.RELEASE/reference/html/production-ready-endpoints.html</a:t>
            </a:r>
          </a:p>
        </p:txBody>
      </p:sp>
    </p:spTree>
    <p:extLst>
      <p:ext uri="{BB962C8B-B14F-4D97-AF65-F5344CB8AC3E}">
        <p14:creationId xmlns:p14="http://schemas.microsoft.com/office/powerpoint/2010/main" val="2676211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4A485-7708-759A-D7D3-B1A94EBE2A3C}"/>
              </a:ext>
            </a:extLst>
          </p:cNvPr>
          <p:cNvSpPr>
            <a:spLocks noGrp="1"/>
          </p:cNvSpPr>
          <p:nvPr>
            <p:ph type="title"/>
          </p:nvPr>
        </p:nvSpPr>
        <p:spPr/>
        <p:txBody>
          <a:bodyPr/>
          <a:lstStyle/>
          <a:p>
            <a:r>
              <a:rPr lang="en-US" sz="4800" b="1" dirty="0">
                <a:solidFill>
                  <a:srgbClr val="00FFFF"/>
                </a:solidFill>
              </a:rPr>
              <a:t>Introduction to </a:t>
            </a:r>
            <a:r>
              <a:rPr lang="en-US" sz="4800" b="1" dirty="0" err="1">
                <a:solidFill>
                  <a:srgbClr val="00FFFF"/>
                </a:solidFill>
              </a:rPr>
              <a:t>Thymeleaf</a:t>
            </a:r>
            <a:endParaRPr lang="en-IN" dirty="0">
              <a:solidFill>
                <a:srgbClr val="00FFFF"/>
              </a:solidFill>
            </a:endParaRPr>
          </a:p>
        </p:txBody>
      </p:sp>
      <p:sp>
        <p:nvSpPr>
          <p:cNvPr id="3" name="Content Placeholder 2">
            <a:extLst>
              <a:ext uri="{FF2B5EF4-FFF2-40B4-BE49-F238E27FC236}">
                <a16:creationId xmlns:a16="http://schemas.microsoft.com/office/drawing/2014/main" id="{B8E7BA64-339A-B517-A59E-0E33BB33D2BD}"/>
              </a:ext>
            </a:extLst>
          </p:cNvPr>
          <p:cNvSpPr>
            <a:spLocks noGrp="1"/>
          </p:cNvSpPr>
          <p:nvPr>
            <p:ph idx="1"/>
          </p:nvPr>
        </p:nvSpPr>
        <p:spPr/>
        <p:txBody>
          <a:bodyPr>
            <a:normAutofit fontScale="92500" lnSpcReduction="10000"/>
          </a:bodyPr>
          <a:lstStyle/>
          <a:p>
            <a:r>
              <a:rPr lang="en-US" i="0" dirty="0" err="1">
                <a:solidFill>
                  <a:srgbClr val="FFFF00"/>
                </a:solidFill>
                <a:effectLst/>
                <a:latin typeface="urw-din"/>
              </a:rPr>
              <a:t>Thymeleaf</a:t>
            </a:r>
            <a:r>
              <a:rPr lang="en-US" i="0" dirty="0">
                <a:solidFill>
                  <a:srgbClr val="FFFF00"/>
                </a:solidFill>
                <a:effectLst/>
                <a:latin typeface="urw-din"/>
              </a:rPr>
              <a:t> is a server-side Java-based template engine for both web and standalone environments, capable of processing HTML, XML, JavaScript, CSS and even plain text.</a:t>
            </a:r>
          </a:p>
          <a:p>
            <a:endParaRPr lang="en-US" dirty="0">
              <a:solidFill>
                <a:srgbClr val="FFFF00"/>
              </a:solidFill>
              <a:effectLst/>
              <a:latin typeface="urw-din"/>
            </a:endParaRPr>
          </a:p>
          <a:p>
            <a:r>
              <a:rPr lang="en-US" i="0" dirty="0">
                <a:solidFill>
                  <a:srgbClr val="FFFF00"/>
                </a:solidFill>
                <a:effectLst/>
                <a:latin typeface="urw-din"/>
              </a:rPr>
              <a:t> It is more powerful than JPS and responsible for dynamic content rendering on UI. The engine allows a parallel work of the backend and frontend developers on the same view. It can directly access the java object and spring beans and bind them with UI. </a:t>
            </a:r>
          </a:p>
          <a:p>
            <a:endParaRPr lang="en-US" dirty="0">
              <a:solidFill>
                <a:srgbClr val="FFFF00"/>
              </a:solidFill>
              <a:effectLst/>
              <a:latin typeface="urw-din"/>
            </a:endParaRPr>
          </a:p>
          <a:p>
            <a:r>
              <a:rPr lang="en-US" i="0" dirty="0">
                <a:solidFill>
                  <a:srgbClr val="FFFF00"/>
                </a:solidFill>
                <a:effectLst/>
                <a:latin typeface="urw-din"/>
              </a:rPr>
              <a:t>And it is mostly used with spring MVC when we create any web application. So let’s start with an example to understand how </a:t>
            </a:r>
            <a:r>
              <a:rPr lang="en-US" i="0" dirty="0" err="1">
                <a:solidFill>
                  <a:srgbClr val="FFFF00"/>
                </a:solidFill>
                <a:effectLst/>
                <a:latin typeface="urw-din"/>
              </a:rPr>
              <a:t>Thymeleaf</a:t>
            </a:r>
            <a:r>
              <a:rPr lang="en-US" i="0" dirty="0">
                <a:solidFill>
                  <a:srgbClr val="FFFF00"/>
                </a:solidFill>
                <a:effectLst/>
                <a:latin typeface="urw-din"/>
              </a:rPr>
              <a:t> works with the Spring framework. </a:t>
            </a:r>
            <a:endParaRPr lang="en-IN" dirty="0">
              <a:solidFill>
                <a:srgbClr val="FFFF00"/>
              </a:solidFill>
            </a:endParaRPr>
          </a:p>
        </p:txBody>
      </p:sp>
    </p:spTree>
    <p:extLst>
      <p:ext uri="{BB962C8B-B14F-4D97-AF65-F5344CB8AC3E}">
        <p14:creationId xmlns:p14="http://schemas.microsoft.com/office/powerpoint/2010/main" val="2566117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4A485-7708-759A-D7D3-B1A94EBE2A3C}"/>
              </a:ext>
            </a:extLst>
          </p:cNvPr>
          <p:cNvSpPr>
            <a:spLocks noGrp="1"/>
          </p:cNvSpPr>
          <p:nvPr>
            <p:ph type="title"/>
          </p:nvPr>
        </p:nvSpPr>
        <p:spPr>
          <a:xfrm>
            <a:off x="1138384" y="0"/>
            <a:ext cx="10353762" cy="1257300"/>
          </a:xfrm>
        </p:spPr>
        <p:txBody>
          <a:bodyPr/>
          <a:lstStyle/>
          <a:p>
            <a:r>
              <a:rPr lang="en-US" sz="4800" b="1" dirty="0">
                <a:solidFill>
                  <a:srgbClr val="00FFFF"/>
                </a:solidFill>
              </a:rPr>
              <a:t>Introduction to </a:t>
            </a:r>
            <a:r>
              <a:rPr lang="en-US" sz="4800" b="1" dirty="0" err="1">
                <a:solidFill>
                  <a:srgbClr val="00FFFF"/>
                </a:solidFill>
              </a:rPr>
              <a:t>Thymeleaf</a:t>
            </a:r>
            <a:endParaRPr lang="en-IN" dirty="0">
              <a:solidFill>
                <a:srgbClr val="00FFFF"/>
              </a:solidFill>
            </a:endParaRPr>
          </a:p>
        </p:txBody>
      </p:sp>
      <p:sp>
        <p:nvSpPr>
          <p:cNvPr id="3" name="Content Placeholder 2">
            <a:extLst>
              <a:ext uri="{FF2B5EF4-FFF2-40B4-BE49-F238E27FC236}">
                <a16:creationId xmlns:a16="http://schemas.microsoft.com/office/drawing/2014/main" id="{B8E7BA64-339A-B517-A59E-0E33BB33D2BD}"/>
              </a:ext>
            </a:extLst>
          </p:cNvPr>
          <p:cNvSpPr>
            <a:spLocks noGrp="1"/>
          </p:cNvSpPr>
          <p:nvPr>
            <p:ph idx="1"/>
          </p:nvPr>
        </p:nvSpPr>
        <p:spPr>
          <a:xfrm>
            <a:off x="977964" y="1450807"/>
            <a:ext cx="10353762" cy="4725404"/>
          </a:xfrm>
        </p:spPr>
        <p:txBody>
          <a:bodyPr>
            <a:normAutofit fontScale="77500" lnSpcReduction="20000"/>
          </a:bodyPr>
          <a:lstStyle/>
          <a:p>
            <a:pPr algn="just"/>
            <a:r>
              <a:rPr lang="en-US" b="0" i="0" dirty="0">
                <a:solidFill>
                  <a:srgbClr val="FFFF00"/>
                </a:solidFill>
                <a:effectLst/>
                <a:latin typeface="inter-regular"/>
              </a:rPr>
              <a:t>The</a:t>
            </a:r>
            <a:r>
              <a:rPr lang="en-US" b="1" i="0" dirty="0">
                <a:solidFill>
                  <a:srgbClr val="FFFF00"/>
                </a:solidFill>
                <a:effectLst/>
                <a:latin typeface="inter-bold"/>
              </a:rPr>
              <a:t> </a:t>
            </a:r>
            <a:r>
              <a:rPr lang="en-US" b="1" i="0" dirty="0" err="1">
                <a:solidFill>
                  <a:srgbClr val="FFFF00"/>
                </a:solidFill>
                <a:effectLst/>
                <a:latin typeface="inter-bold"/>
              </a:rPr>
              <a:t>Thymeleaf</a:t>
            </a:r>
            <a:r>
              <a:rPr lang="en-US" b="0" i="0" dirty="0">
                <a:solidFill>
                  <a:srgbClr val="FFFF00"/>
                </a:solidFill>
                <a:effectLst/>
                <a:latin typeface="inter-regular"/>
              </a:rPr>
              <a:t> is an open-source Java library that is licensed under the </a:t>
            </a:r>
            <a:r>
              <a:rPr lang="en-US" b="1" i="0" dirty="0">
                <a:solidFill>
                  <a:srgbClr val="FFFF00"/>
                </a:solidFill>
                <a:effectLst/>
                <a:latin typeface="inter-bold"/>
              </a:rPr>
              <a:t>Apache License 2.0</a:t>
            </a:r>
            <a:r>
              <a:rPr lang="en-US" b="0" i="0" dirty="0">
                <a:solidFill>
                  <a:srgbClr val="FFFF00"/>
                </a:solidFill>
                <a:effectLst/>
                <a:latin typeface="inter-regular"/>
              </a:rPr>
              <a:t>. It is a </a:t>
            </a:r>
            <a:r>
              <a:rPr lang="en-US" b="1" i="0" dirty="0">
                <a:solidFill>
                  <a:srgbClr val="FFFF00"/>
                </a:solidFill>
                <a:effectLst/>
                <a:latin typeface="inter-bold"/>
              </a:rPr>
              <a:t>HTML5/XHTML/XML</a:t>
            </a:r>
            <a:r>
              <a:rPr lang="en-US" b="0" i="0" dirty="0">
                <a:solidFill>
                  <a:srgbClr val="FFFF00"/>
                </a:solidFill>
                <a:effectLst/>
                <a:latin typeface="inter-regular"/>
              </a:rPr>
              <a:t> template engine. It is a </a:t>
            </a:r>
            <a:r>
              <a:rPr lang="en-US" b="1" i="0" dirty="0">
                <a:solidFill>
                  <a:srgbClr val="FFFF00"/>
                </a:solidFill>
                <a:effectLst/>
                <a:latin typeface="inter-bold"/>
              </a:rPr>
              <a:t>server-side Java template </a:t>
            </a:r>
            <a:r>
              <a:rPr lang="en-US" b="0" i="0" dirty="0">
                <a:solidFill>
                  <a:srgbClr val="FFFF00"/>
                </a:solidFill>
                <a:effectLst/>
                <a:latin typeface="inter-regular"/>
              </a:rPr>
              <a:t>engine for both web (servlet-based) and non-web (offline) environments. It is perfect for modern-day HTML5 JVM web development. It provides full integration with Spring Framework.</a:t>
            </a:r>
          </a:p>
          <a:p>
            <a:pPr algn="just"/>
            <a:endParaRPr lang="en-US" b="0" i="0" dirty="0">
              <a:solidFill>
                <a:srgbClr val="FFFF00"/>
              </a:solidFill>
              <a:effectLst/>
              <a:latin typeface="inter-regular"/>
            </a:endParaRPr>
          </a:p>
          <a:p>
            <a:pPr algn="just"/>
            <a:r>
              <a:rPr lang="en-US" b="0" i="0" dirty="0">
                <a:solidFill>
                  <a:srgbClr val="FFFF00"/>
                </a:solidFill>
                <a:effectLst/>
                <a:latin typeface="inter-regular"/>
              </a:rPr>
              <a:t>It applies a set of transformations to template files in order to display data or text produced by the application. It is appropriate for serving XHTML/HTML5 in web applications.</a:t>
            </a:r>
          </a:p>
          <a:p>
            <a:pPr algn="just"/>
            <a:endParaRPr lang="en-US" b="0" i="0" dirty="0">
              <a:solidFill>
                <a:srgbClr val="FFFF00"/>
              </a:solidFill>
              <a:effectLst/>
              <a:latin typeface="inter-regular"/>
            </a:endParaRPr>
          </a:p>
          <a:p>
            <a:pPr algn="just"/>
            <a:r>
              <a:rPr lang="en-US" b="0" i="0" dirty="0">
                <a:solidFill>
                  <a:srgbClr val="FFFF00"/>
                </a:solidFill>
                <a:effectLst/>
                <a:latin typeface="inter-regular"/>
              </a:rPr>
              <a:t>The goal of </a:t>
            </a:r>
            <a:r>
              <a:rPr lang="en-US" b="0" i="0" dirty="0" err="1">
                <a:solidFill>
                  <a:srgbClr val="FFFF00"/>
                </a:solidFill>
                <a:effectLst/>
                <a:latin typeface="inter-regular"/>
              </a:rPr>
              <a:t>Thymeleaf</a:t>
            </a:r>
            <a:r>
              <a:rPr lang="en-US" b="0" i="0" dirty="0">
                <a:solidFill>
                  <a:srgbClr val="FFFF00"/>
                </a:solidFill>
                <a:effectLst/>
                <a:latin typeface="inter-regular"/>
              </a:rPr>
              <a:t> is to provide a </a:t>
            </a:r>
            <a:r>
              <a:rPr lang="en-US" b="1" i="0" dirty="0">
                <a:solidFill>
                  <a:srgbClr val="FFFF00"/>
                </a:solidFill>
                <a:effectLst/>
                <a:latin typeface="inter-bold"/>
              </a:rPr>
              <a:t>stylish</a:t>
            </a:r>
            <a:r>
              <a:rPr lang="en-US" b="0" i="0" dirty="0">
                <a:solidFill>
                  <a:srgbClr val="FFFF00"/>
                </a:solidFill>
                <a:effectLst/>
                <a:latin typeface="inter-regular"/>
              </a:rPr>
              <a:t> and </a:t>
            </a:r>
            <a:r>
              <a:rPr lang="en-US" b="1" i="0" dirty="0">
                <a:solidFill>
                  <a:srgbClr val="FFFF00"/>
                </a:solidFill>
                <a:effectLst/>
                <a:latin typeface="inter-bold"/>
              </a:rPr>
              <a:t>well-formed </a:t>
            </a:r>
            <a:r>
              <a:rPr lang="en-US" b="0" i="0" dirty="0">
                <a:solidFill>
                  <a:srgbClr val="FFFF00"/>
                </a:solidFill>
                <a:effectLst/>
                <a:latin typeface="inter-regular"/>
              </a:rPr>
              <a:t>way of creating templates. It is based on XML tags and attributes. These XML tags define the execution of predefined logic on the DOM (Document Object Model) instead of explicitly writing that logic as code inside the template. It is a substitute for </a:t>
            </a:r>
            <a:r>
              <a:rPr lang="en-US" b="1" i="0" dirty="0">
                <a:solidFill>
                  <a:srgbClr val="FFFF00"/>
                </a:solidFill>
                <a:effectLst/>
                <a:latin typeface="inter-bold"/>
              </a:rPr>
              <a:t>JSP</a:t>
            </a:r>
            <a:r>
              <a:rPr lang="en-US" b="0" i="0" dirty="0">
                <a:solidFill>
                  <a:srgbClr val="FFFF00"/>
                </a:solidFill>
                <a:effectLst/>
                <a:latin typeface="inter-regular"/>
              </a:rPr>
              <a:t>.</a:t>
            </a:r>
          </a:p>
          <a:p>
            <a:pPr algn="just"/>
            <a:endParaRPr lang="en-US" b="0" i="0" dirty="0">
              <a:solidFill>
                <a:srgbClr val="FFFF00"/>
              </a:solidFill>
              <a:effectLst/>
              <a:latin typeface="inter-regular"/>
            </a:endParaRPr>
          </a:p>
          <a:p>
            <a:pPr algn="just"/>
            <a:r>
              <a:rPr lang="en-US" b="0" i="0" dirty="0">
                <a:solidFill>
                  <a:srgbClr val="FFFF00"/>
                </a:solidFill>
                <a:effectLst/>
                <a:latin typeface="inter-regular"/>
              </a:rPr>
              <a:t>The architecture of </a:t>
            </a:r>
            <a:r>
              <a:rPr lang="en-US" b="0" i="0" dirty="0" err="1">
                <a:solidFill>
                  <a:srgbClr val="FFFF00"/>
                </a:solidFill>
                <a:effectLst/>
                <a:latin typeface="inter-regular"/>
              </a:rPr>
              <a:t>Thymeleaf</a:t>
            </a:r>
            <a:r>
              <a:rPr lang="en-US" b="0" i="0" dirty="0">
                <a:solidFill>
                  <a:srgbClr val="FFFF00"/>
                </a:solidFill>
                <a:effectLst/>
                <a:latin typeface="inter-regular"/>
              </a:rPr>
              <a:t> allows the </a:t>
            </a:r>
            <a:r>
              <a:rPr lang="en-US" b="1" i="0" dirty="0">
                <a:solidFill>
                  <a:srgbClr val="FFFF00"/>
                </a:solidFill>
                <a:effectLst/>
                <a:latin typeface="inter-bold"/>
              </a:rPr>
              <a:t>fast</a:t>
            </a:r>
            <a:r>
              <a:rPr lang="en-US" b="0" i="0" dirty="0">
                <a:solidFill>
                  <a:srgbClr val="FFFF00"/>
                </a:solidFill>
                <a:effectLst/>
                <a:latin typeface="inter-regular"/>
              </a:rPr>
              <a:t> </a:t>
            </a:r>
            <a:r>
              <a:rPr lang="en-US" b="1" i="0" dirty="0">
                <a:solidFill>
                  <a:srgbClr val="FFFF00"/>
                </a:solidFill>
                <a:effectLst/>
                <a:latin typeface="inter-bold"/>
              </a:rPr>
              <a:t>processing</a:t>
            </a:r>
            <a:r>
              <a:rPr lang="en-US" b="0" i="0" dirty="0">
                <a:solidFill>
                  <a:srgbClr val="FFFF00"/>
                </a:solidFill>
                <a:effectLst/>
                <a:latin typeface="inter-regular"/>
              </a:rPr>
              <a:t> of templates that depends on the caching of parsed files. It uses the least possible amount of I/O operations during execution.</a:t>
            </a:r>
          </a:p>
        </p:txBody>
      </p:sp>
    </p:spTree>
    <p:extLst>
      <p:ext uri="{BB962C8B-B14F-4D97-AF65-F5344CB8AC3E}">
        <p14:creationId xmlns:p14="http://schemas.microsoft.com/office/powerpoint/2010/main" val="3664280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C842-6730-CF61-29EF-8E43B650FF3C}"/>
              </a:ext>
            </a:extLst>
          </p:cNvPr>
          <p:cNvSpPr>
            <a:spLocks noGrp="1"/>
          </p:cNvSpPr>
          <p:nvPr>
            <p:ph type="title"/>
          </p:nvPr>
        </p:nvSpPr>
        <p:spPr/>
        <p:txBody>
          <a:bodyPr>
            <a:normAutofit fontScale="90000"/>
          </a:bodyPr>
          <a:lstStyle/>
          <a:p>
            <a:r>
              <a:rPr lang="en-US" b="0" i="0" dirty="0">
                <a:solidFill>
                  <a:srgbClr val="00FFFF"/>
                </a:solidFill>
                <a:effectLst/>
                <a:latin typeface="erdana"/>
              </a:rPr>
              <a:t>What kind of templates can the </a:t>
            </a:r>
            <a:r>
              <a:rPr lang="en-US" b="0" i="0" dirty="0" err="1">
                <a:solidFill>
                  <a:srgbClr val="00FFFF"/>
                </a:solidFill>
                <a:effectLst/>
                <a:latin typeface="erdana"/>
              </a:rPr>
              <a:t>Thymeleaf</a:t>
            </a:r>
            <a:r>
              <a:rPr lang="en-US" b="0" i="0" dirty="0">
                <a:solidFill>
                  <a:srgbClr val="00FFFF"/>
                </a:solidFill>
                <a:effectLst/>
                <a:latin typeface="erdana"/>
              </a:rPr>
              <a:t> process?</a:t>
            </a:r>
            <a:br>
              <a:rPr lang="en-US" b="0" i="0" dirty="0">
                <a:solidFill>
                  <a:srgbClr val="00FFFF"/>
                </a:solidFill>
                <a:effectLst/>
                <a:latin typeface="erdana"/>
              </a:rPr>
            </a:br>
            <a:endParaRPr lang="en-IN" dirty="0">
              <a:solidFill>
                <a:srgbClr val="00FFFF"/>
              </a:solidFill>
            </a:endParaRPr>
          </a:p>
        </p:txBody>
      </p:sp>
      <p:sp>
        <p:nvSpPr>
          <p:cNvPr id="3" name="Content Placeholder 2">
            <a:extLst>
              <a:ext uri="{FF2B5EF4-FFF2-40B4-BE49-F238E27FC236}">
                <a16:creationId xmlns:a16="http://schemas.microsoft.com/office/drawing/2014/main" id="{97A010BB-1D6F-E18F-77D3-A7593AA8CBB6}"/>
              </a:ext>
            </a:extLst>
          </p:cNvPr>
          <p:cNvSpPr>
            <a:spLocks noGrp="1"/>
          </p:cNvSpPr>
          <p:nvPr>
            <p:ph idx="1"/>
          </p:nvPr>
        </p:nvSpPr>
        <p:spPr/>
        <p:txBody>
          <a:bodyPr>
            <a:normAutofit fontScale="92500" lnSpcReduction="10000"/>
          </a:bodyPr>
          <a:lstStyle/>
          <a:p>
            <a:pPr algn="just"/>
            <a:r>
              <a:rPr lang="en-US" b="0" i="0" dirty="0" err="1">
                <a:solidFill>
                  <a:srgbClr val="FFFF00"/>
                </a:solidFill>
                <a:effectLst/>
                <a:latin typeface="inter-regular"/>
              </a:rPr>
              <a:t>Thymeleaf</a:t>
            </a:r>
            <a:r>
              <a:rPr lang="en-US" b="0" i="0" dirty="0">
                <a:solidFill>
                  <a:srgbClr val="FFFF00"/>
                </a:solidFill>
                <a:effectLst/>
                <a:latin typeface="inter-regular"/>
              </a:rPr>
              <a:t> can process six types of templates (also known as </a:t>
            </a:r>
            <a:r>
              <a:rPr lang="en-US" b="1" i="0" dirty="0">
                <a:solidFill>
                  <a:srgbClr val="FFFF00"/>
                </a:solidFill>
                <a:effectLst/>
                <a:latin typeface="inter-bold"/>
              </a:rPr>
              <a:t>Template Mode</a:t>
            </a:r>
            <a:r>
              <a:rPr lang="en-US" b="0" i="0" dirty="0">
                <a:solidFill>
                  <a:srgbClr val="FFFF00"/>
                </a:solidFill>
                <a:effectLst/>
                <a:latin typeface="inter-regular"/>
              </a:rPr>
              <a:t>) are as follows:</a:t>
            </a:r>
          </a:p>
          <a:p>
            <a:pPr algn="just">
              <a:buFont typeface="Arial" panose="020B0604020202020204" pitchFamily="34" charset="0"/>
              <a:buChar char="•"/>
            </a:pPr>
            <a:r>
              <a:rPr lang="en-US" b="0" i="0" dirty="0">
                <a:solidFill>
                  <a:srgbClr val="FFFF00"/>
                </a:solidFill>
                <a:effectLst/>
                <a:latin typeface="inter-regular"/>
              </a:rPr>
              <a:t>XML</a:t>
            </a:r>
          </a:p>
          <a:p>
            <a:pPr algn="just">
              <a:buFont typeface="Arial" panose="020B0604020202020204" pitchFamily="34" charset="0"/>
              <a:buChar char="•"/>
            </a:pPr>
            <a:r>
              <a:rPr lang="en-US" b="0" i="0" dirty="0">
                <a:solidFill>
                  <a:srgbClr val="FFFF00"/>
                </a:solidFill>
                <a:effectLst/>
                <a:latin typeface="inter-regular"/>
              </a:rPr>
              <a:t>Valid XML</a:t>
            </a:r>
          </a:p>
          <a:p>
            <a:pPr algn="just">
              <a:buFont typeface="Arial" panose="020B0604020202020204" pitchFamily="34" charset="0"/>
              <a:buChar char="•"/>
            </a:pPr>
            <a:r>
              <a:rPr lang="en-US" b="0" i="0" dirty="0">
                <a:solidFill>
                  <a:srgbClr val="FFFF00"/>
                </a:solidFill>
                <a:effectLst/>
                <a:latin typeface="inter-regular"/>
              </a:rPr>
              <a:t>XHTML</a:t>
            </a:r>
          </a:p>
          <a:p>
            <a:pPr algn="just">
              <a:buFont typeface="Arial" panose="020B0604020202020204" pitchFamily="34" charset="0"/>
              <a:buChar char="•"/>
            </a:pPr>
            <a:r>
              <a:rPr lang="en-US" b="0" i="0" dirty="0">
                <a:solidFill>
                  <a:srgbClr val="FFFF00"/>
                </a:solidFill>
                <a:effectLst/>
                <a:latin typeface="inter-regular"/>
              </a:rPr>
              <a:t>Valid XHTML</a:t>
            </a:r>
          </a:p>
          <a:p>
            <a:pPr algn="just">
              <a:buFont typeface="Arial" panose="020B0604020202020204" pitchFamily="34" charset="0"/>
              <a:buChar char="•"/>
            </a:pPr>
            <a:r>
              <a:rPr lang="en-US" b="0" i="0" dirty="0">
                <a:solidFill>
                  <a:srgbClr val="FFFF00"/>
                </a:solidFill>
                <a:effectLst/>
                <a:latin typeface="inter-regular"/>
              </a:rPr>
              <a:t>HTML5</a:t>
            </a:r>
          </a:p>
          <a:p>
            <a:pPr algn="just">
              <a:buFont typeface="Arial" panose="020B0604020202020204" pitchFamily="34" charset="0"/>
              <a:buChar char="•"/>
            </a:pPr>
            <a:r>
              <a:rPr lang="en-US" b="0" i="0" dirty="0">
                <a:solidFill>
                  <a:srgbClr val="FFFF00"/>
                </a:solidFill>
                <a:effectLst/>
                <a:latin typeface="inter-regular"/>
              </a:rPr>
              <a:t>Legacy HTML5</a:t>
            </a:r>
          </a:p>
        </p:txBody>
      </p:sp>
    </p:spTree>
    <p:extLst>
      <p:ext uri="{BB962C8B-B14F-4D97-AF65-F5344CB8AC3E}">
        <p14:creationId xmlns:p14="http://schemas.microsoft.com/office/powerpoint/2010/main" val="2756973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b="1" dirty="0">
                <a:solidFill>
                  <a:schemeClr val="accent6">
                    <a:lumMod val="60000"/>
                    <a:lumOff val="40000"/>
                  </a:schemeClr>
                </a:solidFill>
              </a:rPr>
              <a:t>Content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561221" y="1732448"/>
            <a:ext cx="5783183" cy="5638899"/>
          </a:xfrm>
        </p:spPr>
        <p:txBody>
          <a:bodyPr anchor="t">
            <a:noAutofit/>
          </a:bodyPr>
          <a:lstStyle/>
          <a:p>
            <a:pPr marL="36900" lvl="0" indent="0">
              <a:buNone/>
            </a:pPr>
            <a:r>
              <a:rPr lang="en-US" sz="1600" b="1" dirty="0">
                <a:solidFill>
                  <a:srgbClr val="FFFF00"/>
                </a:solidFill>
              </a:rPr>
              <a:t>1) Configuring Exception handler in Spring Boot app</a:t>
            </a:r>
          </a:p>
          <a:p>
            <a:pPr marL="36900" lvl="0" indent="0">
              <a:buNone/>
            </a:pPr>
            <a:r>
              <a:rPr lang="en-US" sz="1600" b="1" dirty="0">
                <a:solidFill>
                  <a:srgbClr val="FFFF00"/>
                </a:solidFill>
              </a:rPr>
              <a:t>2) Writing global exception handler</a:t>
            </a:r>
          </a:p>
          <a:p>
            <a:pPr marL="36900" lvl="0" indent="0">
              <a:buNone/>
            </a:pPr>
            <a:r>
              <a:rPr lang="en-US" sz="1600" b="1" dirty="0">
                <a:solidFill>
                  <a:srgbClr val="FFFF00"/>
                </a:solidFill>
              </a:rPr>
              <a:t>3) Introduction to Swagger APIs</a:t>
            </a:r>
          </a:p>
          <a:p>
            <a:pPr marL="36900" lvl="0" indent="0">
              <a:buNone/>
            </a:pPr>
            <a:r>
              <a:rPr lang="en-US" sz="1600" b="1" dirty="0">
                <a:solidFill>
                  <a:srgbClr val="FFFF00"/>
                </a:solidFill>
              </a:rPr>
              <a:t>4) Adding annotation to existing REST APIs</a:t>
            </a:r>
          </a:p>
          <a:p>
            <a:pPr marL="36900" lvl="0" indent="0">
              <a:buNone/>
            </a:pPr>
            <a:r>
              <a:rPr lang="en-US" sz="1600" b="1" dirty="0">
                <a:solidFill>
                  <a:srgbClr val="FFFF00"/>
                </a:solidFill>
              </a:rPr>
              <a:t>5) Testing REST APIs through Swagger URL</a:t>
            </a:r>
          </a:p>
          <a:p>
            <a:pPr marL="36900" lvl="0" indent="0">
              <a:buNone/>
            </a:pPr>
            <a:r>
              <a:rPr lang="en-US" sz="1600" b="1" dirty="0">
                <a:solidFill>
                  <a:srgbClr val="FFFF00"/>
                </a:solidFill>
              </a:rPr>
              <a:t>6) Configuring Actuator in spring boot app</a:t>
            </a:r>
          </a:p>
          <a:p>
            <a:pPr marL="36900" lvl="0" indent="0">
              <a:buNone/>
            </a:pPr>
            <a:r>
              <a:rPr lang="en-US" sz="1600" b="1" dirty="0">
                <a:solidFill>
                  <a:srgbClr val="FFFF00"/>
                </a:solidFill>
              </a:rPr>
              <a:t>7) Testing different endpoints provided by Actuator</a:t>
            </a:r>
          </a:p>
          <a:p>
            <a:pPr marL="36900" lvl="0" indent="0">
              <a:buNone/>
            </a:pPr>
            <a:r>
              <a:rPr lang="en-US" sz="1600" b="1" dirty="0">
                <a:solidFill>
                  <a:srgbClr val="FFFF00"/>
                </a:solidFill>
              </a:rPr>
              <a:t>8) Overriding existing Actuator endpoints</a:t>
            </a:r>
          </a:p>
          <a:p>
            <a:pPr marL="36900" lvl="0" indent="0">
              <a:buNone/>
            </a:pPr>
            <a:r>
              <a:rPr lang="en-US" sz="1600" b="1" dirty="0">
                <a:solidFill>
                  <a:srgbClr val="FFFF00"/>
                </a:solidFill>
              </a:rPr>
              <a:t>9) Building custom endpoint in Actuator</a:t>
            </a:r>
          </a:p>
          <a:p>
            <a:pPr marL="36900" lvl="0" indent="0">
              <a:buNone/>
            </a:pPr>
            <a:r>
              <a:rPr lang="en-US" sz="1600" b="1" dirty="0">
                <a:solidFill>
                  <a:srgbClr val="FFFF00"/>
                </a:solidFill>
              </a:rPr>
              <a:t>10) Introduction to </a:t>
            </a:r>
            <a:r>
              <a:rPr lang="en-US" sz="1600" b="1" dirty="0" err="1">
                <a:solidFill>
                  <a:srgbClr val="FFFF00"/>
                </a:solidFill>
              </a:rPr>
              <a:t>Thymeleaf</a:t>
            </a:r>
            <a:endParaRPr lang="en-US" sz="1600" b="1" dirty="0">
              <a:solidFill>
                <a:srgbClr val="FFFF00"/>
              </a:solidFill>
            </a:endParaRPr>
          </a:p>
          <a:p>
            <a:pPr marL="36900" lvl="0" indent="0">
              <a:buNone/>
            </a:pPr>
            <a:r>
              <a:rPr lang="en-US" sz="1600" b="1" dirty="0">
                <a:solidFill>
                  <a:srgbClr val="FFFF00"/>
                </a:solidFill>
              </a:rPr>
              <a:t>11) Integrating </a:t>
            </a:r>
            <a:r>
              <a:rPr lang="en-US" sz="1600" b="1" dirty="0" err="1">
                <a:solidFill>
                  <a:srgbClr val="FFFF00"/>
                </a:solidFill>
              </a:rPr>
              <a:t>Thymeleaf</a:t>
            </a:r>
            <a:r>
              <a:rPr lang="en-US" sz="1600" b="1" dirty="0">
                <a:solidFill>
                  <a:srgbClr val="FFFF00"/>
                </a:solidFill>
              </a:rPr>
              <a:t> into Spring Boot app</a:t>
            </a:r>
          </a:p>
          <a:p>
            <a:pPr marL="36900" lvl="0" indent="0">
              <a:buNone/>
            </a:pPr>
            <a:r>
              <a:rPr lang="en-US" sz="1600" b="1" dirty="0">
                <a:solidFill>
                  <a:srgbClr val="FFFF00"/>
                </a:solidFill>
              </a:rPr>
              <a:t>12) Using </a:t>
            </a:r>
            <a:r>
              <a:rPr lang="en-US" sz="1600" b="1" dirty="0" err="1">
                <a:solidFill>
                  <a:srgbClr val="FFFF00"/>
                </a:solidFill>
              </a:rPr>
              <a:t>Thymeleaf</a:t>
            </a:r>
            <a:r>
              <a:rPr lang="en-US" sz="1600" b="1" dirty="0">
                <a:solidFill>
                  <a:srgbClr val="FFFF00"/>
                </a:solidFill>
              </a:rPr>
              <a:t> custom tags</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Finance companies are embracing blockchain – and they need to stay secure -  Utimaco">
            <a:extLst>
              <a:ext uri="{FF2B5EF4-FFF2-40B4-BE49-F238E27FC236}">
                <a16:creationId xmlns:a16="http://schemas.microsoft.com/office/drawing/2014/main" id="{43984B4C-B8EE-EB4B-D48E-516EB0B84651}"/>
              </a:ext>
            </a:extLst>
          </p:cNvPr>
          <p:cNvSpPr>
            <a:spLocks noChangeAspect="1" noChangeArrowheads="1"/>
          </p:cNvSpPr>
          <p:nvPr/>
        </p:nvSpPr>
        <p:spPr bwMode="auto">
          <a:xfrm>
            <a:off x="5943599" y="3276599"/>
            <a:ext cx="2871537" cy="37739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itle 3">
            <a:extLst>
              <a:ext uri="{FF2B5EF4-FFF2-40B4-BE49-F238E27FC236}">
                <a16:creationId xmlns:a16="http://schemas.microsoft.com/office/drawing/2014/main" id="{ED7870FB-EEDD-2F5B-DD5E-F57BD7A10F77}"/>
              </a:ext>
            </a:extLst>
          </p:cNvPr>
          <p:cNvSpPr>
            <a:spLocks noGrp="1"/>
          </p:cNvSpPr>
          <p:nvPr>
            <p:ph type="title"/>
          </p:nvPr>
        </p:nvSpPr>
        <p:spPr>
          <a:xfrm>
            <a:off x="913795" y="104274"/>
            <a:ext cx="10353762" cy="1257300"/>
          </a:xfrm>
        </p:spPr>
        <p:txBody>
          <a:bodyPr>
            <a:normAutofit/>
          </a:bodyPr>
          <a:lstStyle/>
          <a:p>
            <a:r>
              <a:rPr lang="en-US" sz="3600" b="1" dirty="0">
                <a:solidFill>
                  <a:srgbClr val="00FFFF"/>
                </a:solidFill>
              </a:rPr>
              <a:t>Configuring Exception handler in Spring Boot app</a:t>
            </a:r>
            <a:br>
              <a:rPr lang="en-US" sz="3600" b="1" dirty="0">
                <a:solidFill>
                  <a:srgbClr val="00FFFF"/>
                </a:solidFill>
              </a:rPr>
            </a:br>
            <a:endParaRPr lang="en-IN" sz="3600" dirty="0">
              <a:solidFill>
                <a:srgbClr val="00FFFF"/>
              </a:solidFill>
            </a:endParaRPr>
          </a:p>
        </p:txBody>
      </p:sp>
      <p:sp>
        <p:nvSpPr>
          <p:cNvPr id="5" name="Content Placeholder 4">
            <a:extLst>
              <a:ext uri="{FF2B5EF4-FFF2-40B4-BE49-F238E27FC236}">
                <a16:creationId xmlns:a16="http://schemas.microsoft.com/office/drawing/2014/main" id="{8AE5D22B-7596-4440-4633-8D00A6A68C85}"/>
              </a:ext>
            </a:extLst>
          </p:cNvPr>
          <p:cNvSpPr>
            <a:spLocks noGrp="1"/>
          </p:cNvSpPr>
          <p:nvPr>
            <p:ph idx="1"/>
          </p:nvPr>
        </p:nvSpPr>
        <p:spPr>
          <a:xfrm>
            <a:off x="766718" y="1361574"/>
            <a:ext cx="11168608" cy="5223710"/>
          </a:xfrm>
        </p:spPr>
        <p:txBody>
          <a:bodyPr/>
          <a:lstStyle/>
          <a:p>
            <a:r>
              <a:rPr lang="en-US" b="0" i="0" dirty="0">
                <a:solidFill>
                  <a:srgbClr val="FFFF00"/>
                </a:solidFill>
                <a:effectLst/>
                <a:latin typeface="urw-din"/>
              </a:rPr>
              <a:t>Spring Boot is built on the top of the spring and contains all the features of spring. </a:t>
            </a:r>
          </a:p>
          <a:p>
            <a:endParaRPr lang="en-US" dirty="0">
              <a:solidFill>
                <a:srgbClr val="FFFF00"/>
              </a:solidFill>
              <a:effectLst/>
              <a:latin typeface="urw-din"/>
            </a:endParaRPr>
          </a:p>
          <a:p>
            <a:r>
              <a:rPr lang="en-US" b="0" i="0" dirty="0">
                <a:solidFill>
                  <a:srgbClr val="FFFF00"/>
                </a:solidFill>
                <a:effectLst/>
                <a:latin typeface="urw-din"/>
              </a:rPr>
              <a:t>And is becoming a favorite of developers these days because of its rapid production-ready environment which enables the developers to directly focus on the logic instead of struggling with the configuration and setup. </a:t>
            </a:r>
          </a:p>
          <a:p>
            <a:endParaRPr lang="en-US" dirty="0">
              <a:solidFill>
                <a:srgbClr val="FFFF00"/>
              </a:solidFill>
              <a:effectLst/>
              <a:latin typeface="urw-din"/>
            </a:endParaRPr>
          </a:p>
          <a:p>
            <a:r>
              <a:rPr lang="en-US" b="0" i="0" dirty="0">
                <a:solidFill>
                  <a:srgbClr val="FFFF00"/>
                </a:solidFill>
                <a:effectLst/>
                <a:latin typeface="urw-din"/>
              </a:rPr>
              <a:t>Spring Boot is a microservice-based framework and making a production-ready application in it takes very little time.</a:t>
            </a:r>
          </a:p>
          <a:p>
            <a:endParaRPr lang="en-US" dirty="0">
              <a:solidFill>
                <a:srgbClr val="FFFF00"/>
              </a:solidFill>
              <a:effectLst/>
              <a:latin typeface="urw-din"/>
            </a:endParaRPr>
          </a:p>
          <a:p>
            <a:r>
              <a:rPr lang="en-US" b="0" i="0" dirty="0">
                <a:solidFill>
                  <a:srgbClr val="FFFF00"/>
                </a:solidFill>
                <a:effectLst/>
                <a:latin typeface="urw-din"/>
              </a:rPr>
              <a:t> Exception Handling in Spring Boot helps to deal with errors and exceptions present in APIs so as to deliver a robust enterprise application.</a:t>
            </a:r>
            <a:endParaRPr lang="en-IN" dirty="0">
              <a:solidFill>
                <a:srgbClr val="FFFF00"/>
              </a:solidFill>
            </a:endParaRPr>
          </a:p>
        </p:txBody>
      </p:sp>
    </p:spTree>
    <p:extLst>
      <p:ext uri="{BB962C8B-B14F-4D97-AF65-F5344CB8AC3E}">
        <p14:creationId xmlns:p14="http://schemas.microsoft.com/office/powerpoint/2010/main" val="56273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Finance companies are embracing blockchain – and they need to stay secure -  Utimaco">
            <a:extLst>
              <a:ext uri="{FF2B5EF4-FFF2-40B4-BE49-F238E27FC236}">
                <a16:creationId xmlns:a16="http://schemas.microsoft.com/office/drawing/2014/main" id="{43984B4C-B8EE-EB4B-D48E-516EB0B84651}"/>
              </a:ext>
            </a:extLst>
          </p:cNvPr>
          <p:cNvSpPr>
            <a:spLocks noChangeAspect="1" noChangeArrowheads="1"/>
          </p:cNvSpPr>
          <p:nvPr/>
        </p:nvSpPr>
        <p:spPr bwMode="auto">
          <a:xfrm>
            <a:off x="5943599" y="3276599"/>
            <a:ext cx="2871537" cy="37739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itle 3">
            <a:extLst>
              <a:ext uri="{FF2B5EF4-FFF2-40B4-BE49-F238E27FC236}">
                <a16:creationId xmlns:a16="http://schemas.microsoft.com/office/drawing/2014/main" id="{ED7870FB-EEDD-2F5B-DD5E-F57BD7A10F77}"/>
              </a:ext>
            </a:extLst>
          </p:cNvPr>
          <p:cNvSpPr>
            <a:spLocks noGrp="1"/>
          </p:cNvSpPr>
          <p:nvPr>
            <p:ph type="title"/>
          </p:nvPr>
        </p:nvSpPr>
        <p:spPr>
          <a:xfrm>
            <a:off x="913795" y="104274"/>
            <a:ext cx="10353762" cy="1257300"/>
          </a:xfrm>
        </p:spPr>
        <p:txBody>
          <a:bodyPr>
            <a:normAutofit/>
          </a:bodyPr>
          <a:lstStyle/>
          <a:p>
            <a:r>
              <a:rPr lang="en-US" sz="3600" b="1" dirty="0">
                <a:solidFill>
                  <a:srgbClr val="00FFFF"/>
                </a:solidFill>
              </a:rPr>
              <a:t>Writing global exception handler</a:t>
            </a:r>
            <a:br>
              <a:rPr lang="en-US" sz="3600" b="1" dirty="0">
                <a:solidFill>
                  <a:srgbClr val="00FFFF"/>
                </a:solidFill>
              </a:rPr>
            </a:br>
            <a:endParaRPr lang="en-IN" sz="3600" dirty="0">
              <a:solidFill>
                <a:srgbClr val="00FFFF"/>
              </a:solidFill>
            </a:endParaRPr>
          </a:p>
        </p:txBody>
      </p:sp>
      <p:sp>
        <p:nvSpPr>
          <p:cNvPr id="5" name="Content Placeholder 4">
            <a:extLst>
              <a:ext uri="{FF2B5EF4-FFF2-40B4-BE49-F238E27FC236}">
                <a16:creationId xmlns:a16="http://schemas.microsoft.com/office/drawing/2014/main" id="{8AE5D22B-7596-4440-4633-8D00A6A68C85}"/>
              </a:ext>
            </a:extLst>
          </p:cNvPr>
          <p:cNvSpPr>
            <a:spLocks noGrp="1"/>
          </p:cNvSpPr>
          <p:nvPr>
            <p:ph idx="1"/>
          </p:nvPr>
        </p:nvSpPr>
        <p:spPr>
          <a:xfrm>
            <a:off x="766718" y="1361574"/>
            <a:ext cx="11168608" cy="5223710"/>
          </a:xfrm>
        </p:spPr>
        <p:txBody>
          <a:bodyPr/>
          <a:lstStyle/>
          <a:p>
            <a:r>
              <a:rPr lang="en-IN" b="1" i="0" dirty="0">
                <a:solidFill>
                  <a:srgbClr val="FFFF00"/>
                </a:solidFill>
                <a:effectLst/>
                <a:latin typeface="urw-din"/>
              </a:rPr>
              <a:t>Using </a:t>
            </a:r>
            <a:r>
              <a:rPr lang="en-IN" b="1" i="1" dirty="0">
                <a:solidFill>
                  <a:srgbClr val="FFFF00"/>
                </a:solidFill>
                <a:effectLst/>
                <a:latin typeface="urw-din"/>
              </a:rPr>
              <a:t>@ControllerAdvice</a:t>
            </a:r>
            <a:r>
              <a:rPr lang="en-IN" b="1" i="0" dirty="0">
                <a:solidFill>
                  <a:srgbClr val="FFFF00"/>
                </a:solidFill>
                <a:effectLst/>
                <a:latin typeface="urw-din"/>
              </a:rPr>
              <a:t> for Global Exception Handler</a:t>
            </a:r>
          </a:p>
          <a:p>
            <a:endParaRPr lang="en-IN" b="1" dirty="0">
              <a:solidFill>
                <a:srgbClr val="FFFF00"/>
              </a:solidFill>
              <a:effectLst/>
              <a:latin typeface="urw-din"/>
            </a:endParaRPr>
          </a:p>
          <a:p>
            <a:r>
              <a:rPr lang="en-US" b="0" i="0" dirty="0">
                <a:solidFill>
                  <a:srgbClr val="FFFF00"/>
                </a:solidFill>
                <a:effectLst/>
                <a:latin typeface="urw-din"/>
              </a:rPr>
              <a:t>@ExceptionHandler annotated method can only handle the exceptions thrown by that particular class.</a:t>
            </a:r>
          </a:p>
          <a:p>
            <a:endParaRPr lang="en-US" dirty="0">
              <a:solidFill>
                <a:srgbClr val="FFFF00"/>
              </a:solidFill>
              <a:effectLst/>
              <a:latin typeface="urw-din"/>
            </a:endParaRPr>
          </a:p>
          <a:p>
            <a:r>
              <a:rPr lang="en-US" b="0" i="0" dirty="0">
                <a:solidFill>
                  <a:srgbClr val="FFFF00"/>
                </a:solidFill>
                <a:effectLst/>
                <a:latin typeface="urw-din"/>
              </a:rPr>
              <a:t> However, if we want to handle any exception thrown throughout the application we can define a global exception handler class and annotate it with </a:t>
            </a:r>
            <a:r>
              <a:rPr lang="en-US" b="0" i="1" dirty="0">
                <a:solidFill>
                  <a:srgbClr val="FFFF00"/>
                </a:solidFill>
                <a:effectLst/>
                <a:latin typeface="urw-din"/>
              </a:rPr>
              <a:t>@ControllerAdvice</a:t>
            </a:r>
            <a:r>
              <a:rPr lang="en-US" b="0" i="0" dirty="0">
                <a:solidFill>
                  <a:srgbClr val="FFFF00"/>
                </a:solidFill>
                <a:effectLst/>
                <a:latin typeface="urw-din"/>
              </a:rPr>
              <a:t>.</a:t>
            </a:r>
          </a:p>
          <a:p>
            <a:endParaRPr lang="en-US" dirty="0">
              <a:solidFill>
                <a:srgbClr val="FFFF00"/>
              </a:solidFill>
              <a:effectLst/>
              <a:latin typeface="urw-din"/>
            </a:endParaRPr>
          </a:p>
          <a:p>
            <a:r>
              <a:rPr lang="en-US" b="0" i="0" dirty="0">
                <a:solidFill>
                  <a:srgbClr val="FFFF00"/>
                </a:solidFill>
                <a:effectLst/>
                <a:latin typeface="urw-din"/>
              </a:rPr>
              <a:t>This annotation helps to integrate multiple exception handlers into a single global unit. </a:t>
            </a:r>
            <a:endParaRPr lang="en-IN" dirty="0">
              <a:solidFill>
                <a:srgbClr val="FFFF00"/>
              </a:solidFill>
            </a:endParaRPr>
          </a:p>
        </p:txBody>
      </p:sp>
    </p:spTree>
    <p:extLst>
      <p:ext uri="{BB962C8B-B14F-4D97-AF65-F5344CB8AC3E}">
        <p14:creationId xmlns:p14="http://schemas.microsoft.com/office/powerpoint/2010/main" val="227786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Finance companies are embracing blockchain – and they need to stay secure -  Utimaco">
            <a:extLst>
              <a:ext uri="{FF2B5EF4-FFF2-40B4-BE49-F238E27FC236}">
                <a16:creationId xmlns:a16="http://schemas.microsoft.com/office/drawing/2014/main" id="{43984B4C-B8EE-EB4B-D48E-516EB0B84651}"/>
              </a:ext>
            </a:extLst>
          </p:cNvPr>
          <p:cNvSpPr>
            <a:spLocks noChangeAspect="1" noChangeArrowheads="1"/>
          </p:cNvSpPr>
          <p:nvPr/>
        </p:nvSpPr>
        <p:spPr bwMode="auto">
          <a:xfrm>
            <a:off x="5943599" y="3276599"/>
            <a:ext cx="2871537" cy="37739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itle 3">
            <a:extLst>
              <a:ext uri="{FF2B5EF4-FFF2-40B4-BE49-F238E27FC236}">
                <a16:creationId xmlns:a16="http://schemas.microsoft.com/office/drawing/2014/main" id="{ED7870FB-EEDD-2F5B-DD5E-F57BD7A10F77}"/>
              </a:ext>
            </a:extLst>
          </p:cNvPr>
          <p:cNvSpPr>
            <a:spLocks noGrp="1"/>
          </p:cNvSpPr>
          <p:nvPr>
            <p:ph type="title"/>
          </p:nvPr>
        </p:nvSpPr>
        <p:spPr>
          <a:xfrm>
            <a:off x="913795" y="104274"/>
            <a:ext cx="10353762" cy="1257300"/>
          </a:xfrm>
        </p:spPr>
        <p:txBody>
          <a:bodyPr>
            <a:normAutofit/>
          </a:bodyPr>
          <a:lstStyle/>
          <a:p>
            <a:r>
              <a:rPr lang="en-US" sz="3600" b="1" dirty="0">
                <a:solidFill>
                  <a:srgbClr val="00FFFF"/>
                </a:solidFill>
              </a:rPr>
              <a:t>Introduction to Swagger APIs</a:t>
            </a:r>
            <a:endParaRPr lang="en-IN" sz="3600" dirty="0">
              <a:solidFill>
                <a:srgbClr val="00FFFF"/>
              </a:solidFill>
            </a:endParaRPr>
          </a:p>
        </p:txBody>
      </p:sp>
      <p:sp>
        <p:nvSpPr>
          <p:cNvPr id="5" name="Content Placeholder 4">
            <a:extLst>
              <a:ext uri="{FF2B5EF4-FFF2-40B4-BE49-F238E27FC236}">
                <a16:creationId xmlns:a16="http://schemas.microsoft.com/office/drawing/2014/main" id="{8AE5D22B-7596-4440-4633-8D00A6A68C85}"/>
              </a:ext>
            </a:extLst>
          </p:cNvPr>
          <p:cNvSpPr>
            <a:spLocks noGrp="1"/>
          </p:cNvSpPr>
          <p:nvPr>
            <p:ph idx="1"/>
          </p:nvPr>
        </p:nvSpPr>
        <p:spPr>
          <a:xfrm>
            <a:off x="766718" y="1361574"/>
            <a:ext cx="11168608" cy="5223710"/>
          </a:xfrm>
        </p:spPr>
        <p:txBody>
          <a:bodyPr>
            <a:normAutofit fontScale="70000" lnSpcReduction="20000"/>
          </a:bodyPr>
          <a:lstStyle/>
          <a:p>
            <a:pPr algn="l"/>
            <a:r>
              <a:rPr lang="en-US" b="0" i="0" dirty="0">
                <a:solidFill>
                  <a:srgbClr val="FFFF00"/>
                </a:solidFill>
                <a:effectLst/>
                <a:latin typeface="Arial" panose="020B0604020202020204" pitchFamily="34" charset="0"/>
              </a:rPr>
              <a:t>Swagger is an </a:t>
            </a:r>
            <a:r>
              <a:rPr lang="en-US" b="0" i="0" u="sng" dirty="0">
                <a:solidFill>
                  <a:srgbClr val="FFFF00"/>
                </a:solidFill>
                <a:effectLst/>
                <a:latin typeface="Arial" panose="020B0604020202020204" pitchFamily="34" charset="0"/>
                <a:hlinkClick r:id="rId2">
                  <a:extLst>
                    <a:ext uri="{A12FA001-AC4F-418D-AE19-62706E023703}">
                      <ahyp:hlinkClr xmlns:ahyp="http://schemas.microsoft.com/office/drawing/2018/hyperlinkcolor" val="tx"/>
                    </a:ext>
                  </a:extLst>
                </a:hlinkClick>
              </a:rPr>
              <a:t>open source</a:t>
            </a:r>
            <a:r>
              <a:rPr lang="en-US" b="0" i="0" dirty="0">
                <a:solidFill>
                  <a:srgbClr val="FFFF00"/>
                </a:solidFill>
                <a:effectLst/>
                <a:latin typeface="Arial" panose="020B0604020202020204" pitchFamily="34" charset="0"/>
              </a:rPr>
              <a:t> set of rules, specifications and tools for developing and describing </a:t>
            </a:r>
            <a:r>
              <a:rPr lang="en-US" b="0" i="0" u="sng" dirty="0">
                <a:solidFill>
                  <a:srgbClr val="FFFF00"/>
                </a:solidFill>
                <a:effectLst/>
                <a:latin typeface="Arial" panose="020B0604020202020204" pitchFamily="34" charset="0"/>
                <a:hlinkClick r:id="rId3">
                  <a:extLst>
                    <a:ext uri="{A12FA001-AC4F-418D-AE19-62706E023703}">
                      <ahyp:hlinkClr xmlns:ahyp="http://schemas.microsoft.com/office/drawing/2018/hyperlinkcolor" val="tx"/>
                    </a:ext>
                  </a:extLst>
                </a:hlinkClick>
              </a:rPr>
              <a:t>RESTful APIs</a:t>
            </a:r>
            <a:r>
              <a:rPr lang="en-US" b="0" i="0" dirty="0">
                <a:solidFill>
                  <a:srgbClr val="FFFF00"/>
                </a:solidFill>
                <a:effectLst/>
                <a:latin typeface="Arial" panose="020B0604020202020204" pitchFamily="34" charset="0"/>
              </a:rPr>
              <a:t>. </a:t>
            </a:r>
          </a:p>
          <a:p>
            <a:pPr algn="l"/>
            <a:endParaRPr lang="en-US" b="0" i="0" dirty="0">
              <a:solidFill>
                <a:srgbClr val="FFFF00"/>
              </a:solidFill>
              <a:effectLst/>
              <a:latin typeface="Arial" panose="020B0604020202020204" pitchFamily="34" charset="0"/>
            </a:endParaRPr>
          </a:p>
          <a:p>
            <a:pPr algn="l"/>
            <a:r>
              <a:rPr lang="en-US" b="0" i="0" dirty="0">
                <a:solidFill>
                  <a:srgbClr val="FFFF00"/>
                </a:solidFill>
                <a:effectLst/>
                <a:latin typeface="Arial" panose="020B0604020202020204" pitchFamily="34" charset="0"/>
              </a:rPr>
              <a:t>The Swagger framework allows developers to create interactive, machine and human-readable </a:t>
            </a:r>
            <a:r>
              <a:rPr lang="en-US" b="0" i="0" u="sng" dirty="0">
                <a:solidFill>
                  <a:srgbClr val="FFFF00"/>
                </a:solidFill>
                <a:effectLst/>
                <a:latin typeface="Arial" panose="020B0604020202020204" pitchFamily="34" charset="0"/>
                <a:hlinkClick r:id="rId4">
                  <a:extLst>
                    <a:ext uri="{A12FA001-AC4F-418D-AE19-62706E023703}">
                      <ahyp:hlinkClr xmlns:ahyp="http://schemas.microsoft.com/office/drawing/2018/hyperlinkcolor" val="tx"/>
                    </a:ext>
                  </a:extLst>
                </a:hlinkClick>
              </a:rPr>
              <a:t>API</a:t>
            </a:r>
            <a:r>
              <a:rPr lang="en-US" b="0" i="0" dirty="0">
                <a:solidFill>
                  <a:srgbClr val="FFFF00"/>
                </a:solidFill>
                <a:effectLst/>
                <a:latin typeface="Arial" panose="020B0604020202020204" pitchFamily="34" charset="0"/>
              </a:rPr>
              <a:t> documentation.</a:t>
            </a:r>
          </a:p>
          <a:p>
            <a:pPr algn="l"/>
            <a:endParaRPr lang="en-US" b="0" i="0" dirty="0">
              <a:solidFill>
                <a:srgbClr val="FFFF00"/>
              </a:solidFill>
              <a:effectLst/>
              <a:latin typeface="Arial" panose="020B0604020202020204" pitchFamily="34" charset="0"/>
            </a:endParaRPr>
          </a:p>
          <a:p>
            <a:pPr algn="l"/>
            <a:r>
              <a:rPr lang="en-US" b="0" i="0" dirty="0">
                <a:solidFill>
                  <a:srgbClr val="FFFF00"/>
                </a:solidFill>
                <a:effectLst/>
                <a:latin typeface="Arial" panose="020B0604020202020204" pitchFamily="34" charset="0"/>
              </a:rPr>
              <a:t>API specifications typically include information such as supported operations, parameters and outputs, authorization requirements, available endpoints and licenses needed. </a:t>
            </a:r>
          </a:p>
          <a:p>
            <a:pPr algn="l"/>
            <a:endParaRPr lang="en-US" b="0" i="0" dirty="0">
              <a:solidFill>
                <a:srgbClr val="FFFF00"/>
              </a:solidFill>
              <a:effectLst/>
              <a:latin typeface="Arial" panose="020B0604020202020204" pitchFamily="34" charset="0"/>
            </a:endParaRPr>
          </a:p>
          <a:p>
            <a:pPr algn="l"/>
            <a:r>
              <a:rPr lang="en-US" b="0" i="0" dirty="0">
                <a:solidFill>
                  <a:srgbClr val="FFFF00"/>
                </a:solidFill>
                <a:effectLst/>
                <a:latin typeface="Arial" panose="020B0604020202020204" pitchFamily="34" charset="0"/>
              </a:rPr>
              <a:t>Swagger can generate this information automatically from the source code by asking the API to return a documentation file from its annotations.</a:t>
            </a:r>
          </a:p>
          <a:p>
            <a:pPr algn="l"/>
            <a:r>
              <a:rPr lang="en-US" b="0" i="0" dirty="0">
                <a:solidFill>
                  <a:srgbClr val="FFFF00"/>
                </a:solidFill>
                <a:effectLst/>
                <a:latin typeface="Arial" panose="020B0604020202020204" pitchFamily="34" charset="0"/>
              </a:rPr>
              <a:t>Swagger helps users build, document, test and consume RESTful web services. It can be used with both a top-down and bottom-up API development approach.</a:t>
            </a:r>
          </a:p>
          <a:p>
            <a:pPr algn="l"/>
            <a:endParaRPr lang="en-US" dirty="0">
              <a:solidFill>
                <a:srgbClr val="FFFF00"/>
              </a:solidFill>
              <a:effectLst/>
              <a:latin typeface="Arial" panose="020B0604020202020204" pitchFamily="34" charset="0"/>
            </a:endParaRPr>
          </a:p>
          <a:p>
            <a:pPr algn="l"/>
            <a:r>
              <a:rPr lang="en-US" b="0" i="0" dirty="0">
                <a:solidFill>
                  <a:srgbClr val="FFFF00"/>
                </a:solidFill>
                <a:effectLst/>
                <a:latin typeface="Arial" panose="020B0604020202020204" pitchFamily="34" charset="0"/>
              </a:rPr>
              <a:t> In the top-down, or design-first, method, Swagger can be used to design an API before any code is written. In the bottom-up, or code-first method, Swagger takes the code written for an API and generates the documentation.</a:t>
            </a:r>
          </a:p>
          <a:p>
            <a:endParaRPr lang="en-IN" dirty="0">
              <a:solidFill>
                <a:srgbClr val="FFFF00"/>
              </a:solidFill>
            </a:endParaRPr>
          </a:p>
        </p:txBody>
      </p:sp>
    </p:spTree>
    <p:extLst>
      <p:ext uri="{BB962C8B-B14F-4D97-AF65-F5344CB8AC3E}">
        <p14:creationId xmlns:p14="http://schemas.microsoft.com/office/powerpoint/2010/main" val="128782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0DA7-8C38-7BC2-72C9-6D5E412F82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E9B669-CCA6-F95A-AB1F-73E7B92177A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2A01EFF-9708-F511-5957-321AB5AF3FD4}"/>
              </a:ext>
            </a:extLst>
          </p:cNvPr>
          <p:cNvPicPr>
            <a:picLocks noChangeAspect="1"/>
          </p:cNvPicPr>
          <p:nvPr/>
        </p:nvPicPr>
        <p:blipFill>
          <a:blip r:embed="rId2"/>
          <a:stretch>
            <a:fillRect/>
          </a:stretch>
        </p:blipFill>
        <p:spPr>
          <a:xfrm>
            <a:off x="924443" y="140685"/>
            <a:ext cx="10353761" cy="6576630"/>
          </a:xfrm>
          <a:prstGeom prst="rect">
            <a:avLst/>
          </a:prstGeom>
        </p:spPr>
      </p:pic>
    </p:spTree>
    <p:extLst>
      <p:ext uri="{BB962C8B-B14F-4D97-AF65-F5344CB8AC3E}">
        <p14:creationId xmlns:p14="http://schemas.microsoft.com/office/powerpoint/2010/main" val="12657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9C639-0CD1-A8C6-D237-768D5931DDB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031AE7B-5F66-CB9C-DA1E-3FE68BEE75B7}"/>
              </a:ext>
            </a:extLst>
          </p:cNvPr>
          <p:cNvPicPr>
            <a:picLocks noGrp="1" noChangeAspect="1"/>
          </p:cNvPicPr>
          <p:nvPr>
            <p:ph idx="1"/>
          </p:nvPr>
        </p:nvPicPr>
        <p:blipFill>
          <a:blip r:embed="rId2"/>
          <a:stretch>
            <a:fillRect/>
          </a:stretch>
        </p:blipFill>
        <p:spPr>
          <a:xfrm>
            <a:off x="5324" y="-86727"/>
            <a:ext cx="12181352" cy="2589296"/>
          </a:xfrm>
        </p:spPr>
      </p:pic>
      <p:pic>
        <p:nvPicPr>
          <p:cNvPr id="7" name="Picture 6">
            <a:extLst>
              <a:ext uri="{FF2B5EF4-FFF2-40B4-BE49-F238E27FC236}">
                <a16:creationId xmlns:a16="http://schemas.microsoft.com/office/drawing/2014/main" id="{19391EB1-583B-68F6-8FA8-1CD4C6B6C705}"/>
              </a:ext>
            </a:extLst>
          </p:cNvPr>
          <p:cNvPicPr>
            <a:picLocks noChangeAspect="1"/>
          </p:cNvPicPr>
          <p:nvPr/>
        </p:nvPicPr>
        <p:blipFill>
          <a:blip r:embed="rId3"/>
          <a:stretch>
            <a:fillRect/>
          </a:stretch>
        </p:blipFill>
        <p:spPr>
          <a:xfrm>
            <a:off x="-5324" y="2390273"/>
            <a:ext cx="12192000" cy="4660232"/>
          </a:xfrm>
          <a:prstGeom prst="rect">
            <a:avLst/>
          </a:prstGeom>
        </p:spPr>
      </p:pic>
    </p:spTree>
    <p:extLst>
      <p:ext uri="{BB962C8B-B14F-4D97-AF65-F5344CB8AC3E}">
        <p14:creationId xmlns:p14="http://schemas.microsoft.com/office/powerpoint/2010/main" val="102885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AA12-72C4-8E93-EA92-DDFF96985B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3990DA-CFE1-88D4-E7C0-2E020110094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5481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EF7DD-4A16-AF11-D797-0C8DED0E8A82}"/>
              </a:ext>
            </a:extLst>
          </p:cNvPr>
          <p:cNvSpPr>
            <a:spLocks noGrp="1"/>
          </p:cNvSpPr>
          <p:nvPr>
            <p:ph idx="1"/>
          </p:nvPr>
        </p:nvSpPr>
        <p:spPr>
          <a:xfrm>
            <a:off x="1018069" y="504323"/>
            <a:ext cx="10353762" cy="6048877"/>
          </a:xfrm>
        </p:spPr>
        <p:txBody>
          <a:bodyPr>
            <a:normAutofit fontScale="92500" lnSpcReduction="20000"/>
          </a:bodyPr>
          <a:lstStyle/>
          <a:p>
            <a:pPr marL="36900" indent="0" algn="l">
              <a:buNone/>
            </a:pPr>
            <a:r>
              <a:rPr lang="en-US" b="1" i="0" dirty="0">
                <a:solidFill>
                  <a:srgbClr val="FFFF00"/>
                </a:solidFill>
                <a:effectLst/>
                <a:latin typeface="Arial" panose="020B0604020202020204" pitchFamily="34" charset="0"/>
              </a:rPr>
              <a:t>Components of Swagger</a:t>
            </a:r>
          </a:p>
          <a:p>
            <a:pPr algn="l"/>
            <a:r>
              <a:rPr lang="en-US" b="0" i="0" dirty="0">
                <a:solidFill>
                  <a:srgbClr val="FFFF00"/>
                </a:solidFill>
                <a:effectLst/>
                <a:latin typeface="Arial" panose="020B0604020202020204" pitchFamily="34" charset="0"/>
              </a:rPr>
              <a:t>Swagger provides a variety of open source tools for APIs, including:</a:t>
            </a:r>
          </a:p>
          <a:p>
            <a:pPr algn="l"/>
            <a:endParaRPr lang="en-US" dirty="0">
              <a:solidFill>
                <a:srgbClr val="FFFF00"/>
              </a:solidFill>
              <a:effectLst/>
              <a:latin typeface="Arial" panose="020B0604020202020204" pitchFamily="34" charset="0"/>
            </a:endParaRPr>
          </a:p>
          <a:p>
            <a:pPr algn="l"/>
            <a:r>
              <a:rPr lang="en-US" b="0" i="0" dirty="0">
                <a:solidFill>
                  <a:srgbClr val="FFFF00"/>
                </a:solidFill>
                <a:effectLst/>
                <a:latin typeface="Arial" panose="020B0604020202020204" pitchFamily="34" charset="0"/>
              </a:rPr>
              <a:t>Swagger Editor- This enables developers to write documentation for, design and describe new APIs as well as edit existing ones. The browser-based editor visually renders </a:t>
            </a:r>
            <a:r>
              <a:rPr lang="en-US" b="0" i="0" dirty="0" err="1">
                <a:solidFill>
                  <a:srgbClr val="FFFF00"/>
                </a:solidFill>
                <a:effectLst/>
                <a:latin typeface="Arial" panose="020B0604020202020204" pitchFamily="34" charset="0"/>
              </a:rPr>
              <a:t>OpenAPI</a:t>
            </a:r>
            <a:r>
              <a:rPr lang="en-US" b="0" i="0" dirty="0">
                <a:solidFill>
                  <a:srgbClr val="FFFF00"/>
                </a:solidFill>
                <a:effectLst/>
                <a:latin typeface="Arial" panose="020B0604020202020204" pitchFamily="34" charset="0"/>
              </a:rPr>
              <a:t> specifications, handles errors and provides real-time feedback.</a:t>
            </a:r>
          </a:p>
          <a:p>
            <a:pPr algn="l"/>
            <a:endParaRPr lang="en-US" b="0" i="0" dirty="0">
              <a:solidFill>
                <a:srgbClr val="FFFF00"/>
              </a:solidFill>
              <a:effectLst/>
              <a:latin typeface="Arial" panose="020B0604020202020204" pitchFamily="34" charset="0"/>
            </a:endParaRPr>
          </a:p>
          <a:p>
            <a:pPr algn="l"/>
            <a:r>
              <a:rPr lang="en-US" b="0" i="0" dirty="0">
                <a:solidFill>
                  <a:srgbClr val="FFFF00"/>
                </a:solidFill>
                <a:effectLst/>
                <a:latin typeface="Arial" panose="020B0604020202020204" pitchFamily="34" charset="0"/>
              </a:rPr>
              <a:t>Swagger </a:t>
            </a:r>
            <a:r>
              <a:rPr lang="en-US" b="0" i="0" dirty="0" err="1">
                <a:solidFill>
                  <a:srgbClr val="FFFF00"/>
                </a:solidFill>
                <a:effectLst/>
                <a:latin typeface="Arial" panose="020B0604020202020204" pitchFamily="34" charset="0"/>
              </a:rPr>
              <a:t>Codegen</a:t>
            </a:r>
            <a:r>
              <a:rPr lang="en-US" b="0" i="0" dirty="0">
                <a:solidFill>
                  <a:srgbClr val="FFFF00"/>
                </a:solidFill>
                <a:effectLst/>
                <a:latin typeface="Arial" panose="020B0604020202020204" pitchFamily="34" charset="0"/>
              </a:rPr>
              <a:t>- This gives developers the ability to generate client library code and </a:t>
            </a:r>
            <a:r>
              <a:rPr lang="en-US" b="0" i="0" u="sng" dirty="0">
                <a:solidFill>
                  <a:srgbClr val="FFFF00"/>
                </a:solidFill>
                <a:effectLst/>
                <a:latin typeface="Arial" panose="020B0604020202020204" pitchFamily="34" charset="0"/>
                <a:hlinkClick r:id="rId2">
                  <a:extLst>
                    <a:ext uri="{A12FA001-AC4F-418D-AE19-62706E023703}">
                      <ahyp:hlinkClr xmlns:ahyp="http://schemas.microsoft.com/office/drawing/2018/hyperlinkcolor" val="tx"/>
                    </a:ext>
                  </a:extLst>
                </a:hlinkClick>
              </a:rPr>
              <a:t>SDKs</a:t>
            </a:r>
            <a:r>
              <a:rPr lang="en-US" b="0" i="0" dirty="0">
                <a:solidFill>
                  <a:srgbClr val="FFFF00"/>
                </a:solidFill>
                <a:effectLst/>
                <a:latin typeface="Arial" panose="020B0604020202020204" pitchFamily="34" charset="0"/>
              </a:rPr>
              <a:t> for different platforms</a:t>
            </a:r>
          </a:p>
          <a:p>
            <a:pPr algn="l"/>
            <a:endParaRPr lang="en-US" b="0" i="0" dirty="0">
              <a:solidFill>
                <a:srgbClr val="FFFF00"/>
              </a:solidFill>
              <a:effectLst/>
              <a:latin typeface="Arial" panose="020B0604020202020204" pitchFamily="34" charset="0"/>
            </a:endParaRPr>
          </a:p>
          <a:p>
            <a:pPr algn="l"/>
            <a:r>
              <a:rPr lang="en-US" b="0" i="0" dirty="0">
                <a:solidFill>
                  <a:srgbClr val="FFFF00"/>
                </a:solidFill>
                <a:effectLst/>
                <a:latin typeface="Arial" panose="020B0604020202020204" pitchFamily="34" charset="0"/>
              </a:rPr>
              <a:t>Swagger User Interface- This is a fully customizable tool that helps engineers generate documentation for various platforms. It can be hosted in any environment.</a:t>
            </a:r>
          </a:p>
          <a:p>
            <a:pPr algn="l"/>
            <a:endParaRPr lang="en-US" b="0" i="0" dirty="0">
              <a:solidFill>
                <a:srgbClr val="FFFF00"/>
              </a:solidFill>
              <a:effectLst/>
              <a:latin typeface="Arial" panose="020B0604020202020204" pitchFamily="34" charset="0"/>
            </a:endParaRPr>
          </a:p>
          <a:p>
            <a:pPr algn="l"/>
            <a:r>
              <a:rPr lang="en-US" b="0" i="0" dirty="0">
                <a:solidFill>
                  <a:srgbClr val="FFFF00"/>
                </a:solidFill>
                <a:effectLst/>
                <a:latin typeface="Arial" panose="020B0604020202020204" pitchFamily="34" charset="0"/>
              </a:rPr>
              <a:t>Swagger Inspector- This is a testing tool for API documentation. APIs can be easily validated without limits and results are automatically saved and accessed in the cloud.</a:t>
            </a:r>
          </a:p>
          <a:p>
            <a:endParaRPr lang="en-IN" dirty="0">
              <a:solidFill>
                <a:srgbClr val="FFFF00"/>
              </a:solidFill>
            </a:endParaRPr>
          </a:p>
        </p:txBody>
      </p:sp>
    </p:spTree>
    <p:extLst>
      <p:ext uri="{BB962C8B-B14F-4D97-AF65-F5344CB8AC3E}">
        <p14:creationId xmlns:p14="http://schemas.microsoft.com/office/powerpoint/2010/main" val="1631671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{80A5230A-2519-45A8-B1BA-B96B64323FB5}tf55705232_win32</Template>
  <TotalTime>514</TotalTime>
  <Words>1219</Words>
  <Application>Microsoft Office PowerPoint</Application>
  <PresentationFormat>Widescreen</PresentationFormat>
  <Paragraphs>106</Paragraphs>
  <Slides>18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erdana</vt:lpstr>
      <vt:lpstr>Goudy Old Style</vt:lpstr>
      <vt:lpstr>inter-bold</vt:lpstr>
      <vt:lpstr>inter-regular</vt:lpstr>
      <vt:lpstr>Raleway</vt:lpstr>
      <vt:lpstr>ui-monospace</vt:lpstr>
      <vt:lpstr>urw-din</vt:lpstr>
      <vt:lpstr>Wingdings 2</vt:lpstr>
      <vt:lpstr>SlateVTI</vt:lpstr>
      <vt:lpstr>Spring Framework</vt:lpstr>
      <vt:lpstr>Content</vt:lpstr>
      <vt:lpstr>Configuring Exception handler in Spring Boot app </vt:lpstr>
      <vt:lpstr>Writing global exception handler </vt:lpstr>
      <vt:lpstr>Introduction to Swagger APIs</vt:lpstr>
      <vt:lpstr>PowerPoint Presentation</vt:lpstr>
      <vt:lpstr>PowerPoint Presentation</vt:lpstr>
      <vt:lpstr>PowerPoint Presentation</vt:lpstr>
      <vt:lpstr>PowerPoint Presentation</vt:lpstr>
      <vt:lpstr>Benefits of Swagger </vt:lpstr>
      <vt:lpstr>Adding annotation to existing REST APIs</vt:lpstr>
      <vt:lpstr>Testing REST APIs through Swagger URL</vt:lpstr>
      <vt:lpstr>Spring Boot - Actuator</vt:lpstr>
      <vt:lpstr>Configuring Actuator in spring boot app </vt:lpstr>
      <vt:lpstr>Testing different endpoints provided by Actuator</vt:lpstr>
      <vt:lpstr>Introduction to Thymeleaf</vt:lpstr>
      <vt:lpstr>Introduction to Thymeleaf</vt:lpstr>
      <vt:lpstr>What kind of templates can the Thymeleaf process?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Chain</dc:title>
  <dc:creator>Geethanjali Anbalagan External Trainer</dc:creator>
  <cp:lastModifiedBy>Geethanjali Anbalagan External Trainer</cp:lastModifiedBy>
  <cp:revision>18</cp:revision>
  <dcterms:created xsi:type="dcterms:W3CDTF">2022-05-15T11:27:01Z</dcterms:created>
  <dcterms:modified xsi:type="dcterms:W3CDTF">2022-05-16T00:58:12Z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