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sldIdLst>
    <p:sldId id="278" r:id="rId5"/>
    <p:sldId id="279" r:id="rId6"/>
    <p:sldId id="280" r:id="rId7"/>
    <p:sldId id="287" r:id="rId8"/>
    <p:sldId id="288" r:id="rId9"/>
    <p:sldId id="295" r:id="rId10"/>
    <p:sldId id="297" r:id="rId11"/>
    <p:sldId id="289" r:id="rId12"/>
    <p:sldId id="290" r:id="rId13"/>
    <p:sldId id="291" r:id="rId14"/>
    <p:sldId id="292" r:id="rId15"/>
    <p:sldId id="293" r:id="rId16"/>
    <p:sldId id="294" r:id="rId17"/>
    <p:sldId id="296" r:id="rId18"/>
    <p:sldId id="260" r:id="rId19"/>
    <p:sldId id="261" r:id="rId20"/>
    <p:sldId id="281" r:id="rId21"/>
    <p:sldId id="299" r:id="rId22"/>
    <p:sldId id="300" r:id="rId23"/>
    <p:sldId id="298" r:id="rId24"/>
    <p:sldId id="282" r:id="rId25"/>
    <p:sldId id="301" r:id="rId26"/>
    <p:sldId id="302" r:id="rId27"/>
    <p:sldId id="283" r:id="rId28"/>
    <p:sldId id="304" r:id="rId29"/>
    <p:sldId id="284" r:id="rId30"/>
    <p:sldId id="303" r:id="rId31"/>
    <p:sldId id="310" r:id="rId32"/>
    <p:sldId id="311" r:id="rId33"/>
    <p:sldId id="312" r:id="rId34"/>
    <p:sldId id="313" r:id="rId35"/>
    <p:sldId id="314" r:id="rId36"/>
    <p:sldId id="315" r:id="rId37"/>
    <p:sldId id="285" r:id="rId38"/>
    <p:sldId id="306" r:id="rId39"/>
    <p:sldId id="307" r:id="rId40"/>
    <p:sldId id="308" r:id="rId41"/>
    <p:sldId id="305" r:id="rId42"/>
    <p:sldId id="309" r:id="rId43"/>
    <p:sldId id="2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spring.io/spring-security/site/docs/3.1.x/reference/springsecurity-sing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96"/>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87919" y="1673523"/>
            <a:ext cx="3719193" cy="2420504"/>
          </a:xfrm>
        </p:spPr>
        <p:txBody>
          <a:bodyPr>
            <a:normAutofit/>
          </a:bodyPr>
          <a:lstStyle/>
          <a:p>
            <a:pPr algn="l"/>
            <a:r>
              <a:rPr lang="en-US" sz="4400" b="1" dirty="0">
                <a:solidFill>
                  <a:schemeClr val="accent6">
                    <a:lumMod val="60000"/>
                    <a:lumOff val="40000"/>
                  </a:schemeClr>
                </a:solidFill>
              </a:rPr>
              <a:t>Spring Framework - </a:t>
            </a:r>
            <a:r>
              <a:rPr lang="en-US" sz="4000" b="1" dirty="0">
                <a:solidFill>
                  <a:schemeClr val="accent6">
                    <a:lumMod val="60000"/>
                    <a:lumOff val="40000"/>
                  </a:schemeClr>
                </a:solidFill>
              </a:rPr>
              <a:t>Spring Security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42084" y="4246525"/>
            <a:ext cx="4010862" cy="1026544"/>
          </a:xfrm>
        </p:spPr>
        <p:txBody>
          <a:bodyPr>
            <a:noAutofit/>
          </a:bodyPr>
          <a:lstStyle/>
          <a:p>
            <a:pPr algn="l"/>
            <a:r>
              <a:rPr lang="en-US" sz="2000" b="1" dirty="0">
                <a:solidFill>
                  <a:srgbClr val="FFFF00"/>
                </a:solidFill>
              </a:rPr>
              <a:t>In memory &amp; database authentication, JWT,                                                                                                               </a:t>
            </a:r>
            <a:r>
              <a:rPr lang="en-US" sz="2000" b="1" dirty="0" err="1">
                <a:solidFill>
                  <a:srgbClr val="FFFF00"/>
                </a:solidFill>
              </a:rPr>
              <a:t>Oauth</a:t>
            </a:r>
            <a:r>
              <a:rPr lang="en-US" sz="2000" b="1">
                <a:solidFill>
                  <a:srgbClr val="FFFF00"/>
                </a:solidFill>
              </a:rPr>
              <a:t> 2</a:t>
            </a:r>
            <a:endParaRPr lang="en-US" sz="2000" b="1" dirty="0">
              <a:solidFill>
                <a:srgbClr val="FFFF00"/>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767-3EB4-E6BF-0B7F-1E4EC76892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705F4E-B8DB-9CAB-E95F-D5B4C1D2E146}"/>
              </a:ext>
            </a:extLst>
          </p:cNvPr>
          <p:cNvSpPr>
            <a:spLocks noGrp="1"/>
          </p:cNvSpPr>
          <p:nvPr>
            <p:ph idx="1"/>
          </p:nvPr>
        </p:nvSpPr>
        <p:spPr/>
        <p:txBody>
          <a:bodyPr/>
          <a:lstStyle/>
          <a:p>
            <a:pPr algn="l"/>
            <a:r>
              <a:rPr lang="en-US" b="1" i="0" dirty="0">
                <a:solidFill>
                  <a:srgbClr val="FFFF00"/>
                </a:solidFill>
                <a:effectLst/>
                <a:latin typeface="arial black" panose="020B0A04020102020204" pitchFamily="34" charset="0"/>
              </a:rPr>
              <a:t>1.1.  Authentication:</a:t>
            </a:r>
          </a:p>
          <a:p>
            <a:pPr algn="l"/>
            <a:endParaRPr lang="en-US" b="1" i="0" dirty="0">
              <a:solidFill>
                <a:srgbClr val="FFFF00"/>
              </a:solidFill>
              <a:effectLst/>
              <a:latin typeface="-apple-system"/>
            </a:endParaRPr>
          </a:p>
          <a:p>
            <a:pPr algn="l"/>
            <a:r>
              <a:rPr lang="en-US" b="0" i="0" dirty="0">
                <a:solidFill>
                  <a:srgbClr val="FFFF00"/>
                </a:solidFill>
                <a:effectLst/>
                <a:latin typeface="-apple-system"/>
              </a:rPr>
              <a:t>Used to verify if a user using an application by providing valid credentials used to verify who you are! Authentication is establishing identity of a principal (user, system, that can perform an action in an application).</a:t>
            </a:r>
          </a:p>
          <a:p>
            <a:pPr algn="l"/>
            <a:endParaRPr lang="en-US" b="0" i="0" dirty="0">
              <a:solidFill>
                <a:srgbClr val="FFFF00"/>
              </a:solidFill>
              <a:effectLst/>
              <a:latin typeface="-apple-system"/>
            </a:endParaRPr>
          </a:p>
          <a:p>
            <a:endParaRPr lang="en-IN" dirty="0">
              <a:solidFill>
                <a:srgbClr val="FFFF00"/>
              </a:solidFill>
            </a:endParaRPr>
          </a:p>
        </p:txBody>
      </p:sp>
    </p:spTree>
    <p:extLst>
      <p:ext uri="{BB962C8B-B14F-4D97-AF65-F5344CB8AC3E}">
        <p14:creationId xmlns:p14="http://schemas.microsoft.com/office/powerpoint/2010/main" val="418132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05F4E-B8DB-9CAB-E95F-D5B4C1D2E146}"/>
              </a:ext>
            </a:extLst>
          </p:cNvPr>
          <p:cNvSpPr>
            <a:spLocks noGrp="1"/>
          </p:cNvSpPr>
          <p:nvPr>
            <p:ph idx="1"/>
          </p:nvPr>
        </p:nvSpPr>
        <p:spPr>
          <a:xfrm>
            <a:off x="1154427" y="1017671"/>
            <a:ext cx="10353762" cy="5134476"/>
          </a:xfrm>
        </p:spPr>
        <p:txBody>
          <a:bodyPr>
            <a:normAutofit fontScale="85000" lnSpcReduction="20000"/>
          </a:bodyPr>
          <a:lstStyle/>
          <a:p>
            <a:pPr algn="l"/>
            <a:r>
              <a:rPr lang="en-US" b="1" i="0" dirty="0">
                <a:solidFill>
                  <a:srgbClr val="FFFF00"/>
                </a:solidFill>
                <a:effectLst/>
                <a:latin typeface="arial black" panose="020B0A04020102020204" pitchFamily="34" charset="0"/>
              </a:rPr>
              <a:t>1.2.  Authorization:</a:t>
            </a:r>
            <a:endParaRPr lang="en-US" b="1" i="0" dirty="0">
              <a:solidFill>
                <a:srgbClr val="FFFF00"/>
              </a:solidFill>
              <a:effectLst/>
              <a:latin typeface="-apple-system"/>
            </a:endParaRPr>
          </a:p>
          <a:p>
            <a:pPr algn="l"/>
            <a:r>
              <a:rPr lang="en-US" b="0" i="0" dirty="0">
                <a:solidFill>
                  <a:srgbClr val="FFFF00"/>
                </a:solidFill>
                <a:effectLst/>
                <a:latin typeface="-apple-system"/>
              </a:rPr>
              <a:t>This is besides the authentication. For a simple application, authenticating user might be enough, but let’s think about a big enterprise application.</a:t>
            </a:r>
          </a:p>
          <a:p>
            <a:pPr algn="l">
              <a:buFont typeface="Arial" panose="020B0604020202020204" pitchFamily="34" charset="0"/>
              <a:buChar char="•"/>
            </a:pPr>
            <a:r>
              <a:rPr lang="en-US" b="0" i="0" dirty="0">
                <a:solidFill>
                  <a:srgbClr val="FFFF00"/>
                </a:solidFill>
                <a:effectLst/>
                <a:latin typeface="-apple-system"/>
              </a:rPr>
              <a:t>A normal employee (e.g. Call center agent) may have only limited permission to carry out certain </a:t>
            </a:r>
            <a:r>
              <a:rPr lang="en-US" b="0" i="0" dirty="0" err="1">
                <a:solidFill>
                  <a:srgbClr val="FFFF00"/>
                </a:solidFill>
                <a:effectLst/>
                <a:latin typeface="-apple-system"/>
              </a:rPr>
              <a:t>operations.We</a:t>
            </a:r>
            <a:r>
              <a:rPr lang="en-US" b="0" i="0" dirty="0">
                <a:solidFill>
                  <a:srgbClr val="FFFF00"/>
                </a:solidFill>
                <a:effectLst/>
                <a:latin typeface="-apple-system"/>
              </a:rPr>
              <a:t> don’t want to allow this employee to perform other operations</a:t>
            </a:r>
          </a:p>
          <a:p>
            <a:pPr algn="l">
              <a:buFont typeface="Arial" panose="020B0604020202020204" pitchFamily="34" charset="0"/>
              <a:buChar char="•"/>
            </a:pPr>
            <a:r>
              <a:rPr lang="en-US" b="0" i="0" dirty="0">
                <a:solidFill>
                  <a:srgbClr val="FFFF00"/>
                </a:solidFill>
                <a:effectLst/>
                <a:latin typeface="-apple-system"/>
              </a:rPr>
              <a:t>Our back-end product manager allowed to work only on the products. We don’t allow product manager to change customer information or order information.</a:t>
            </a:r>
          </a:p>
          <a:p>
            <a:pPr algn="l">
              <a:buFont typeface="Arial" panose="020B0604020202020204" pitchFamily="34" charset="0"/>
              <a:buChar char="•"/>
            </a:pPr>
            <a:r>
              <a:rPr lang="en-US" b="0" i="0" dirty="0">
                <a:solidFill>
                  <a:srgbClr val="FFFF00"/>
                </a:solidFill>
                <a:effectLst/>
                <a:latin typeface="-apple-system"/>
              </a:rPr>
              <a:t>Ecommerce manager can work on both customer and order information, but they can’t change product information.</a:t>
            </a:r>
          </a:p>
          <a:p>
            <a:pPr algn="l">
              <a:buFont typeface="Arial" panose="020B0604020202020204" pitchFamily="34" charset="0"/>
              <a:buChar char="•"/>
            </a:pPr>
            <a:r>
              <a:rPr lang="en-US" b="0" i="0" dirty="0">
                <a:solidFill>
                  <a:srgbClr val="FFFF00"/>
                </a:solidFill>
                <a:effectLst/>
                <a:latin typeface="-apple-system"/>
              </a:rPr>
              <a:t>System admin can perform all the operations.</a:t>
            </a:r>
          </a:p>
          <a:p>
            <a:pPr algn="l"/>
            <a:r>
              <a:rPr lang="en-US" b="0" i="0" dirty="0">
                <a:solidFill>
                  <a:srgbClr val="FFFF00"/>
                </a:solidFill>
                <a:effectLst/>
                <a:latin typeface="-apple-system"/>
              </a:rPr>
              <a:t>With simple authentication, we can’t restrict logged in user as we don’t have information about user privileges or permissions. Authorization helps to provide this information before the user tries to access a resource. It is a process of access control, deciding whether it allows a principal to perform an action (access-control → admin, user, leader, manager, contractor, anonymous </a:t>
            </a:r>
            <a:r>
              <a:rPr lang="en-US" b="0" i="0" dirty="0" err="1">
                <a:solidFill>
                  <a:srgbClr val="FFFF00"/>
                </a:solidFill>
                <a:effectLst/>
                <a:latin typeface="-apple-system"/>
              </a:rPr>
              <a:t>etc</a:t>
            </a:r>
            <a:r>
              <a:rPr lang="en-US" b="0" i="0" dirty="0">
                <a:solidFill>
                  <a:srgbClr val="FFFF00"/>
                </a:solidFill>
                <a:effectLst/>
                <a:latin typeface="-apple-system"/>
              </a:rPr>
              <a:t>) or not.</a:t>
            </a:r>
          </a:p>
          <a:p>
            <a:endParaRPr lang="en-IN" dirty="0">
              <a:solidFill>
                <a:srgbClr val="FFFF00"/>
              </a:solidFill>
            </a:endParaRPr>
          </a:p>
        </p:txBody>
      </p:sp>
    </p:spTree>
    <p:extLst>
      <p:ext uri="{BB962C8B-B14F-4D97-AF65-F5344CB8AC3E}">
        <p14:creationId xmlns:p14="http://schemas.microsoft.com/office/powerpoint/2010/main" val="35822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767-3EB4-E6BF-0B7F-1E4EC76892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705F4E-B8DB-9CAB-E95F-D5B4C1D2E146}"/>
              </a:ext>
            </a:extLst>
          </p:cNvPr>
          <p:cNvSpPr>
            <a:spLocks noGrp="1"/>
          </p:cNvSpPr>
          <p:nvPr>
            <p:ph idx="1"/>
          </p:nvPr>
        </p:nvSpPr>
        <p:spPr>
          <a:xfrm>
            <a:off x="913795" y="2076450"/>
            <a:ext cx="10353762" cy="4388518"/>
          </a:xfrm>
        </p:spPr>
        <p:txBody>
          <a:bodyPr>
            <a:normAutofit fontScale="77500" lnSpcReduction="20000"/>
          </a:bodyPr>
          <a:lstStyle/>
          <a:p>
            <a:r>
              <a:rPr lang="en-IN" b="1" dirty="0">
                <a:solidFill>
                  <a:srgbClr val="FFFF00"/>
                </a:solidFill>
              </a:rPr>
              <a:t>1.3 Password Storage</a:t>
            </a:r>
          </a:p>
          <a:p>
            <a:r>
              <a:rPr lang="en-IN" b="1" dirty="0">
                <a:solidFill>
                  <a:srgbClr val="FFFF00"/>
                </a:solidFill>
              </a:rPr>
              <a:t>Making sure that our passwords are secure and difficult to hack is another primary goal of any security framework. Spring Security’s </a:t>
            </a:r>
            <a:r>
              <a:rPr lang="en-IN" b="1" dirty="0" err="1">
                <a:solidFill>
                  <a:srgbClr val="FFFF00"/>
                </a:solidFill>
              </a:rPr>
              <a:t>PasswordEncoder</a:t>
            </a:r>
            <a:r>
              <a:rPr lang="en-IN" b="1" dirty="0">
                <a:solidFill>
                  <a:srgbClr val="FFFF00"/>
                </a:solidFill>
              </a:rPr>
              <a:t> interface perform one way transform for the password (We can’t decrypt the password).Spring Security provides several </a:t>
            </a:r>
            <a:r>
              <a:rPr lang="en-IN" b="1" dirty="0" err="1">
                <a:solidFill>
                  <a:srgbClr val="FFFF00"/>
                </a:solidFill>
              </a:rPr>
              <a:t>PasswordEncoder</a:t>
            </a:r>
            <a:r>
              <a:rPr lang="en-IN" b="1" dirty="0">
                <a:solidFill>
                  <a:srgbClr val="FFFF00"/>
                </a:solidFill>
              </a:rPr>
              <a:t>, Here is a list for your reference:</a:t>
            </a:r>
          </a:p>
          <a:p>
            <a:endParaRPr lang="en-IN" b="1" dirty="0">
              <a:solidFill>
                <a:srgbClr val="FFFF00"/>
              </a:solidFill>
            </a:endParaRPr>
          </a:p>
          <a:p>
            <a:r>
              <a:rPr lang="en-IN" b="1" dirty="0" err="1">
                <a:solidFill>
                  <a:srgbClr val="FFFF00"/>
                </a:solidFill>
              </a:rPr>
              <a:t>BCryptPasswordEncoder</a:t>
            </a:r>
            <a:r>
              <a:rPr lang="en-IN" b="1" dirty="0">
                <a:solidFill>
                  <a:srgbClr val="FFFF00"/>
                </a:solidFill>
              </a:rPr>
              <a:t>.</a:t>
            </a:r>
          </a:p>
          <a:p>
            <a:r>
              <a:rPr lang="en-IN" b="1" dirty="0">
                <a:solidFill>
                  <a:srgbClr val="FFFF00"/>
                </a:solidFill>
              </a:rPr>
              <a:t>Argon2PasswordEncoder.</a:t>
            </a:r>
          </a:p>
          <a:p>
            <a:r>
              <a:rPr lang="en-IN" b="1" dirty="0">
                <a:solidFill>
                  <a:srgbClr val="FFFF00"/>
                </a:solidFill>
              </a:rPr>
              <a:t>Pbkdf2PasswordEncoder</a:t>
            </a:r>
          </a:p>
          <a:p>
            <a:r>
              <a:rPr lang="en-IN" b="1" dirty="0" err="1">
                <a:solidFill>
                  <a:srgbClr val="FFFF00"/>
                </a:solidFill>
              </a:rPr>
              <a:t>SCryptPasswordEncoder</a:t>
            </a:r>
            <a:r>
              <a:rPr lang="en-IN" b="1" dirty="0">
                <a:solidFill>
                  <a:srgbClr val="FFFF00"/>
                </a:solidFill>
              </a:rPr>
              <a:t>.</a:t>
            </a:r>
          </a:p>
          <a:p>
            <a:r>
              <a:rPr lang="en-IN" b="1" dirty="0">
                <a:solidFill>
                  <a:srgbClr val="FFFF00"/>
                </a:solidFill>
              </a:rPr>
              <a:t>[</a:t>
            </a:r>
            <a:r>
              <a:rPr lang="en-IN" b="1" dirty="0" err="1">
                <a:solidFill>
                  <a:srgbClr val="FFFF00"/>
                </a:solidFill>
              </a:rPr>
              <a:t>pullquote</a:t>
            </a:r>
            <a:r>
              <a:rPr lang="en-IN" b="1" dirty="0">
                <a:solidFill>
                  <a:srgbClr val="FFFF00"/>
                </a:solidFill>
              </a:rPr>
              <a:t> align=”normal”] Read  Password encoding in spring security to get more details about how the password encoder works with Spring Security [/</a:t>
            </a:r>
            <a:r>
              <a:rPr lang="en-IN" b="1" dirty="0" err="1">
                <a:solidFill>
                  <a:srgbClr val="FFFF00"/>
                </a:solidFill>
              </a:rPr>
              <a:t>pullquote</a:t>
            </a:r>
            <a:r>
              <a:rPr lang="en-IN" b="1" dirty="0">
                <a:solidFill>
                  <a:srgbClr val="FFFF00"/>
                </a:solidFill>
              </a:rPr>
              <a:t>]</a:t>
            </a:r>
          </a:p>
          <a:p>
            <a:endParaRPr lang="en-IN" b="1" dirty="0">
              <a:solidFill>
                <a:srgbClr val="FFFF00"/>
              </a:solidFill>
            </a:endParaRPr>
          </a:p>
          <a:p>
            <a:endParaRPr lang="en-IN" b="1" dirty="0">
              <a:solidFill>
                <a:srgbClr val="FFFF00"/>
              </a:solidFill>
            </a:endParaRPr>
          </a:p>
        </p:txBody>
      </p:sp>
    </p:spTree>
    <p:extLst>
      <p:ext uri="{BB962C8B-B14F-4D97-AF65-F5344CB8AC3E}">
        <p14:creationId xmlns:p14="http://schemas.microsoft.com/office/powerpoint/2010/main" val="312930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0704-3072-C016-92E8-D895CA2864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CDAEB7-2AEC-B0AD-A3EB-58E2663325FB}"/>
              </a:ext>
            </a:extLst>
          </p:cNvPr>
          <p:cNvSpPr>
            <a:spLocks noGrp="1"/>
          </p:cNvSpPr>
          <p:nvPr>
            <p:ph idx="1"/>
          </p:nvPr>
        </p:nvSpPr>
        <p:spPr/>
        <p:txBody>
          <a:bodyPr/>
          <a:lstStyle/>
          <a:p>
            <a:r>
              <a:rPr lang="en-US" b="1" dirty="0">
                <a:solidFill>
                  <a:srgbClr val="FFFF00"/>
                </a:solidFill>
              </a:rPr>
              <a:t>1.4 Servlet Filters</a:t>
            </a:r>
          </a:p>
          <a:p>
            <a:r>
              <a:rPr lang="en-US" b="1" dirty="0">
                <a:solidFill>
                  <a:srgbClr val="FFFF00"/>
                </a:solidFill>
              </a:rPr>
              <a:t>Spring security uses the Java servlet filters to start the security check for our web application.</a:t>
            </a:r>
          </a:p>
          <a:p>
            <a:endParaRPr lang="en-US" b="1" dirty="0">
              <a:solidFill>
                <a:srgbClr val="FFFF00"/>
              </a:solidFill>
            </a:endParaRPr>
          </a:p>
          <a:p>
            <a:endParaRPr lang="en-IN" b="1" dirty="0">
              <a:solidFill>
                <a:srgbClr val="FFFF00"/>
              </a:solidFill>
            </a:endParaRPr>
          </a:p>
        </p:txBody>
      </p:sp>
    </p:spTree>
    <p:extLst>
      <p:ext uri="{BB962C8B-B14F-4D97-AF65-F5344CB8AC3E}">
        <p14:creationId xmlns:p14="http://schemas.microsoft.com/office/powerpoint/2010/main" val="272710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9EA-B16A-A622-5FDD-BD3D278102C3}"/>
              </a:ext>
            </a:extLst>
          </p:cNvPr>
          <p:cNvSpPr>
            <a:spLocks noGrp="1"/>
          </p:cNvSpPr>
          <p:nvPr>
            <p:ph type="title"/>
          </p:nvPr>
        </p:nvSpPr>
        <p:spPr>
          <a:xfrm>
            <a:off x="1050153" y="-104274"/>
            <a:ext cx="10353762" cy="1257300"/>
          </a:xfrm>
        </p:spPr>
        <p:txBody>
          <a:bodyPr>
            <a:normAutofit/>
          </a:bodyPr>
          <a:lstStyle/>
          <a:p>
            <a:r>
              <a:rPr lang="en-IN" b="1" dirty="0">
                <a:solidFill>
                  <a:srgbClr val="92D050"/>
                </a:solidFill>
              </a:rPr>
              <a:t>Spring  Security Features</a:t>
            </a:r>
          </a:p>
        </p:txBody>
      </p:sp>
      <p:sp>
        <p:nvSpPr>
          <p:cNvPr id="3" name="Content Placeholder 2">
            <a:extLst>
              <a:ext uri="{FF2B5EF4-FFF2-40B4-BE49-F238E27FC236}">
                <a16:creationId xmlns:a16="http://schemas.microsoft.com/office/drawing/2014/main" id="{69176FC8-9845-4EF9-ACDE-7B1C33DFDCC7}"/>
              </a:ext>
            </a:extLst>
          </p:cNvPr>
          <p:cNvSpPr>
            <a:spLocks noGrp="1"/>
          </p:cNvSpPr>
          <p:nvPr>
            <p:ph idx="1"/>
          </p:nvPr>
        </p:nvSpPr>
        <p:spPr>
          <a:xfrm>
            <a:off x="919119" y="1153026"/>
            <a:ext cx="10353762" cy="5704974"/>
          </a:xfrm>
        </p:spPr>
        <p:txBody>
          <a:bodyPr>
            <a:normAutofit fontScale="55000" lnSpcReduction="20000"/>
          </a:bodyPr>
          <a:lstStyle/>
          <a:p>
            <a:r>
              <a:rPr lang="en-US" dirty="0">
                <a:solidFill>
                  <a:srgbClr val="FFFF00"/>
                </a:solidFill>
              </a:rPr>
              <a:t>Authentication and Authorization.</a:t>
            </a:r>
          </a:p>
          <a:p>
            <a:r>
              <a:rPr lang="en-US" dirty="0">
                <a:solidFill>
                  <a:srgbClr val="FFFF00"/>
                </a:solidFill>
              </a:rPr>
              <a:t>Supports </a:t>
            </a:r>
            <a:r>
              <a:rPr lang="en-US" dirty="0" err="1">
                <a:solidFill>
                  <a:srgbClr val="FFFF00"/>
                </a:solidFill>
              </a:rPr>
              <a:t>BASIC,Digest</a:t>
            </a:r>
            <a:r>
              <a:rPr lang="en-US" dirty="0">
                <a:solidFill>
                  <a:srgbClr val="FFFF00"/>
                </a:solidFill>
              </a:rPr>
              <a:t> and Form-Based Authentication.</a:t>
            </a:r>
          </a:p>
          <a:p>
            <a:r>
              <a:rPr lang="en-US" dirty="0">
                <a:solidFill>
                  <a:srgbClr val="FFFF00"/>
                </a:solidFill>
              </a:rPr>
              <a:t>Supports LDAP Authentication.</a:t>
            </a:r>
          </a:p>
          <a:p>
            <a:r>
              <a:rPr lang="en-US" dirty="0">
                <a:solidFill>
                  <a:srgbClr val="FFFF00"/>
                </a:solidFill>
              </a:rPr>
              <a:t>Supports OpenID Authentication.</a:t>
            </a:r>
          </a:p>
          <a:p>
            <a:r>
              <a:rPr lang="en-US" dirty="0">
                <a:solidFill>
                  <a:srgbClr val="FFFF00"/>
                </a:solidFill>
              </a:rPr>
              <a:t>Supports SSO (Single Sign-On) Implementation.</a:t>
            </a:r>
          </a:p>
          <a:p>
            <a:r>
              <a:rPr lang="en-US" dirty="0">
                <a:solidFill>
                  <a:srgbClr val="FFFF00"/>
                </a:solidFill>
              </a:rPr>
              <a:t>Supports Cross-Site Request Forgery (CSRF) Implementation.</a:t>
            </a:r>
          </a:p>
          <a:p>
            <a:r>
              <a:rPr lang="en-US" dirty="0">
                <a:solidFill>
                  <a:srgbClr val="FFFF00"/>
                </a:solidFill>
              </a:rPr>
              <a:t>Supports “Remember-Me” Feature through HTTP Cookies.</a:t>
            </a:r>
          </a:p>
          <a:p>
            <a:r>
              <a:rPr lang="en-US" dirty="0">
                <a:solidFill>
                  <a:srgbClr val="FFFF00"/>
                </a:solidFill>
              </a:rPr>
              <a:t>Supports Implementation of ACLs</a:t>
            </a:r>
          </a:p>
          <a:p>
            <a:r>
              <a:rPr lang="en-US" dirty="0">
                <a:solidFill>
                  <a:srgbClr val="FFFF00"/>
                </a:solidFill>
              </a:rPr>
              <a:t>Supports “Channel Security” that means automatically switching between HTTP and HTTPS.</a:t>
            </a:r>
          </a:p>
          <a:p>
            <a:r>
              <a:rPr lang="en-US" dirty="0">
                <a:solidFill>
                  <a:srgbClr val="FFFF00"/>
                </a:solidFill>
              </a:rPr>
              <a:t>Supports I18N (</a:t>
            </a:r>
            <a:r>
              <a:rPr lang="en-US" dirty="0" err="1">
                <a:solidFill>
                  <a:srgbClr val="FFFF00"/>
                </a:solidFill>
              </a:rPr>
              <a:t>Internationalisation</a:t>
            </a:r>
            <a:r>
              <a:rPr lang="en-US" dirty="0">
                <a:solidFill>
                  <a:srgbClr val="FFFF00"/>
                </a:solidFill>
              </a:rPr>
              <a:t>).</a:t>
            </a:r>
          </a:p>
          <a:p>
            <a:r>
              <a:rPr lang="en-US" dirty="0">
                <a:solidFill>
                  <a:srgbClr val="FFFF00"/>
                </a:solidFill>
              </a:rPr>
              <a:t>Supports JAAS (Java Authentication and Authorization Service).</a:t>
            </a:r>
          </a:p>
          <a:p>
            <a:r>
              <a:rPr lang="en-US" dirty="0">
                <a:solidFill>
                  <a:srgbClr val="FFFF00"/>
                </a:solidFill>
              </a:rPr>
              <a:t>Supports Flow Authorization using Spring </a:t>
            </a:r>
            <a:r>
              <a:rPr lang="en-US" dirty="0" err="1">
                <a:solidFill>
                  <a:srgbClr val="FFFF00"/>
                </a:solidFill>
              </a:rPr>
              <a:t>WebFlow</a:t>
            </a:r>
            <a:r>
              <a:rPr lang="en-US" dirty="0">
                <a:solidFill>
                  <a:srgbClr val="FFFF00"/>
                </a:solidFill>
              </a:rPr>
              <a:t> Framework.</a:t>
            </a:r>
          </a:p>
          <a:p>
            <a:r>
              <a:rPr lang="en-US" dirty="0">
                <a:solidFill>
                  <a:srgbClr val="FFFF00"/>
                </a:solidFill>
              </a:rPr>
              <a:t>Supports WS-Security using Spring Web Services.</a:t>
            </a:r>
          </a:p>
          <a:p>
            <a:r>
              <a:rPr lang="en-US" dirty="0">
                <a:solidFill>
                  <a:srgbClr val="FFFF00"/>
                </a:solidFill>
              </a:rPr>
              <a:t>Supports Both XML Configuration and Annotations. Very Less or minimal XML Configuration.</a:t>
            </a:r>
          </a:p>
          <a:p>
            <a:r>
              <a:rPr lang="en-US" dirty="0">
                <a:solidFill>
                  <a:srgbClr val="FFFF00"/>
                </a:solidFill>
              </a:rPr>
              <a:t>Spring 4.x Security Framework supports the following New Features:</a:t>
            </a:r>
          </a:p>
          <a:p>
            <a:endParaRPr lang="en-US" dirty="0">
              <a:solidFill>
                <a:srgbClr val="FFFF00"/>
              </a:solidFill>
            </a:endParaRPr>
          </a:p>
          <a:p>
            <a:r>
              <a:rPr lang="en-US" dirty="0">
                <a:solidFill>
                  <a:srgbClr val="FFFF00"/>
                </a:solidFill>
              </a:rPr>
              <a:t>Supports WebSocket Security.</a:t>
            </a:r>
          </a:p>
          <a:p>
            <a:r>
              <a:rPr lang="en-US" dirty="0">
                <a:solidFill>
                  <a:srgbClr val="FFFF00"/>
                </a:solidFill>
              </a:rPr>
              <a:t>Supports Spring Data Integration.</a:t>
            </a:r>
          </a:p>
          <a:p>
            <a:r>
              <a:rPr lang="en-US" dirty="0">
                <a:solidFill>
                  <a:srgbClr val="FFFF00"/>
                </a:solidFill>
              </a:rPr>
              <a:t>CSRF Token Argument Resolver.</a:t>
            </a:r>
          </a:p>
        </p:txBody>
      </p:sp>
    </p:spTree>
    <p:extLst>
      <p:ext uri="{BB962C8B-B14F-4D97-AF65-F5344CB8AC3E}">
        <p14:creationId xmlns:p14="http://schemas.microsoft.com/office/powerpoint/2010/main" val="279513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a:xfrm>
            <a:off x="2152651" y="1"/>
            <a:ext cx="8341303" cy="1325563"/>
          </a:xfrm>
        </p:spPr>
        <p:txBody>
          <a:bodyPr>
            <a:normAutofit fontScale="90000"/>
          </a:bodyPr>
          <a:lstStyle/>
          <a:p>
            <a:r>
              <a:rPr lang="en-US" b="1">
                <a:solidFill>
                  <a:srgbClr val="3399FF"/>
                </a:solidFill>
              </a:rPr>
              <a:t>Basic components of Spring Security</a:t>
            </a:r>
            <a:br>
              <a:rPr lang="en-US" b="1">
                <a:solidFill>
                  <a:srgbClr val="3399FF"/>
                </a:solidFill>
              </a:rPr>
            </a:br>
            <a:endParaRPr lang="en-US" b="1">
              <a:solidFill>
                <a:srgbClr val="3399FF"/>
              </a:solidFill>
            </a:endParaRPr>
          </a:p>
        </p:txBody>
      </p:sp>
      <p:sp>
        <p:nvSpPr>
          <p:cNvPr id="1048595" name="Content Placeholder 1048594"/>
          <p:cNvSpPr>
            <a:spLocks noGrp="1"/>
          </p:cNvSpPr>
          <p:nvPr>
            <p:ph idx="1"/>
          </p:nvPr>
        </p:nvSpPr>
        <p:spPr>
          <a:xfrm>
            <a:off x="2152651" y="891130"/>
            <a:ext cx="8263371" cy="5718441"/>
          </a:xfrm>
        </p:spPr>
        <p:txBody>
          <a:bodyPr>
            <a:normAutofit/>
          </a:bodyPr>
          <a:lstStyle/>
          <a:p>
            <a:r>
              <a:rPr lang="en-US"/>
              <a:t>AuthenticationFilter</a:t>
            </a:r>
          </a:p>
          <a:p>
            <a:r>
              <a:rPr lang="en-US"/>
              <a:t>AuthenticationManager</a:t>
            </a:r>
          </a:p>
          <a:p>
            <a:r>
              <a:rPr lang="en-US"/>
              <a:t>AuthenticationProvider</a:t>
            </a:r>
          </a:p>
          <a:p>
            <a:r>
              <a:rPr lang="en-US"/>
              <a:t>UserDetailsService</a:t>
            </a:r>
          </a:p>
          <a:p>
            <a:r>
              <a:rPr lang="en-US"/>
              <a:t>PasswordEncoder</a:t>
            </a:r>
          </a:p>
          <a:p>
            <a:r>
              <a:rPr lang="en-US"/>
              <a:t>Spring Security Context</a:t>
            </a:r>
          </a:p>
          <a:p>
            <a:r>
              <a:rPr lang="en-US"/>
              <a:t>Form Login</a:t>
            </a:r>
          </a:p>
          <a:p>
            <a:r>
              <a:rPr lang="en-US"/>
              <a:t>Login with a Database</a:t>
            </a:r>
          </a:p>
          <a:p>
            <a:r>
              <a:rPr lang="en-US"/>
              <a:t>Login Attempts Limit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2152650" y="-212020"/>
            <a:ext cx="7886700" cy="1325563"/>
          </a:xfrm>
        </p:spPr>
        <p:txBody>
          <a:bodyPr/>
          <a:lstStyle/>
          <a:p>
            <a:pPr algn="ctr"/>
            <a:r>
              <a:rPr lang="en-US" sz="3100" b="1">
                <a:solidFill>
                  <a:srgbClr val="3399FF"/>
                </a:solidFill>
              </a:rPr>
              <a:t>Components of Spring Security Architecture</a:t>
            </a:r>
          </a:p>
        </p:txBody>
      </p:sp>
      <p:sp>
        <p:nvSpPr>
          <p:cNvPr id="1048591" name="Content Placeholder 1048590"/>
          <p:cNvSpPr>
            <a:spLocks noGrp="1"/>
          </p:cNvSpPr>
          <p:nvPr>
            <p:ph idx="1"/>
          </p:nvPr>
        </p:nvSpPr>
        <p:spPr/>
        <p:txBody>
          <a:bodyPr/>
          <a:lstStyle/>
          <a:p>
            <a:endParaRPr lang="en-US"/>
          </a:p>
        </p:txBody>
      </p:sp>
      <p:pic>
        <p:nvPicPr>
          <p:cNvPr id="2097152" name="Picture 2097151"/>
          <p:cNvPicPr>
            <a:picLocks/>
          </p:cNvPicPr>
          <p:nvPr/>
        </p:nvPicPr>
        <p:blipFill>
          <a:blip r:embed="rId2"/>
          <a:stretch>
            <a:fillRect/>
          </a:stretch>
        </p:blipFill>
        <p:spPr>
          <a:xfrm>
            <a:off x="1699949" y="1222557"/>
            <a:ext cx="8736160" cy="55839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p:txBody>
          <a:bodyPr>
            <a:normAutofit fontScale="90000"/>
          </a:bodyPr>
          <a:lstStyle/>
          <a:p>
            <a:r>
              <a:rPr lang="en-US" b="1" dirty="0">
                <a:solidFill>
                  <a:srgbClr val="00B0F0"/>
                </a:solidFill>
              </a:rPr>
              <a:t>Authentication Manager in Spring Security</a:t>
            </a:r>
            <a:endParaRPr lang="en-IN" b="1" dirty="0">
              <a:solidFill>
                <a:srgbClr val="00B0F0"/>
              </a:solidFill>
            </a:endParaRPr>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a:xfrm>
            <a:off x="913794" y="2076450"/>
            <a:ext cx="11173931" cy="4564982"/>
          </a:xfrm>
        </p:spPr>
        <p:txBody>
          <a:bodyPr>
            <a:normAutofit lnSpcReduction="10000"/>
          </a:bodyPr>
          <a:lstStyle/>
          <a:p>
            <a:endParaRPr lang="en-US" b="1" dirty="0">
              <a:solidFill>
                <a:srgbClr val="FFFF00"/>
              </a:solidFill>
            </a:endParaRPr>
          </a:p>
          <a:p>
            <a:r>
              <a:rPr lang="en-US" b="1" dirty="0">
                <a:solidFill>
                  <a:srgbClr val="FFFF00"/>
                </a:solidFill>
              </a:rPr>
              <a:t>Authentication Manager is a static class that manages the authentication modules that an application uses. </a:t>
            </a:r>
          </a:p>
          <a:p>
            <a:endParaRPr lang="en-US" b="1" dirty="0">
              <a:solidFill>
                <a:srgbClr val="FFFF00"/>
              </a:solidFill>
            </a:endParaRPr>
          </a:p>
          <a:p>
            <a:r>
              <a:rPr lang="en-US" b="1" dirty="0">
                <a:solidFill>
                  <a:srgbClr val="FFFF00"/>
                </a:solidFill>
              </a:rPr>
              <a:t>When a request is made to protected resources, the Authentication Manager calls the Authenticate method to get an Authorization instance to use in subsequent requests.</a:t>
            </a:r>
          </a:p>
          <a:p>
            <a:endParaRPr lang="en-US" b="1" dirty="0">
              <a:solidFill>
                <a:srgbClr val="FFFF00"/>
              </a:solidFill>
            </a:endParaRPr>
          </a:p>
          <a:p>
            <a:r>
              <a:rPr lang="en-US" b="1" dirty="0">
                <a:solidFill>
                  <a:srgbClr val="FFFF00"/>
                </a:solidFill>
              </a:rPr>
              <a:t>One of the core aim for any security framework is to verify the caller’s claim, the caller is who they claim to be. Authentication is the process to validate credentials and caller’s claim. </a:t>
            </a:r>
            <a:endParaRPr lang="en-IN" b="1" dirty="0">
              <a:solidFill>
                <a:srgbClr val="FFFF00"/>
              </a:solidFill>
            </a:endParaRPr>
          </a:p>
        </p:txBody>
      </p:sp>
    </p:spTree>
    <p:extLst>
      <p:ext uri="{BB962C8B-B14F-4D97-AF65-F5344CB8AC3E}">
        <p14:creationId xmlns:p14="http://schemas.microsoft.com/office/powerpoint/2010/main" val="145975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22353F-D609-2B7D-046A-E60FC3226FE6}"/>
              </a:ext>
            </a:extLst>
          </p:cNvPr>
          <p:cNvPicPr>
            <a:picLocks noChangeAspect="1"/>
          </p:cNvPicPr>
          <p:nvPr/>
        </p:nvPicPr>
        <p:blipFill>
          <a:blip r:embed="rId2"/>
          <a:stretch>
            <a:fillRect/>
          </a:stretch>
        </p:blipFill>
        <p:spPr>
          <a:xfrm>
            <a:off x="842962" y="314325"/>
            <a:ext cx="10506075" cy="6229350"/>
          </a:xfrm>
          <a:prstGeom prst="rect">
            <a:avLst/>
          </a:prstGeom>
        </p:spPr>
      </p:pic>
    </p:spTree>
    <p:extLst>
      <p:ext uri="{BB962C8B-B14F-4D97-AF65-F5344CB8AC3E}">
        <p14:creationId xmlns:p14="http://schemas.microsoft.com/office/powerpoint/2010/main" val="187308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pring security authentication provider">
            <a:extLst>
              <a:ext uri="{FF2B5EF4-FFF2-40B4-BE49-F238E27FC236}">
                <a16:creationId xmlns:a16="http://schemas.microsoft.com/office/drawing/2014/main" id="{EF7D9B0A-8363-300B-8DE6-9E4AF7C11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1881188"/>
            <a:ext cx="7961396" cy="360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10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solidFill>
                  <a:schemeClr val="accent6">
                    <a:lumMod val="60000"/>
                    <a:lumOff val="40000"/>
                  </a:schemeClr>
                </a:solidFill>
              </a:rPr>
              <a:t>Content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pPr marL="36900" lvl="0" indent="0">
              <a:buNone/>
            </a:pPr>
            <a:r>
              <a:rPr lang="en-US" sz="2400" b="1" dirty="0">
                <a:solidFill>
                  <a:srgbClr val="FFFF00"/>
                </a:solidFill>
              </a:rPr>
              <a:t>1) Introduction to Spring Security</a:t>
            </a:r>
          </a:p>
          <a:p>
            <a:pPr marL="36900" lvl="0" indent="0">
              <a:buNone/>
            </a:pPr>
            <a:r>
              <a:rPr lang="en-US" sz="2400" b="1" dirty="0">
                <a:solidFill>
                  <a:srgbClr val="FFFF00"/>
                </a:solidFill>
              </a:rPr>
              <a:t>2) Authentication Manager in Spring Security</a:t>
            </a:r>
          </a:p>
          <a:p>
            <a:pPr marL="36900" lvl="0" indent="0">
              <a:buNone/>
            </a:pPr>
            <a:r>
              <a:rPr lang="en-US" sz="2400" b="1" dirty="0">
                <a:solidFill>
                  <a:srgbClr val="FFFF00"/>
                </a:solidFill>
              </a:rPr>
              <a:t>3) Authentication &amp; Authorization basics</a:t>
            </a:r>
          </a:p>
          <a:p>
            <a:pPr marL="36900" lvl="0" indent="0">
              <a:buNone/>
            </a:pPr>
            <a:r>
              <a:rPr lang="en-US" sz="2400" b="1" dirty="0">
                <a:solidFill>
                  <a:srgbClr val="FFFF00"/>
                </a:solidFill>
              </a:rPr>
              <a:t>4) Implementing In memory &amp; database authentication </a:t>
            </a:r>
          </a:p>
          <a:p>
            <a:pPr marL="36900" lvl="0" indent="0">
              <a:buNone/>
            </a:pPr>
            <a:r>
              <a:rPr lang="en-US" sz="2400" b="1" dirty="0">
                <a:solidFill>
                  <a:srgbClr val="FFFF00"/>
                </a:solidFill>
              </a:rPr>
              <a:t>5) JWT                                                                                                                 6) </a:t>
            </a:r>
            <a:r>
              <a:rPr lang="en-US" sz="2400" b="1" dirty="0" err="1">
                <a:solidFill>
                  <a:srgbClr val="FFFF00"/>
                </a:solidFill>
              </a:rPr>
              <a:t>Oauth</a:t>
            </a:r>
            <a:r>
              <a:rPr lang="en-US" sz="2400" b="1" dirty="0">
                <a:solidFill>
                  <a:srgbClr val="FFFF00"/>
                </a:solidFill>
              </a:rPr>
              <a:t> 2</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41C1-13C1-3C6E-16B6-7F68309E6078}"/>
              </a:ext>
            </a:extLst>
          </p:cNvPr>
          <p:cNvSpPr>
            <a:spLocks noGrp="1"/>
          </p:cNvSpPr>
          <p:nvPr>
            <p:ph type="title"/>
          </p:nvPr>
        </p:nvSpPr>
        <p:spPr/>
        <p:txBody>
          <a:bodyPr/>
          <a:lstStyle/>
          <a:p>
            <a:r>
              <a:rPr lang="en-IN" b="1" dirty="0">
                <a:solidFill>
                  <a:srgbClr val="FFFF00"/>
                </a:solidFill>
              </a:rPr>
              <a:t>Spring Security Authentication Providers</a:t>
            </a:r>
          </a:p>
        </p:txBody>
      </p:sp>
      <p:sp>
        <p:nvSpPr>
          <p:cNvPr id="3" name="Content Placeholder 2">
            <a:extLst>
              <a:ext uri="{FF2B5EF4-FFF2-40B4-BE49-F238E27FC236}">
                <a16:creationId xmlns:a16="http://schemas.microsoft.com/office/drawing/2014/main" id="{E0B1376E-FCC8-CCC4-EF6D-76DE7B67243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33BAF45-4275-4B9E-D1CC-2AC1EFC24DC5}"/>
              </a:ext>
            </a:extLst>
          </p:cNvPr>
          <p:cNvPicPr>
            <a:picLocks noChangeAspect="1"/>
          </p:cNvPicPr>
          <p:nvPr/>
        </p:nvPicPr>
        <p:blipFill>
          <a:blip r:embed="rId2"/>
          <a:stretch>
            <a:fillRect/>
          </a:stretch>
        </p:blipFill>
        <p:spPr>
          <a:xfrm>
            <a:off x="2614051" y="2076450"/>
            <a:ext cx="6953250" cy="4038600"/>
          </a:xfrm>
          <a:prstGeom prst="rect">
            <a:avLst/>
          </a:prstGeom>
        </p:spPr>
      </p:pic>
    </p:spTree>
    <p:extLst>
      <p:ext uri="{BB962C8B-B14F-4D97-AF65-F5344CB8AC3E}">
        <p14:creationId xmlns:p14="http://schemas.microsoft.com/office/powerpoint/2010/main" val="298702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p:txBody>
          <a:bodyPr/>
          <a:lstStyle/>
          <a:p>
            <a:r>
              <a:rPr lang="en-IN" b="1" dirty="0">
                <a:solidFill>
                  <a:srgbClr val="00B0F0"/>
                </a:solidFill>
              </a:rPr>
              <a:t> Authentication &amp; Authorization basics</a:t>
            </a:r>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a:xfrm>
            <a:off x="913794" y="2076450"/>
            <a:ext cx="11077679" cy="4669255"/>
          </a:xfrm>
        </p:spPr>
        <p:txBody>
          <a:bodyPr>
            <a:normAutofit fontScale="92500" lnSpcReduction="10000"/>
          </a:bodyPr>
          <a:lstStyle/>
          <a:p>
            <a:r>
              <a:rPr lang="en-US" dirty="0">
                <a:solidFill>
                  <a:srgbClr val="FFFF00"/>
                </a:solidFill>
              </a:rPr>
              <a:t>There are multiple ways to authenticate our RESTful web services. The basic way is to use basic authentication. </a:t>
            </a:r>
          </a:p>
          <a:p>
            <a:pPr marL="36900" indent="0">
              <a:buNone/>
            </a:pPr>
            <a:endParaRPr lang="en-US" dirty="0">
              <a:solidFill>
                <a:srgbClr val="FFFF00"/>
              </a:solidFill>
            </a:endParaRPr>
          </a:p>
          <a:p>
            <a:r>
              <a:rPr lang="en-US" dirty="0">
                <a:solidFill>
                  <a:srgbClr val="FFFF00"/>
                </a:solidFill>
              </a:rPr>
              <a:t>In the basic authentication, we send a username and password as part of our request. When we provide a username and password, it allows us to access the resource.</a:t>
            </a:r>
          </a:p>
          <a:p>
            <a:endParaRPr lang="en-US" dirty="0">
              <a:solidFill>
                <a:srgbClr val="FFFF00"/>
              </a:solidFill>
            </a:endParaRPr>
          </a:p>
          <a:p>
            <a:r>
              <a:rPr lang="en-US" dirty="0">
                <a:solidFill>
                  <a:srgbClr val="FFFF00"/>
                </a:solidFill>
              </a:rPr>
              <a:t>There are other advanced forms of authentication like digest authentication, where the password digest is created, and the digest is sent across. It does not send the actual password to the server. </a:t>
            </a:r>
          </a:p>
          <a:p>
            <a:endParaRPr lang="en-US" dirty="0">
              <a:solidFill>
                <a:srgbClr val="FFFF00"/>
              </a:solidFill>
            </a:endParaRPr>
          </a:p>
          <a:p>
            <a:r>
              <a:rPr lang="en-US" dirty="0">
                <a:solidFill>
                  <a:srgbClr val="FFFF00"/>
                </a:solidFill>
              </a:rPr>
              <a:t>The other advanced form of authentication is OAuth (Open Authorization) or OAuth2 authentication.</a:t>
            </a:r>
            <a:endParaRPr lang="en-IN" dirty="0">
              <a:solidFill>
                <a:srgbClr val="FFFF00"/>
              </a:solidFill>
            </a:endParaRPr>
          </a:p>
        </p:txBody>
      </p:sp>
    </p:spTree>
    <p:extLst>
      <p:ext uri="{BB962C8B-B14F-4D97-AF65-F5344CB8AC3E}">
        <p14:creationId xmlns:p14="http://schemas.microsoft.com/office/powerpoint/2010/main" val="135482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369-5AF9-DB22-DD4D-19CAB78339D9}"/>
              </a:ext>
            </a:extLst>
          </p:cNvPr>
          <p:cNvSpPr>
            <a:spLocks noGrp="1"/>
          </p:cNvSpPr>
          <p:nvPr>
            <p:ph type="title"/>
          </p:nvPr>
        </p:nvSpPr>
        <p:spPr>
          <a:xfrm>
            <a:off x="913795" y="208548"/>
            <a:ext cx="10353762" cy="1257300"/>
          </a:xfrm>
        </p:spPr>
        <p:txBody>
          <a:bodyPr>
            <a:normAutofit/>
          </a:bodyPr>
          <a:lstStyle/>
          <a:p>
            <a:r>
              <a:rPr lang="en-IN" b="1" dirty="0">
                <a:solidFill>
                  <a:srgbClr val="00B0F0"/>
                </a:solidFill>
              </a:rPr>
              <a:t>Basic Authentication</a:t>
            </a:r>
          </a:p>
        </p:txBody>
      </p:sp>
      <p:sp>
        <p:nvSpPr>
          <p:cNvPr id="3" name="Content Placeholder 2">
            <a:extLst>
              <a:ext uri="{FF2B5EF4-FFF2-40B4-BE49-F238E27FC236}">
                <a16:creationId xmlns:a16="http://schemas.microsoft.com/office/drawing/2014/main" id="{6FA58CDE-16B3-D43A-F212-F3F5B0FCDA6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855D47B-D319-ACE5-954D-9BF54CF389DA}"/>
              </a:ext>
            </a:extLst>
          </p:cNvPr>
          <p:cNvPicPr>
            <a:picLocks noChangeAspect="1"/>
          </p:cNvPicPr>
          <p:nvPr/>
        </p:nvPicPr>
        <p:blipFill>
          <a:blip r:embed="rId2"/>
          <a:stretch>
            <a:fillRect/>
          </a:stretch>
        </p:blipFill>
        <p:spPr>
          <a:xfrm>
            <a:off x="0" y="1233034"/>
            <a:ext cx="12192000" cy="5624966"/>
          </a:xfrm>
          <a:prstGeom prst="rect">
            <a:avLst/>
          </a:prstGeom>
        </p:spPr>
      </p:pic>
    </p:spTree>
    <p:extLst>
      <p:ext uri="{BB962C8B-B14F-4D97-AF65-F5344CB8AC3E}">
        <p14:creationId xmlns:p14="http://schemas.microsoft.com/office/powerpoint/2010/main" val="3505790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6CF7-0DD6-0E17-26A6-7A27BAFDD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3630E5-4718-7508-47B7-D6064C83C5D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CB68E1-7BA6-7CA0-833F-B34EF5CF1FDB}"/>
              </a:ext>
            </a:extLst>
          </p:cNvPr>
          <p:cNvPicPr>
            <a:picLocks noChangeAspect="1"/>
          </p:cNvPicPr>
          <p:nvPr/>
        </p:nvPicPr>
        <p:blipFill>
          <a:blip r:embed="rId2"/>
          <a:stretch>
            <a:fillRect/>
          </a:stretch>
        </p:blipFill>
        <p:spPr>
          <a:xfrm>
            <a:off x="1513846" y="0"/>
            <a:ext cx="9164307" cy="6858000"/>
          </a:xfrm>
          <a:prstGeom prst="rect">
            <a:avLst/>
          </a:prstGeom>
        </p:spPr>
      </p:pic>
    </p:spTree>
    <p:extLst>
      <p:ext uri="{BB962C8B-B14F-4D97-AF65-F5344CB8AC3E}">
        <p14:creationId xmlns:p14="http://schemas.microsoft.com/office/powerpoint/2010/main" val="390811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p:txBody>
          <a:bodyPr>
            <a:normAutofit fontScale="90000"/>
          </a:bodyPr>
          <a:lstStyle/>
          <a:p>
            <a:r>
              <a:rPr lang="en-US" b="1" dirty="0">
                <a:solidFill>
                  <a:srgbClr val="00B0F0"/>
                </a:solidFill>
              </a:rPr>
              <a:t>Implementing In memory &amp; database authentication </a:t>
            </a:r>
            <a:endParaRPr lang="en-IN" b="1" dirty="0">
              <a:solidFill>
                <a:srgbClr val="00B0F0"/>
              </a:solidFill>
            </a:endParaRPr>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p:txBody>
          <a:bodyPr>
            <a:normAutofit fontScale="77500" lnSpcReduction="20000"/>
          </a:bodyPr>
          <a:lstStyle/>
          <a:p>
            <a:pPr algn="just"/>
            <a:r>
              <a:rPr lang="en-US" b="0" i="0" dirty="0">
                <a:solidFill>
                  <a:srgbClr val="FFFF00"/>
                </a:solidFill>
                <a:effectLst/>
                <a:latin typeface="inter-regular"/>
              </a:rPr>
              <a:t>In-memory database relies on system memory as oppose to disk space for storage of data. </a:t>
            </a:r>
          </a:p>
          <a:p>
            <a:pPr algn="just"/>
            <a:endParaRPr lang="en-US" dirty="0">
              <a:solidFill>
                <a:srgbClr val="FFFF00"/>
              </a:solidFill>
              <a:effectLst/>
              <a:latin typeface="inter-regular"/>
            </a:endParaRPr>
          </a:p>
          <a:p>
            <a:pPr algn="just"/>
            <a:r>
              <a:rPr lang="en-US" b="0" i="0" dirty="0">
                <a:solidFill>
                  <a:srgbClr val="FFFF00"/>
                </a:solidFill>
                <a:effectLst/>
                <a:latin typeface="inter-regular"/>
              </a:rPr>
              <a:t>Because memory access is faster than disk access. We use the in-memory database when we do not need to persist the data. </a:t>
            </a:r>
          </a:p>
          <a:p>
            <a:pPr algn="just"/>
            <a:endParaRPr lang="en-US" dirty="0">
              <a:solidFill>
                <a:srgbClr val="FFFF00"/>
              </a:solidFill>
              <a:effectLst/>
              <a:latin typeface="inter-regular"/>
            </a:endParaRPr>
          </a:p>
          <a:p>
            <a:pPr algn="just"/>
            <a:r>
              <a:rPr lang="en-US" b="0" i="0" dirty="0">
                <a:solidFill>
                  <a:srgbClr val="FFFF00"/>
                </a:solidFill>
                <a:effectLst/>
                <a:latin typeface="inter-regular"/>
              </a:rPr>
              <a:t>The in-memory database is an embedded database. The in-memory databases are volatile, by default, and all stored data loss when we restart the application.</a:t>
            </a:r>
          </a:p>
          <a:p>
            <a:pPr algn="just"/>
            <a:endParaRPr lang="en-US" b="0" i="0" dirty="0">
              <a:solidFill>
                <a:srgbClr val="FFFF00"/>
              </a:solidFill>
              <a:effectLst/>
              <a:latin typeface="inter-regular"/>
            </a:endParaRPr>
          </a:p>
          <a:p>
            <a:pPr algn="just"/>
            <a:r>
              <a:rPr lang="en-US" b="0" i="0" dirty="0">
                <a:solidFill>
                  <a:srgbClr val="FFFF00"/>
                </a:solidFill>
                <a:effectLst/>
                <a:latin typeface="inter-regular"/>
              </a:rPr>
              <a:t>The widely used in-memory databases are </a:t>
            </a:r>
            <a:r>
              <a:rPr lang="en-US" b="1" i="0" dirty="0">
                <a:solidFill>
                  <a:srgbClr val="FFFF00"/>
                </a:solidFill>
                <a:effectLst/>
                <a:latin typeface="inter-bold"/>
              </a:rPr>
              <a:t>H2, HSQLDB </a:t>
            </a:r>
            <a:r>
              <a:rPr lang="en-US" b="0" i="0" dirty="0">
                <a:solidFill>
                  <a:srgbClr val="FFFF00"/>
                </a:solidFill>
                <a:effectLst/>
                <a:latin typeface="inter-regular"/>
              </a:rPr>
              <a:t>(</a:t>
            </a:r>
            <a:r>
              <a:rPr lang="en-US" b="0" i="0" dirty="0" err="1">
                <a:solidFill>
                  <a:srgbClr val="FFFF00"/>
                </a:solidFill>
                <a:effectLst/>
                <a:latin typeface="inter-regular"/>
              </a:rPr>
              <a:t>HyperSQL</a:t>
            </a:r>
            <a:r>
              <a:rPr lang="en-US" b="0" i="0" dirty="0">
                <a:solidFill>
                  <a:srgbClr val="FFFF00"/>
                </a:solidFill>
                <a:effectLst/>
                <a:latin typeface="inter-regular"/>
              </a:rPr>
              <a:t> Database)</a:t>
            </a:r>
            <a:r>
              <a:rPr lang="en-US" b="1" i="0" dirty="0">
                <a:solidFill>
                  <a:srgbClr val="FFFF00"/>
                </a:solidFill>
                <a:effectLst/>
                <a:latin typeface="inter-bold"/>
              </a:rPr>
              <a:t>, </a:t>
            </a:r>
            <a:r>
              <a:rPr lang="en-US" b="0" i="0" dirty="0">
                <a:solidFill>
                  <a:srgbClr val="FFFF00"/>
                </a:solidFill>
                <a:effectLst/>
                <a:latin typeface="inter-regular"/>
              </a:rPr>
              <a:t>and</a:t>
            </a:r>
            <a:r>
              <a:rPr lang="en-US" b="1" i="0" dirty="0">
                <a:solidFill>
                  <a:srgbClr val="FFFF00"/>
                </a:solidFill>
                <a:effectLst/>
                <a:latin typeface="inter-bold"/>
              </a:rPr>
              <a:t> Apache Derby. </a:t>
            </a:r>
            <a:r>
              <a:rPr lang="en-US" b="0" i="0" dirty="0">
                <a:solidFill>
                  <a:srgbClr val="FFFF00"/>
                </a:solidFill>
                <a:effectLst/>
                <a:latin typeface="inter-regular"/>
              </a:rPr>
              <a:t>It creates the configuration automatically.</a:t>
            </a:r>
          </a:p>
          <a:p>
            <a:endParaRPr lang="en-IN" dirty="0">
              <a:solidFill>
                <a:srgbClr val="FFFF00"/>
              </a:solidFill>
            </a:endParaRPr>
          </a:p>
        </p:txBody>
      </p:sp>
    </p:spTree>
    <p:extLst>
      <p:ext uri="{BB962C8B-B14F-4D97-AF65-F5344CB8AC3E}">
        <p14:creationId xmlns:p14="http://schemas.microsoft.com/office/powerpoint/2010/main" val="5561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0FBA8-02C9-C7B7-4E81-83F67FCF08F4}"/>
              </a:ext>
            </a:extLst>
          </p:cNvPr>
          <p:cNvSpPr>
            <a:spLocks noGrp="1"/>
          </p:cNvSpPr>
          <p:nvPr>
            <p:ph idx="1"/>
          </p:nvPr>
        </p:nvSpPr>
        <p:spPr>
          <a:xfrm>
            <a:off x="841606" y="175461"/>
            <a:ext cx="10353762" cy="6530139"/>
          </a:xfrm>
        </p:spPr>
        <p:txBody>
          <a:bodyPr>
            <a:normAutofit/>
          </a:bodyPr>
          <a:lstStyle/>
          <a:p>
            <a:pPr algn="just"/>
            <a:r>
              <a:rPr lang="en-US" b="0" i="0" dirty="0">
                <a:solidFill>
                  <a:srgbClr val="FFFF00"/>
                </a:solidFill>
                <a:effectLst/>
                <a:latin typeface="erdana"/>
              </a:rPr>
              <a:t>What is the H2 Database</a:t>
            </a:r>
          </a:p>
          <a:p>
            <a:pPr algn="just"/>
            <a:r>
              <a:rPr lang="en-US" b="1" i="0" dirty="0">
                <a:solidFill>
                  <a:srgbClr val="FFFF00"/>
                </a:solidFill>
                <a:effectLst/>
                <a:latin typeface="inter-bold"/>
              </a:rPr>
              <a:t>H2</a:t>
            </a:r>
            <a:r>
              <a:rPr lang="en-US" b="0" i="0" dirty="0">
                <a:solidFill>
                  <a:srgbClr val="FFFF00"/>
                </a:solidFill>
                <a:effectLst/>
                <a:latin typeface="inter-regular"/>
              </a:rPr>
              <a:t> is an </a:t>
            </a:r>
            <a:r>
              <a:rPr lang="en-US" b="1" i="0" dirty="0">
                <a:solidFill>
                  <a:srgbClr val="FFFF00"/>
                </a:solidFill>
                <a:effectLst/>
                <a:latin typeface="inter-bold"/>
              </a:rPr>
              <a:t>embedded, open-source, </a:t>
            </a:r>
            <a:r>
              <a:rPr lang="en-US" b="0" i="0" dirty="0">
                <a:solidFill>
                  <a:srgbClr val="FFFF00"/>
                </a:solidFill>
                <a:effectLst/>
                <a:latin typeface="inter-regular"/>
              </a:rPr>
              <a:t>and</a:t>
            </a:r>
            <a:r>
              <a:rPr lang="en-US" b="1" i="0" dirty="0">
                <a:solidFill>
                  <a:srgbClr val="FFFF00"/>
                </a:solidFill>
                <a:effectLst/>
                <a:latin typeface="inter-bold"/>
              </a:rPr>
              <a:t> in-memory</a:t>
            </a:r>
            <a:r>
              <a:rPr lang="en-US" b="0" i="0" dirty="0">
                <a:solidFill>
                  <a:srgbClr val="FFFF00"/>
                </a:solidFill>
                <a:effectLst/>
                <a:latin typeface="inter-regular"/>
              </a:rPr>
              <a:t> database. It is a relational database management system written in </a:t>
            </a:r>
            <a:r>
              <a:rPr lang="en-US" b="0" i="0" u="none" strike="noStrike" dirty="0">
                <a:solidFill>
                  <a:srgbClr val="FFFF00"/>
                </a:solidFill>
                <a:effectLst/>
                <a:latin typeface="inter-regular"/>
                <a:hlinkClick r:id="rId2">
                  <a:extLst>
                    <a:ext uri="{A12FA001-AC4F-418D-AE19-62706E023703}">
                      <ahyp:hlinkClr xmlns:ahyp="http://schemas.microsoft.com/office/drawing/2018/hyperlinkcolor" val="tx"/>
                    </a:ext>
                  </a:extLst>
                </a:hlinkClick>
              </a:rPr>
              <a:t>Java</a:t>
            </a:r>
            <a:r>
              <a:rPr lang="en-US" b="0" i="0" dirty="0">
                <a:solidFill>
                  <a:srgbClr val="FFFF00"/>
                </a:solidFill>
                <a:effectLst/>
                <a:latin typeface="inter-regular"/>
              </a:rPr>
              <a:t>. It is a </a:t>
            </a:r>
            <a:r>
              <a:rPr lang="en-US" b="1" i="0" dirty="0">
                <a:solidFill>
                  <a:srgbClr val="FFFF00"/>
                </a:solidFill>
                <a:effectLst/>
                <a:latin typeface="inter-bold"/>
              </a:rPr>
              <a:t>client/server</a:t>
            </a:r>
            <a:r>
              <a:rPr lang="en-US" b="0" i="0" dirty="0">
                <a:solidFill>
                  <a:srgbClr val="FFFF00"/>
                </a:solidFill>
                <a:effectLst/>
                <a:latin typeface="inter-regular"/>
              </a:rPr>
              <a:t> application. It is generally used in </a:t>
            </a:r>
            <a:r>
              <a:rPr lang="en-US" b="1" i="0" dirty="0">
                <a:solidFill>
                  <a:srgbClr val="FFFF00"/>
                </a:solidFill>
                <a:effectLst/>
                <a:latin typeface="inter-bold"/>
              </a:rPr>
              <a:t>unit testing</a:t>
            </a:r>
            <a:r>
              <a:rPr lang="en-US" b="0" i="0" dirty="0">
                <a:solidFill>
                  <a:srgbClr val="FFFF00"/>
                </a:solidFill>
                <a:effectLst/>
                <a:latin typeface="inter-regular"/>
              </a:rPr>
              <a:t>. It stores data in memory, not persist the data on disk.</a:t>
            </a:r>
          </a:p>
          <a:p>
            <a:pPr algn="just"/>
            <a:r>
              <a:rPr lang="en-US" b="1" i="0" dirty="0">
                <a:solidFill>
                  <a:srgbClr val="FFFF00"/>
                </a:solidFill>
                <a:effectLst/>
                <a:latin typeface="inter-bold"/>
              </a:rPr>
              <a:t>Advantages</a:t>
            </a:r>
            <a:endParaRPr lang="en-US" b="0" i="0" dirty="0">
              <a:solidFill>
                <a:srgbClr val="FFFF00"/>
              </a:solidFill>
              <a:effectLst/>
              <a:latin typeface="inter-regular"/>
            </a:endParaRPr>
          </a:p>
          <a:p>
            <a:pPr algn="just">
              <a:buFont typeface="Arial" panose="020B0604020202020204" pitchFamily="34" charset="0"/>
              <a:buChar char="•"/>
            </a:pPr>
            <a:r>
              <a:rPr lang="en-US" b="0" i="0" dirty="0">
                <a:solidFill>
                  <a:srgbClr val="FFFF00"/>
                </a:solidFill>
                <a:effectLst/>
                <a:latin typeface="inter-regular"/>
              </a:rPr>
              <a:t>Zero configuration</a:t>
            </a:r>
          </a:p>
          <a:p>
            <a:pPr algn="just">
              <a:buFont typeface="Arial" panose="020B0604020202020204" pitchFamily="34" charset="0"/>
              <a:buChar char="•"/>
            </a:pPr>
            <a:r>
              <a:rPr lang="en-US" b="0" i="0" dirty="0">
                <a:solidFill>
                  <a:srgbClr val="FFFF00"/>
                </a:solidFill>
                <a:effectLst/>
                <a:latin typeface="inter-regular"/>
              </a:rPr>
              <a:t>It is easy to use.</a:t>
            </a:r>
          </a:p>
          <a:p>
            <a:pPr algn="just">
              <a:buFont typeface="Arial" panose="020B0604020202020204" pitchFamily="34" charset="0"/>
              <a:buChar char="•"/>
            </a:pPr>
            <a:r>
              <a:rPr lang="en-US" b="0" i="0" dirty="0">
                <a:solidFill>
                  <a:srgbClr val="FFFF00"/>
                </a:solidFill>
                <a:effectLst/>
                <a:latin typeface="inter-regular"/>
              </a:rPr>
              <a:t>It is lightweight and fast.</a:t>
            </a:r>
          </a:p>
          <a:p>
            <a:pPr algn="just">
              <a:buFont typeface="Arial" panose="020B0604020202020204" pitchFamily="34" charset="0"/>
              <a:buChar char="•"/>
            </a:pPr>
            <a:r>
              <a:rPr lang="en-US" b="0" i="0" dirty="0">
                <a:solidFill>
                  <a:srgbClr val="FFFF00"/>
                </a:solidFill>
                <a:effectLst/>
                <a:latin typeface="inter-regular"/>
              </a:rPr>
              <a:t>It provides simple Configuration to switch between a real database and in-memory database.</a:t>
            </a:r>
          </a:p>
          <a:p>
            <a:pPr algn="just">
              <a:buFont typeface="Arial" panose="020B0604020202020204" pitchFamily="34" charset="0"/>
              <a:buChar char="•"/>
            </a:pPr>
            <a:r>
              <a:rPr lang="en-US" b="0" i="0" dirty="0">
                <a:solidFill>
                  <a:srgbClr val="FFFF00"/>
                </a:solidFill>
                <a:effectLst/>
                <a:latin typeface="inter-regular"/>
              </a:rPr>
              <a:t>It supports standard SQL and JDBC API.</a:t>
            </a:r>
          </a:p>
          <a:p>
            <a:pPr algn="just">
              <a:buFont typeface="Arial" panose="020B0604020202020204" pitchFamily="34" charset="0"/>
              <a:buChar char="•"/>
            </a:pPr>
            <a:r>
              <a:rPr lang="en-US" b="0" i="0" dirty="0">
                <a:solidFill>
                  <a:srgbClr val="FFFF00"/>
                </a:solidFill>
                <a:effectLst/>
                <a:latin typeface="inter-regular"/>
              </a:rPr>
              <a:t>It provides a web console to maintain in the database.</a:t>
            </a:r>
          </a:p>
          <a:p>
            <a:endParaRPr lang="en-IN" dirty="0">
              <a:solidFill>
                <a:srgbClr val="FFFF00"/>
              </a:solidFill>
            </a:endParaRPr>
          </a:p>
        </p:txBody>
      </p:sp>
    </p:spTree>
    <p:extLst>
      <p:ext uri="{BB962C8B-B14F-4D97-AF65-F5344CB8AC3E}">
        <p14:creationId xmlns:p14="http://schemas.microsoft.com/office/powerpoint/2010/main" val="417508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p:txBody>
          <a:bodyPr/>
          <a:lstStyle/>
          <a:p>
            <a:r>
              <a:rPr lang="en-IN" b="1" dirty="0">
                <a:solidFill>
                  <a:srgbClr val="00B0F0"/>
                </a:solidFill>
              </a:rPr>
              <a:t>JWT </a:t>
            </a:r>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a:xfrm>
            <a:off x="913794" y="2076450"/>
            <a:ext cx="10885173" cy="4484771"/>
          </a:xfrm>
        </p:spPr>
        <p:txBody>
          <a:bodyPr/>
          <a:lstStyle/>
          <a:p>
            <a:r>
              <a:rPr lang="en-US" b="1" dirty="0">
                <a:solidFill>
                  <a:srgbClr val="FFFF00"/>
                </a:solidFill>
              </a:rPr>
              <a:t>JSON Web Token (JWT) is an open standard (RFC 7519) that specifies a compact and self-contained way of transmitting information securely as a JSON object between parties.</a:t>
            </a:r>
          </a:p>
          <a:p>
            <a:endParaRPr lang="en-US" b="1" dirty="0">
              <a:solidFill>
                <a:srgbClr val="FFFF00"/>
              </a:solidFill>
            </a:endParaRPr>
          </a:p>
          <a:p>
            <a:r>
              <a:rPr lang="en-US" b="1" dirty="0">
                <a:solidFill>
                  <a:srgbClr val="FFFF00"/>
                </a:solidFill>
              </a:rPr>
              <a:t> This information can be verified and trusted as it has been digitally signed.</a:t>
            </a:r>
          </a:p>
          <a:p>
            <a:endParaRPr lang="en-US" b="1" dirty="0">
              <a:solidFill>
                <a:srgbClr val="FFFF00"/>
              </a:solidFill>
            </a:endParaRPr>
          </a:p>
          <a:p>
            <a:r>
              <a:rPr lang="en-US" b="1" dirty="0">
                <a:solidFill>
                  <a:srgbClr val="FFFF00"/>
                </a:solidFill>
              </a:rPr>
              <a:t> It can also hold all the user's claim, like authorization information, so that the service provider does not need to access the database to validate user roles and permissions for each request; data is extracted from the token.</a:t>
            </a:r>
            <a:endParaRPr lang="en-IN" b="1" dirty="0">
              <a:solidFill>
                <a:srgbClr val="FFFF00"/>
              </a:solidFill>
            </a:endParaRPr>
          </a:p>
        </p:txBody>
      </p:sp>
    </p:spTree>
    <p:extLst>
      <p:ext uri="{BB962C8B-B14F-4D97-AF65-F5344CB8AC3E}">
        <p14:creationId xmlns:p14="http://schemas.microsoft.com/office/powerpoint/2010/main" val="300372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5CED-7A5B-AFE7-05B7-8DE0033F8E71}"/>
              </a:ext>
            </a:extLst>
          </p:cNvPr>
          <p:cNvSpPr>
            <a:spLocks noGrp="1"/>
          </p:cNvSpPr>
          <p:nvPr>
            <p:ph type="title"/>
          </p:nvPr>
        </p:nvSpPr>
        <p:spPr/>
        <p:txBody>
          <a:bodyPr>
            <a:normAutofit/>
          </a:bodyPr>
          <a:lstStyle/>
          <a:p>
            <a:r>
              <a:rPr lang="en-IN" b="0" i="0" dirty="0">
                <a:solidFill>
                  <a:srgbClr val="00B050"/>
                </a:solidFill>
                <a:effectLst/>
                <a:latin typeface="-apple-system"/>
              </a:rPr>
              <a:t>JWT Workflow</a:t>
            </a:r>
            <a:endParaRPr lang="en-IN" dirty="0">
              <a:solidFill>
                <a:srgbClr val="00B050"/>
              </a:solidFill>
            </a:endParaRPr>
          </a:p>
        </p:txBody>
      </p:sp>
      <p:pic>
        <p:nvPicPr>
          <p:cNvPr id="5" name="Content Placeholder 4">
            <a:extLst>
              <a:ext uri="{FF2B5EF4-FFF2-40B4-BE49-F238E27FC236}">
                <a16:creationId xmlns:a16="http://schemas.microsoft.com/office/drawing/2014/main" id="{B49D3DA7-FCAD-93BE-08D8-0DCD9CB974D8}"/>
              </a:ext>
            </a:extLst>
          </p:cNvPr>
          <p:cNvPicPr>
            <a:picLocks noGrp="1" noChangeAspect="1"/>
          </p:cNvPicPr>
          <p:nvPr>
            <p:ph idx="1"/>
          </p:nvPr>
        </p:nvPicPr>
        <p:blipFill>
          <a:blip r:embed="rId2"/>
          <a:stretch>
            <a:fillRect/>
          </a:stretch>
        </p:blipFill>
        <p:spPr>
          <a:xfrm>
            <a:off x="2013285" y="2076449"/>
            <a:ext cx="8622632" cy="4500813"/>
          </a:xfrm>
        </p:spPr>
      </p:pic>
    </p:spTree>
    <p:extLst>
      <p:ext uri="{BB962C8B-B14F-4D97-AF65-F5344CB8AC3E}">
        <p14:creationId xmlns:p14="http://schemas.microsoft.com/office/powerpoint/2010/main" val="3221748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60638-231D-6FD8-485A-61631C5ECB7F}"/>
              </a:ext>
            </a:extLst>
          </p:cNvPr>
          <p:cNvSpPr>
            <a:spLocks noGrp="1"/>
          </p:cNvSpPr>
          <p:nvPr>
            <p:ph idx="1"/>
          </p:nvPr>
        </p:nvSpPr>
        <p:spPr>
          <a:xfrm>
            <a:off x="1018069" y="456198"/>
            <a:ext cx="10353762" cy="6473991"/>
          </a:xfrm>
        </p:spPr>
        <p:txBody>
          <a:bodyPr>
            <a:normAutofit fontScale="92500" lnSpcReduction="20000"/>
          </a:bodyPr>
          <a:lstStyle/>
          <a:p>
            <a:r>
              <a:rPr lang="en-US" b="1" dirty="0">
                <a:solidFill>
                  <a:srgbClr val="FFFF00"/>
                </a:solidFill>
              </a:rPr>
              <a:t>Customers sign in by submitting their credentials to the provider.</a:t>
            </a:r>
          </a:p>
          <a:p>
            <a:endParaRPr lang="en-US" b="1" dirty="0">
              <a:solidFill>
                <a:srgbClr val="FFFF00"/>
              </a:solidFill>
            </a:endParaRPr>
          </a:p>
          <a:p>
            <a:r>
              <a:rPr lang="en-US" b="1" dirty="0">
                <a:solidFill>
                  <a:srgbClr val="FFFF00"/>
                </a:solidFill>
              </a:rPr>
              <a:t>Upon successful authentication, it generates JWT containing user details and privileges for accessing the services and sets the JWT expiry date in payload.</a:t>
            </a:r>
          </a:p>
          <a:p>
            <a:endParaRPr lang="en-US" b="1" dirty="0">
              <a:solidFill>
                <a:srgbClr val="FFFF00"/>
              </a:solidFill>
            </a:endParaRPr>
          </a:p>
          <a:p>
            <a:r>
              <a:rPr lang="en-US" b="1" dirty="0">
                <a:solidFill>
                  <a:srgbClr val="FFFF00"/>
                </a:solidFill>
              </a:rPr>
              <a:t>The server signs and encrypts the JWT if necessary and sends it to the client as a response with credentials to the initial request.</a:t>
            </a:r>
          </a:p>
          <a:p>
            <a:endParaRPr lang="en-US" b="1" dirty="0">
              <a:solidFill>
                <a:srgbClr val="FFFF00"/>
              </a:solidFill>
            </a:endParaRPr>
          </a:p>
          <a:p>
            <a:r>
              <a:rPr lang="en-US" b="1" dirty="0">
                <a:solidFill>
                  <a:srgbClr val="FFFF00"/>
                </a:solidFill>
              </a:rPr>
              <a:t>Based on the expiration set by the server, the customer/client stores the JWT for a restricted or infinite amount of time.</a:t>
            </a:r>
          </a:p>
          <a:p>
            <a:endParaRPr lang="en-US" b="1" dirty="0">
              <a:solidFill>
                <a:srgbClr val="FFFF00"/>
              </a:solidFill>
            </a:endParaRPr>
          </a:p>
          <a:p>
            <a:r>
              <a:rPr lang="en-US" b="1" dirty="0">
                <a:solidFill>
                  <a:srgbClr val="FFFF00"/>
                </a:solidFill>
              </a:rPr>
              <a:t>The client sends this JWT token in the header for all subsequent requests.</a:t>
            </a:r>
          </a:p>
          <a:p>
            <a:endParaRPr lang="en-US" b="1" dirty="0">
              <a:solidFill>
                <a:srgbClr val="FFFF00"/>
              </a:solidFill>
            </a:endParaRPr>
          </a:p>
          <a:p>
            <a:r>
              <a:rPr lang="en-US" b="1" dirty="0">
                <a:solidFill>
                  <a:srgbClr val="FFFF00"/>
                </a:solidFill>
              </a:rPr>
              <a:t>The client authenticates the user with this token. So we don't need the client to send the user name and password to the server during each authentication process, but only once the server sends the client a JWT.</a:t>
            </a:r>
            <a:endParaRPr lang="en-IN" b="1" dirty="0">
              <a:solidFill>
                <a:srgbClr val="FFFF00"/>
              </a:solidFill>
            </a:endParaRPr>
          </a:p>
        </p:txBody>
      </p:sp>
    </p:spTree>
    <p:extLst>
      <p:ext uri="{BB962C8B-B14F-4D97-AF65-F5344CB8AC3E}">
        <p14:creationId xmlns:p14="http://schemas.microsoft.com/office/powerpoint/2010/main" val="66493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BD9C-9BA0-7C66-45EF-C3BCD1F842F1}"/>
              </a:ext>
            </a:extLst>
          </p:cNvPr>
          <p:cNvSpPr>
            <a:spLocks noGrp="1"/>
          </p:cNvSpPr>
          <p:nvPr>
            <p:ph type="title"/>
          </p:nvPr>
        </p:nvSpPr>
        <p:spPr/>
        <p:txBody>
          <a:bodyPr>
            <a:normAutofit/>
          </a:bodyPr>
          <a:lstStyle/>
          <a:p>
            <a:r>
              <a:rPr lang="en-IN" b="0" i="0" dirty="0">
                <a:solidFill>
                  <a:srgbClr val="00B050"/>
                </a:solidFill>
                <a:effectLst/>
                <a:latin typeface="-apple-system"/>
              </a:rPr>
              <a:t>JWT Structure</a:t>
            </a:r>
            <a:endParaRPr lang="en-IN" dirty="0">
              <a:solidFill>
                <a:srgbClr val="00B050"/>
              </a:solidFill>
            </a:endParaRPr>
          </a:p>
        </p:txBody>
      </p:sp>
      <p:pic>
        <p:nvPicPr>
          <p:cNvPr id="5" name="Content Placeholder 4">
            <a:extLst>
              <a:ext uri="{FF2B5EF4-FFF2-40B4-BE49-F238E27FC236}">
                <a16:creationId xmlns:a16="http://schemas.microsoft.com/office/drawing/2014/main" id="{C1308F75-2E0D-A673-02FD-F564C25986C1}"/>
              </a:ext>
            </a:extLst>
          </p:cNvPr>
          <p:cNvPicPr>
            <a:picLocks noGrp="1" noChangeAspect="1"/>
          </p:cNvPicPr>
          <p:nvPr>
            <p:ph idx="1"/>
          </p:nvPr>
        </p:nvPicPr>
        <p:blipFill>
          <a:blip r:embed="rId2"/>
          <a:stretch>
            <a:fillRect/>
          </a:stretch>
        </p:blipFill>
        <p:spPr>
          <a:xfrm>
            <a:off x="2630905" y="2076449"/>
            <a:ext cx="6737684" cy="4420603"/>
          </a:xfrm>
        </p:spPr>
      </p:pic>
    </p:spTree>
    <p:extLst>
      <p:ext uri="{BB962C8B-B14F-4D97-AF65-F5344CB8AC3E}">
        <p14:creationId xmlns:p14="http://schemas.microsoft.com/office/powerpoint/2010/main" val="36668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9C5B-A55E-4A48-27A2-11B9FBEEB360}"/>
              </a:ext>
            </a:extLst>
          </p:cNvPr>
          <p:cNvSpPr>
            <a:spLocks noGrp="1"/>
          </p:cNvSpPr>
          <p:nvPr>
            <p:ph type="title"/>
          </p:nvPr>
        </p:nvSpPr>
        <p:spPr/>
        <p:txBody>
          <a:bodyPr/>
          <a:lstStyle/>
          <a:p>
            <a:r>
              <a:rPr lang="en-IN" b="1" dirty="0">
                <a:solidFill>
                  <a:srgbClr val="00B0F0"/>
                </a:solidFill>
              </a:rPr>
              <a:t>Introduction to Spring Security</a:t>
            </a:r>
          </a:p>
        </p:txBody>
      </p:sp>
      <p:sp>
        <p:nvSpPr>
          <p:cNvPr id="3" name="Content Placeholder 2">
            <a:extLst>
              <a:ext uri="{FF2B5EF4-FFF2-40B4-BE49-F238E27FC236}">
                <a16:creationId xmlns:a16="http://schemas.microsoft.com/office/drawing/2014/main" id="{1BB23BC7-F23A-E8D6-55EB-E8807D0101AE}"/>
              </a:ext>
            </a:extLst>
          </p:cNvPr>
          <p:cNvSpPr>
            <a:spLocks noGrp="1"/>
          </p:cNvSpPr>
          <p:nvPr>
            <p:ph idx="1"/>
          </p:nvPr>
        </p:nvSpPr>
        <p:spPr>
          <a:xfrm>
            <a:off x="913794" y="2076450"/>
            <a:ext cx="11278205" cy="4701339"/>
          </a:xfrm>
        </p:spPr>
        <p:txBody>
          <a:bodyPr>
            <a:normAutofit fontScale="77500" lnSpcReduction="20000"/>
          </a:bodyPr>
          <a:lstStyle/>
          <a:p>
            <a:r>
              <a:rPr lang="en-US" dirty="0">
                <a:solidFill>
                  <a:srgbClr val="FFFF00"/>
                </a:solidFill>
              </a:rPr>
              <a:t>Spring Security is a powerful and highly customizable authentication and access-control framework. It is the de-facto standard for securing Spring-based applications.</a:t>
            </a:r>
          </a:p>
          <a:p>
            <a:endParaRPr lang="en-US" dirty="0">
              <a:solidFill>
                <a:srgbClr val="FFFF00"/>
              </a:solidFill>
            </a:endParaRPr>
          </a:p>
          <a:p>
            <a:r>
              <a:rPr lang="en-US" dirty="0">
                <a:solidFill>
                  <a:srgbClr val="FFFF00"/>
                </a:solidFill>
              </a:rPr>
              <a:t>Spring Security is one of the Spring projects that is designed and developed for securing Spring-based applications. It is a standard framework that can be used to secure the Spring applications. </a:t>
            </a:r>
          </a:p>
          <a:p>
            <a:endParaRPr lang="en-US" dirty="0">
              <a:solidFill>
                <a:srgbClr val="FFFF00"/>
              </a:solidFill>
            </a:endParaRPr>
          </a:p>
          <a:p>
            <a:r>
              <a:rPr lang="en-US" dirty="0">
                <a:solidFill>
                  <a:srgbClr val="FFFF00"/>
                </a:solidFill>
              </a:rPr>
              <a:t>It helps to resolve all the security issues that come during creating non-security Spring applications. It was first released in 2008 as Spring Security 2.0.0.</a:t>
            </a:r>
          </a:p>
          <a:p>
            <a:endParaRPr lang="en-US" dirty="0">
              <a:solidFill>
                <a:srgbClr val="FFFF00"/>
              </a:solidFill>
            </a:endParaRPr>
          </a:p>
          <a:p>
            <a:r>
              <a:rPr lang="en-US" dirty="0">
                <a:solidFill>
                  <a:srgbClr val="FFFF00"/>
                </a:solidFill>
              </a:rPr>
              <a:t>It focuses on authentication and authorization to secure the application. Authentication is the process of knowing and identifying the user that wants to access and Authorization is the process to allow the authority to perform actions and access the resources in the Spring application.</a:t>
            </a:r>
          </a:p>
          <a:p>
            <a:endParaRPr lang="en-US" dirty="0">
              <a:solidFill>
                <a:srgbClr val="FFFF00"/>
              </a:solidFill>
            </a:endParaRPr>
          </a:p>
          <a:p>
            <a:r>
              <a:rPr lang="en-US" dirty="0">
                <a:solidFill>
                  <a:srgbClr val="FFFF00"/>
                </a:solidFill>
              </a:rPr>
              <a:t> It contains several modules to deal with various domains such as remote, web, etc. See, the module list below.</a:t>
            </a:r>
            <a:endParaRPr lang="en-IN" dirty="0">
              <a:solidFill>
                <a:srgbClr val="FFFF00"/>
              </a:solidFill>
            </a:endParaRPr>
          </a:p>
        </p:txBody>
      </p:sp>
    </p:spTree>
    <p:extLst>
      <p:ext uri="{BB962C8B-B14F-4D97-AF65-F5344CB8AC3E}">
        <p14:creationId xmlns:p14="http://schemas.microsoft.com/office/powerpoint/2010/main" val="1605317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03E-A65D-C7F7-0773-943017CE4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A3DAD8-7447-23AC-E79C-F07DA4F855AC}"/>
              </a:ext>
            </a:extLst>
          </p:cNvPr>
          <p:cNvSpPr>
            <a:spLocks noGrp="1"/>
          </p:cNvSpPr>
          <p:nvPr>
            <p:ph idx="1"/>
          </p:nvPr>
        </p:nvSpPr>
        <p:spPr/>
        <p:txBody>
          <a:bodyPr/>
          <a:lstStyle/>
          <a:p>
            <a:endParaRPr lang="en-IN"/>
          </a:p>
        </p:txBody>
      </p:sp>
      <p:pic>
        <p:nvPicPr>
          <p:cNvPr id="1026" name="Picture 2" descr="Spring Boot JWT Workflow">
            <a:extLst>
              <a:ext uri="{FF2B5EF4-FFF2-40B4-BE49-F238E27FC236}">
                <a16:creationId xmlns:a16="http://schemas.microsoft.com/office/drawing/2014/main" id="{D79ABD0A-FD21-5AFB-26BE-7ECC57DEA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126" y="1390649"/>
            <a:ext cx="8654716" cy="498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0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510F-F3C3-562A-9BF3-314757BD65B8}"/>
              </a:ext>
            </a:extLst>
          </p:cNvPr>
          <p:cNvSpPr>
            <a:spLocks noGrp="1"/>
          </p:cNvSpPr>
          <p:nvPr>
            <p:ph type="title"/>
          </p:nvPr>
        </p:nvSpPr>
        <p:spPr/>
        <p:txBody>
          <a:bodyPr>
            <a:normAutofit fontScale="90000"/>
          </a:bodyPr>
          <a:lstStyle/>
          <a:p>
            <a:r>
              <a:rPr lang="en-IN" b="0" i="0" dirty="0">
                <a:solidFill>
                  <a:srgbClr val="006909"/>
                </a:solidFill>
                <a:effectLst/>
                <a:latin typeface="-apple-system"/>
              </a:rPr>
              <a:t>Generating JWT</a:t>
            </a:r>
            <a:br>
              <a:rPr lang="en-IN" b="0" i="0" dirty="0">
                <a:solidFill>
                  <a:srgbClr val="006909"/>
                </a:solidFill>
                <a:effectLst/>
                <a:latin typeface="-apple-system"/>
              </a:rPr>
            </a:br>
            <a:endParaRPr lang="en-IN" dirty="0"/>
          </a:p>
        </p:txBody>
      </p:sp>
      <p:sp>
        <p:nvSpPr>
          <p:cNvPr id="3" name="Content Placeholder 2">
            <a:extLst>
              <a:ext uri="{FF2B5EF4-FFF2-40B4-BE49-F238E27FC236}">
                <a16:creationId xmlns:a16="http://schemas.microsoft.com/office/drawing/2014/main" id="{63E1D0C0-51EB-7F0E-FAFB-4023DC916413}"/>
              </a:ext>
            </a:extLst>
          </p:cNvPr>
          <p:cNvSpPr>
            <a:spLocks noGrp="1"/>
          </p:cNvSpPr>
          <p:nvPr>
            <p:ph idx="1"/>
          </p:nvPr>
        </p:nvSpPr>
        <p:spPr/>
        <p:txBody>
          <a:bodyPr/>
          <a:lstStyle/>
          <a:p>
            <a:endParaRPr lang="en-IN"/>
          </a:p>
        </p:txBody>
      </p:sp>
      <p:pic>
        <p:nvPicPr>
          <p:cNvPr id="2050" name="Picture 2" descr="Spring Boot JWT Generate Token">
            <a:extLst>
              <a:ext uri="{FF2B5EF4-FFF2-40B4-BE49-F238E27FC236}">
                <a16:creationId xmlns:a16="http://schemas.microsoft.com/office/drawing/2014/main" id="{4A1BDE2B-C685-A5F4-C522-F338210FD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05" y="1528761"/>
            <a:ext cx="10780900" cy="504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93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2F84-AAD0-FB6C-E7F5-8817F0B175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936E5F-6573-6C94-92BB-2A2E0E22AC4A}"/>
              </a:ext>
            </a:extLst>
          </p:cNvPr>
          <p:cNvSpPr>
            <a:spLocks noGrp="1"/>
          </p:cNvSpPr>
          <p:nvPr>
            <p:ph idx="1"/>
          </p:nvPr>
        </p:nvSpPr>
        <p:spPr/>
        <p:txBody>
          <a:bodyPr/>
          <a:lstStyle/>
          <a:p>
            <a:endParaRPr lang="en-IN"/>
          </a:p>
        </p:txBody>
      </p:sp>
      <p:pic>
        <p:nvPicPr>
          <p:cNvPr id="3074" name="Picture 2" descr="Spring Boot Security Authentication Manager">
            <a:extLst>
              <a:ext uri="{FF2B5EF4-FFF2-40B4-BE49-F238E27FC236}">
                <a16:creationId xmlns:a16="http://schemas.microsoft.com/office/drawing/2014/main" id="{DB12FDE2-C2DC-9AFB-2CAC-100853FDB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517" y="1066801"/>
            <a:ext cx="699509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10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4A56-8497-3F12-D627-9B66FB9C78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C4855A-70FD-3D5B-FE98-0F34CD2723F5}"/>
              </a:ext>
            </a:extLst>
          </p:cNvPr>
          <p:cNvSpPr>
            <a:spLocks noGrp="1"/>
          </p:cNvSpPr>
          <p:nvPr>
            <p:ph idx="1"/>
          </p:nvPr>
        </p:nvSpPr>
        <p:spPr/>
        <p:txBody>
          <a:bodyPr/>
          <a:lstStyle/>
          <a:p>
            <a:endParaRPr lang="en-IN"/>
          </a:p>
        </p:txBody>
      </p:sp>
      <p:pic>
        <p:nvPicPr>
          <p:cNvPr id="4098" name="Picture 2" descr="Spring Boot JWT Validate Token">
            <a:extLst>
              <a:ext uri="{FF2B5EF4-FFF2-40B4-BE49-F238E27FC236}">
                <a16:creationId xmlns:a16="http://schemas.microsoft.com/office/drawing/2014/main" id="{CBAD841F-C247-822B-F4B3-31F80122F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44" y="358941"/>
            <a:ext cx="9530263" cy="600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96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a:xfrm>
            <a:off x="913795" y="-190499"/>
            <a:ext cx="10353762" cy="1257300"/>
          </a:xfrm>
        </p:spPr>
        <p:txBody>
          <a:bodyPr>
            <a:normAutofit fontScale="90000"/>
          </a:bodyPr>
          <a:lstStyle/>
          <a:p>
            <a:r>
              <a:rPr lang="en-US" b="1" dirty="0">
                <a:solidFill>
                  <a:srgbClr val="00B0F0"/>
                </a:solidFill>
              </a:rPr>
              <a:t>Spring Boot Security - Introduction to OAuth2</a:t>
            </a:r>
            <a:endParaRPr lang="en-IN" b="1" dirty="0">
              <a:solidFill>
                <a:srgbClr val="00B0F0"/>
              </a:solidFill>
            </a:endParaRPr>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a:xfrm>
            <a:off x="913795" y="1338513"/>
            <a:ext cx="10353762" cy="5142498"/>
          </a:xfrm>
        </p:spPr>
        <p:txBody>
          <a:bodyPr>
            <a:normAutofit lnSpcReduction="10000"/>
          </a:bodyPr>
          <a:lstStyle/>
          <a:p>
            <a:r>
              <a:rPr lang="en-US" b="1" dirty="0">
                <a:solidFill>
                  <a:srgbClr val="FFFF00"/>
                </a:solidFill>
              </a:rPr>
              <a:t>OAuth (Open Authorization) is a simple way to publish and interact with protected data.</a:t>
            </a:r>
          </a:p>
          <a:p>
            <a:r>
              <a:rPr lang="en-US" b="1" dirty="0">
                <a:solidFill>
                  <a:srgbClr val="FFFF00"/>
                </a:solidFill>
              </a:rPr>
              <a:t>It is an open standard for token-based authentication and authorization on the Internet. It allows an end user's account information to be used by third-party services, such as Facebook, without exposing the user's password.</a:t>
            </a:r>
          </a:p>
          <a:p>
            <a:r>
              <a:rPr lang="en-US" b="1" dirty="0">
                <a:solidFill>
                  <a:srgbClr val="FFFF00"/>
                </a:solidFill>
              </a:rPr>
              <a:t>The OAuth specification describes five grants for acquiring an access token:</a:t>
            </a:r>
          </a:p>
          <a:p>
            <a:r>
              <a:rPr lang="en-US" b="1" dirty="0">
                <a:solidFill>
                  <a:srgbClr val="FFFF00"/>
                </a:solidFill>
              </a:rPr>
              <a:t>Authorization code grant</a:t>
            </a:r>
          </a:p>
          <a:p>
            <a:r>
              <a:rPr lang="en-US" b="1" dirty="0">
                <a:solidFill>
                  <a:srgbClr val="FFFF00"/>
                </a:solidFill>
              </a:rPr>
              <a:t>Implicit grant</a:t>
            </a:r>
          </a:p>
          <a:p>
            <a:r>
              <a:rPr lang="en-US" b="1" dirty="0">
                <a:solidFill>
                  <a:srgbClr val="FFFF00"/>
                </a:solidFill>
              </a:rPr>
              <a:t>Resource owner credentials grant</a:t>
            </a:r>
          </a:p>
          <a:p>
            <a:r>
              <a:rPr lang="en-US" b="1" dirty="0">
                <a:solidFill>
                  <a:srgbClr val="FFFF00"/>
                </a:solidFill>
              </a:rPr>
              <a:t>Client credentials grant</a:t>
            </a:r>
          </a:p>
          <a:p>
            <a:r>
              <a:rPr lang="en-US" b="1" dirty="0">
                <a:solidFill>
                  <a:srgbClr val="FFFF00"/>
                </a:solidFill>
              </a:rPr>
              <a:t>Refresh token grant</a:t>
            </a:r>
            <a:endParaRPr lang="en-IN" b="1" dirty="0">
              <a:solidFill>
                <a:srgbClr val="FFFF00"/>
              </a:solidFill>
            </a:endParaRPr>
          </a:p>
        </p:txBody>
      </p:sp>
    </p:spTree>
    <p:extLst>
      <p:ext uri="{BB962C8B-B14F-4D97-AF65-F5344CB8AC3E}">
        <p14:creationId xmlns:p14="http://schemas.microsoft.com/office/powerpoint/2010/main" val="1562779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71212-1102-B630-9458-61708E3337C9}"/>
              </a:ext>
            </a:extLst>
          </p:cNvPr>
          <p:cNvSpPr>
            <a:spLocks noGrp="1"/>
          </p:cNvSpPr>
          <p:nvPr>
            <p:ph idx="1"/>
          </p:nvPr>
        </p:nvSpPr>
        <p:spPr>
          <a:xfrm>
            <a:off x="994006" y="953503"/>
            <a:ext cx="10353762" cy="5383129"/>
          </a:xfrm>
        </p:spPr>
        <p:txBody>
          <a:bodyPr/>
          <a:lstStyle/>
          <a:p>
            <a:r>
              <a:rPr lang="en-US" b="1" dirty="0">
                <a:solidFill>
                  <a:srgbClr val="FFFF00"/>
                </a:solidFill>
              </a:rPr>
              <a:t>OAuth 2 is an authorization method to provide access to protected resources over the HTTP protocol. Primarily, oauth2 enables a third-party application to obtain limited access to an HTTP service –</a:t>
            </a:r>
          </a:p>
          <a:p>
            <a:endParaRPr lang="en-US" b="1" dirty="0">
              <a:solidFill>
                <a:srgbClr val="FFFF00"/>
              </a:solidFill>
            </a:endParaRPr>
          </a:p>
          <a:p>
            <a:r>
              <a:rPr lang="en-US" b="1" dirty="0">
                <a:solidFill>
                  <a:srgbClr val="FFFF00"/>
                </a:solidFill>
              </a:rPr>
              <a:t>either on behalf of a resource owner by orchestrating an approval interaction between the resource owner and the HTTP service</a:t>
            </a:r>
          </a:p>
          <a:p>
            <a:endParaRPr lang="en-US" b="1" dirty="0">
              <a:solidFill>
                <a:srgbClr val="FFFF00"/>
              </a:solidFill>
            </a:endParaRPr>
          </a:p>
          <a:p>
            <a:r>
              <a:rPr lang="en-US" b="1" dirty="0">
                <a:solidFill>
                  <a:srgbClr val="FFFF00"/>
                </a:solidFill>
              </a:rPr>
              <a:t>or by allowing the third-party application to obtain access on its own behalf.</a:t>
            </a:r>
            <a:endParaRPr lang="en-IN" b="1" dirty="0">
              <a:solidFill>
                <a:srgbClr val="FFFF00"/>
              </a:solidFill>
            </a:endParaRPr>
          </a:p>
        </p:txBody>
      </p:sp>
    </p:spTree>
    <p:extLst>
      <p:ext uri="{BB962C8B-B14F-4D97-AF65-F5344CB8AC3E}">
        <p14:creationId xmlns:p14="http://schemas.microsoft.com/office/powerpoint/2010/main" val="1001046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AFEE-3254-1BC2-F379-62E6F5642AC3}"/>
              </a:ext>
            </a:extLst>
          </p:cNvPr>
          <p:cNvSpPr>
            <a:spLocks noGrp="1"/>
          </p:cNvSpPr>
          <p:nvPr>
            <p:ph type="title"/>
          </p:nvPr>
        </p:nvSpPr>
        <p:spPr/>
        <p:txBody>
          <a:bodyPr/>
          <a:lstStyle/>
          <a:p>
            <a:r>
              <a:rPr lang="en-IN" dirty="0">
                <a:solidFill>
                  <a:srgbClr val="00B050"/>
                </a:solidFill>
              </a:rPr>
              <a:t>Roles</a:t>
            </a:r>
          </a:p>
        </p:txBody>
      </p:sp>
      <p:sp>
        <p:nvSpPr>
          <p:cNvPr id="3" name="Content Placeholder 2">
            <a:extLst>
              <a:ext uri="{FF2B5EF4-FFF2-40B4-BE49-F238E27FC236}">
                <a16:creationId xmlns:a16="http://schemas.microsoft.com/office/drawing/2014/main" id="{415AF8A4-EB6C-1792-BFDF-F469829CE267}"/>
              </a:ext>
            </a:extLst>
          </p:cNvPr>
          <p:cNvSpPr>
            <a:spLocks noGrp="1"/>
          </p:cNvSpPr>
          <p:nvPr>
            <p:ph idx="1"/>
          </p:nvPr>
        </p:nvSpPr>
        <p:spPr>
          <a:xfrm>
            <a:off x="913795" y="2076450"/>
            <a:ext cx="10353762" cy="4524876"/>
          </a:xfrm>
        </p:spPr>
        <p:txBody>
          <a:bodyPr>
            <a:normAutofit lnSpcReduction="10000"/>
          </a:bodyPr>
          <a:lstStyle/>
          <a:p>
            <a:r>
              <a:rPr lang="en-US" b="1" dirty="0">
                <a:solidFill>
                  <a:srgbClr val="FFFF00"/>
                </a:solidFill>
              </a:rPr>
              <a:t>OAuth defines four roles –</a:t>
            </a:r>
          </a:p>
          <a:p>
            <a:endParaRPr lang="en-US" b="1" dirty="0">
              <a:solidFill>
                <a:srgbClr val="FFFF00"/>
              </a:solidFill>
            </a:endParaRPr>
          </a:p>
          <a:p>
            <a:r>
              <a:rPr lang="en-US" b="1" dirty="0">
                <a:solidFill>
                  <a:srgbClr val="FFFF00"/>
                </a:solidFill>
              </a:rPr>
              <a:t>Resource Owner – The user of the application.</a:t>
            </a:r>
          </a:p>
          <a:p>
            <a:r>
              <a:rPr lang="en-US" b="1" dirty="0">
                <a:solidFill>
                  <a:srgbClr val="FFFF00"/>
                </a:solidFill>
              </a:rPr>
              <a:t>Client – the application (user is using) which require access to user data on the resource server.</a:t>
            </a:r>
          </a:p>
          <a:p>
            <a:r>
              <a:rPr lang="en-US" b="1" dirty="0">
                <a:solidFill>
                  <a:srgbClr val="FFFF00"/>
                </a:solidFill>
              </a:rPr>
              <a:t>Resource Server – store user’s data and http services which can return user data to authenticated clients.</a:t>
            </a:r>
          </a:p>
          <a:p>
            <a:r>
              <a:rPr lang="en-US" b="1" dirty="0">
                <a:solidFill>
                  <a:srgbClr val="FFFF00"/>
                </a:solidFill>
              </a:rPr>
              <a:t>Authorization Server – responsible for authenticating user’s identity and gives an authorization token. This token is accepted by resource server and validate your identity.</a:t>
            </a:r>
          </a:p>
          <a:p>
            <a:endParaRPr lang="en-IN" b="1" dirty="0">
              <a:solidFill>
                <a:srgbClr val="FFFF00"/>
              </a:solidFill>
            </a:endParaRPr>
          </a:p>
        </p:txBody>
      </p:sp>
    </p:spTree>
    <p:extLst>
      <p:ext uri="{BB962C8B-B14F-4D97-AF65-F5344CB8AC3E}">
        <p14:creationId xmlns:p14="http://schemas.microsoft.com/office/powerpoint/2010/main" val="2941667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65A-D7D3-9B4D-5D83-B13B9198CB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679558-1979-16B2-D9E0-745914ACC1C7}"/>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B877022-A3FE-3F67-C9B1-82E085C9F52E}"/>
              </a:ext>
            </a:extLst>
          </p:cNvPr>
          <p:cNvPicPr>
            <a:picLocks noChangeAspect="1"/>
          </p:cNvPicPr>
          <p:nvPr/>
        </p:nvPicPr>
        <p:blipFill>
          <a:blip r:embed="rId2"/>
          <a:stretch>
            <a:fillRect/>
          </a:stretch>
        </p:blipFill>
        <p:spPr>
          <a:xfrm>
            <a:off x="924443" y="609599"/>
            <a:ext cx="10343113" cy="5237747"/>
          </a:xfrm>
          <a:prstGeom prst="rect">
            <a:avLst/>
          </a:prstGeom>
        </p:spPr>
      </p:pic>
    </p:spTree>
    <p:extLst>
      <p:ext uri="{BB962C8B-B14F-4D97-AF65-F5344CB8AC3E}">
        <p14:creationId xmlns:p14="http://schemas.microsoft.com/office/powerpoint/2010/main" val="1596535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A2DE-6B77-9785-3DFB-EAAC431B97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48F3FF-DB4F-4714-9453-F73168D1A8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9CE235-64B6-41CF-0CBD-BC02BBEA33AE}"/>
              </a:ext>
            </a:extLst>
          </p:cNvPr>
          <p:cNvPicPr>
            <a:picLocks noChangeAspect="1"/>
          </p:cNvPicPr>
          <p:nvPr/>
        </p:nvPicPr>
        <p:blipFill>
          <a:blip r:embed="rId2"/>
          <a:stretch>
            <a:fillRect/>
          </a:stretch>
        </p:blipFill>
        <p:spPr>
          <a:xfrm>
            <a:off x="0" y="674429"/>
            <a:ext cx="12192000" cy="5509141"/>
          </a:xfrm>
          <a:prstGeom prst="rect">
            <a:avLst/>
          </a:prstGeom>
        </p:spPr>
      </p:pic>
    </p:spTree>
    <p:extLst>
      <p:ext uri="{BB962C8B-B14F-4D97-AF65-F5344CB8AC3E}">
        <p14:creationId xmlns:p14="http://schemas.microsoft.com/office/powerpoint/2010/main" val="71270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621F-E63E-48E8-B7BE-B0BC911E64AB}"/>
              </a:ext>
            </a:extLst>
          </p:cNvPr>
          <p:cNvSpPr>
            <a:spLocks noGrp="1"/>
          </p:cNvSpPr>
          <p:nvPr>
            <p:ph type="title"/>
          </p:nvPr>
        </p:nvSpPr>
        <p:spPr/>
        <p:txBody>
          <a:bodyPr/>
          <a:lstStyle/>
          <a:p>
            <a:r>
              <a:rPr lang="en-US" dirty="0">
                <a:solidFill>
                  <a:srgbClr val="00B050"/>
                </a:solidFill>
              </a:rPr>
              <a:t> Access Token vs Refresh Token</a:t>
            </a:r>
            <a:endParaRPr lang="en-IN" dirty="0">
              <a:solidFill>
                <a:srgbClr val="00B050"/>
              </a:solidFill>
            </a:endParaRPr>
          </a:p>
        </p:txBody>
      </p:sp>
      <p:sp>
        <p:nvSpPr>
          <p:cNvPr id="3" name="Content Placeholder 2">
            <a:extLst>
              <a:ext uri="{FF2B5EF4-FFF2-40B4-BE49-F238E27FC236}">
                <a16:creationId xmlns:a16="http://schemas.microsoft.com/office/drawing/2014/main" id="{46688741-F151-4B57-80DC-3F341B567531}"/>
              </a:ext>
            </a:extLst>
          </p:cNvPr>
          <p:cNvSpPr>
            <a:spLocks noGrp="1"/>
          </p:cNvSpPr>
          <p:nvPr>
            <p:ph idx="1"/>
          </p:nvPr>
        </p:nvSpPr>
        <p:spPr>
          <a:xfrm>
            <a:off x="913795" y="2076450"/>
            <a:ext cx="10353762" cy="4661234"/>
          </a:xfrm>
        </p:spPr>
        <p:txBody>
          <a:bodyPr>
            <a:normAutofit fontScale="70000" lnSpcReduction="20000"/>
          </a:bodyPr>
          <a:lstStyle/>
          <a:p>
            <a:r>
              <a:rPr lang="en-US" b="1" dirty="0">
                <a:solidFill>
                  <a:srgbClr val="FFFF00"/>
                </a:solidFill>
              </a:rPr>
              <a:t>An access token is a string representing an authorization issued to the client. Tokens represent specific scopes and durations of access, granted by the resource owner, and enforced by the resource server and authorization server.</a:t>
            </a:r>
          </a:p>
          <a:p>
            <a:endParaRPr lang="en-US" b="1" dirty="0">
              <a:solidFill>
                <a:srgbClr val="FFFF00"/>
              </a:solidFill>
            </a:endParaRPr>
          </a:p>
          <a:p>
            <a:r>
              <a:rPr lang="en-US" b="1" dirty="0">
                <a:solidFill>
                  <a:srgbClr val="FFFF00"/>
                </a:solidFill>
              </a:rPr>
              <a:t>The refresh token is issued (along with the access token) to the client by the authorization server, and it is used to obtain a new access token when the current access token becomes invalid or expires. </a:t>
            </a:r>
          </a:p>
          <a:p>
            <a:endParaRPr lang="en-US" b="1" dirty="0">
              <a:solidFill>
                <a:srgbClr val="FFFF00"/>
              </a:solidFill>
            </a:endParaRPr>
          </a:p>
          <a:p>
            <a:r>
              <a:rPr lang="en-US" b="1" dirty="0">
                <a:solidFill>
                  <a:srgbClr val="FFFF00"/>
                </a:solidFill>
              </a:rPr>
              <a:t>The refresh token is also used to get additional access tokens with identical or narrower scope (access tokens may have a shorter lifetime and fewer permissions than authorized by the resource owner). Issuing a refresh token is optional at the discretion of the authorization server.</a:t>
            </a:r>
          </a:p>
          <a:p>
            <a:endParaRPr lang="en-US" b="1" dirty="0">
              <a:solidFill>
                <a:srgbClr val="FFFF00"/>
              </a:solidFill>
            </a:endParaRPr>
          </a:p>
          <a:p>
            <a:r>
              <a:rPr lang="en-US" b="1" dirty="0">
                <a:solidFill>
                  <a:srgbClr val="FFFF00"/>
                </a:solidFill>
              </a:rPr>
              <a:t>The responsibility of access token is to access data before it gets expired.</a:t>
            </a:r>
          </a:p>
          <a:p>
            <a:endParaRPr lang="en-US" b="1" dirty="0">
              <a:solidFill>
                <a:srgbClr val="FFFF00"/>
              </a:solidFill>
            </a:endParaRPr>
          </a:p>
          <a:p>
            <a:r>
              <a:rPr lang="en-US" b="1" dirty="0">
                <a:solidFill>
                  <a:srgbClr val="FFFF00"/>
                </a:solidFill>
              </a:rPr>
              <a:t>The responsibility of refresh token is to request for a new access token when the existing access token is expired.</a:t>
            </a:r>
            <a:endParaRPr lang="en-IN" b="1" dirty="0">
              <a:solidFill>
                <a:srgbClr val="FFFF00"/>
              </a:solidFill>
            </a:endParaRPr>
          </a:p>
        </p:txBody>
      </p:sp>
    </p:spTree>
    <p:extLst>
      <p:ext uri="{BB962C8B-B14F-4D97-AF65-F5344CB8AC3E}">
        <p14:creationId xmlns:p14="http://schemas.microsoft.com/office/powerpoint/2010/main" val="202394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1B0-5758-8F3F-16E5-8A859483F8DB}"/>
              </a:ext>
            </a:extLst>
          </p:cNvPr>
          <p:cNvSpPr>
            <a:spLocks noGrp="1"/>
          </p:cNvSpPr>
          <p:nvPr>
            <p:ph type="title"/>
          </p:nvPr>
        </p:nvSpPr>
        <p:spPr/>
        <p:txBody>
          <a:bodyPr>
            <a:normAutofit/>
          </a:bodyPr>
          <a:lstStyle/>
          <a:p>
            <a:r>
              <a:rPr lang="en-IN" dirty="0">
                <a:solidFill>
                  <a:srgbClr val="92D050"/>
                </a:solidFill>
              </a:rPr>
              <a:t>Spring Security Modules</a:t>
            </a:r>
          </a:p>
        </p:txBody>
      </p:sp>
      <p:sp>
        <p:nvSpPr>
          <p:cNvPr id="3" name="Content Placeholder 2">
            <a:extLst>
              <a:ext uri="{FF2B5EF4-FFF2-40B4-BE49-F238E27FC236}">
                <a16:creationId xmlns:a16="http://schemas.microsoft.com/office/drawing/2014/main" id="{C416B10C-7B20-8E3F-3F34-13A684D48F6C}"/>
              </a:ext>
            </a:extLst>
          </p:cNvPr>
          <p:cNvSpPr>
            <a:spLocks noGrp="1"/>
          </p:cNvSpPr>
          <p:nvPr>
            <p:ph idx="1"/>
          </p:nvPr>
        </p:nvSpPr>
        <p:spPr>
          <a:xfrm>
            <a:off x="913795" y="2076450"/>
            <a:ext cx="10353762" cy="4605087"/>
          </a:xfrm>
        </p:spPr>
        <p:txBody>
          <a:bodyPr>
            <a:normAutofit fontScale="55000" lnSpcReduction="20000"/>
          </a:bodyPr>
          <a:lstStyle/>
          <a:p>
            <a:r>
              <a:rPr lang="en-US" b="1" dirty="0">
                <a:solidFill>
                  <a:srgbClr val="FFFF00"/>
                </a:solidFill>
              </a:rPr>
              <a:t>	Spring Security is made of several independent modules such as core, auth, test, etc. We are listing some module names:</a:t>
            </a:r>
          </a:p>
          <a:p>
            <a:endParaRPr lang="en-US" b="1" dirty="0">
              <a:solidFill>
                <a:srgbClr val="FFFF00"/>
              </a:solidFill>
            </a:endParaRPr>
          </a:p>
          <a:p>
            <a:r>
              <a:rPr lang="en-US" b="1" dirty="0">
                <a:solidFill>
                  <a:srgbClr val="FFFF00"/>
                </a:solidFill>
              </a:rPr>
              <a:t>Core: It includes Spring Security's core classes and interfaces related to authentication and application access control.</a:t>
            </a:r>
          </a:p>
          <a:p>
            <a:endParaRPr lang="en-US" b="1" dirty="0">
              <a:solidFill>
                <a:srgbClr val="FFFF00"/>
              </a:solidFill>
            </a:endParaRPr>
          </a:p>
          <a:p>
            <a:r>
              <a:rPr lang="en-US" b="1" dirty="0">
                <a:solidFill>
                  <a:srgbClr val="FFFF00"/>
                </a:solidFill>
              </a:rPr>
              <a:t>Remoting: It is used for handling the Spring Remoting application and contains the necessary classes.</a:t>
            </a:r>
          </a:p>
          <a:p>
            <a:endParaRPr lang="en-US" b="1" dirty="0">
              <a:solidFill>
                <a:srgbClr val="FFFF00"/>
              </a:solidFill>
            </a:endParaRPr>
          </a:p>
          <a:p>
            <a:r>
              <a:rPr lang="en-US" b="1" dirty="0">
                <a:solidFill>
                  <a:srgbClr val="FFFF00"/>
                </a:solidFill>
              </a:rPr>
              <a:t>Aspect: It is used to include Aspect-Oriented Programming (AOP) support within Spring Security.</a:t>
            </a:r>
          </a:p>
          <a:p>
            <a:endParaRPr lang="en-US" b="1" dirty="0">
              <a:solidFill>
                <a:srgbClr val="FFFF00"/>
              </a:solidFill>
            </a:endParaRPr>
          </a:p>
          <a:p>
            <a:r>
              <a:rPr lang="en-US" b="1" dirty="0">
                <a:solidFill>
                  <a:srgbClr val="FFFF00"/>
                </a:solidFill>
              </a:rPr>
              <a:t>Config: It is used to configure the Spring Security application by using XML and Java.</a:t>
            </a:r>
          </a:p>
          <a:p>
            <a:endParaRPr lang="en-US" b="1" dirty="0">
              <a:solidFill>
                <a:srgbClr val="FFFF00"/>
              </a:solidFill>
            </a:endParaRPr>
          </a:p>
          <a:p>
            <a:r>
              <a:rPr lang="en-US" b="1" dirty="0">
                <a:solidFill>
                  <a:srgbClr val="FFFF00"/>
                </a:solidFill>
              </a:rPr>
              <a:t>Crypto: This module contains classes and interfaces for cryptography support.</a:t>
            </a:r>
          </a:p>
          <a:p>
            <a:endParaRPr lang="en-US" b="1" dirty="0">
              <a:solidFill>
                <a:srgbClr val="FFFF00"/>
              </a:solidFill>
            </a:endParaRPr>
          </a:p>
          <a:p>
            <a:r>
              <a:rPr lang="en-US" b="1" dirty="0">
                <a:solidFill>
                  <a:srgbClr val="FFFF00"/>
                </a:solidFill>
              </a:rPr>
              <a:t>Data: It is used to integrate Spring Security with Spring Data.</a:t>
            </a:r>
          </a:p>
          <a:p>
            <a:endParaRPr lang="en-US" b="1" dirty="0">
              <a:solidFill>
                <a:srgbClr val="FFFF00"/>
              </a:solidFill>
            </a:endParaRPr>
          </a:p>
          <a:p>
            <a:r>
              <a:rPr lang="en-US" b="1" dirty="0">
                <a:solidFill>
                  <a:srgbClr val="FFFF00"/>
                </a:solidFill>
              </a:rPr>
              <a:t>Messaging: It is helpful to implement messaging in the application.</a:t>
            </a:r>
            <a:endParaRPr lang="en-IN" b="1" dirty="0">
              <a:solidFill>
                <a:srgbClr val="FFFF00"/>
              </a:solidFill>
            </a:endParaRPr>
          </a:p>
        </p:txBody>
      </p:sp>
    </p:spTree>
    <p:extLst>
      <p:ext uri="{BB962C8B-B14F-4D97-AF65-F5344CB8AC3E}">
        <p14:creationId xmlns:p14="http://schemas.microsoft.com/office/powerpoint/2010/main" val="3563210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0511-9651-3AD0-92AD-7F97C9390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9D12C1-C0E4-376B-B6AE-AD23F94BF9E1}"/>
              </a:ext>
            </a:extLst>
          </p:cNvPr>
          <p:cNvSpPr>
            <a:spLocks noGrp="1"/>
          </p:cNvSpPr>
          <p:nvPr>
            <p:ph idx="1"/>
          </p:nvPr>
        </p:nvSpPr>
        <p:spPr/>
        <p:txBody>
          <a:bodyPr/>
          <a:lstStyle/>
          <a:p>
            <a:r>
              <a:rPr lang="en-US" dirty="0">
                <a:solidFill>
                  <a:srgbClr val="FFFF00"/>
                </a:solidFill>
                <a:hlinkClick r:id="rId2">
                  <a:extLst>
                    <a:ext uri="{A12FA001-AC4F-418D-AE19-62706E023703}">
                      <ahyp:hlinkClr xmlns:ahyp="http://schemas.microsoft.com/office/drawing/2018/hyperlinkcolor" val="tx"/>
                    </a:ext>
                  </a:extLst>
                </a:hlinkClick>
              </a:rPr>
              <a:t>https://docs.spring.io/spring-security/site/docs/3.1.x/reference/springsecurity-single.html</a:t>
            </a:r>
            <a:endParaRPr lang="en-US" dirty="0">
              <a:solidFill>
                <a:srgbClr val="FFFF00"/>
              </a:solidFill>
            </a:endParaRPr>
          </a:p>
          <a:p>
            <a:endParaRPr lang="en-US" dirty="0">
              <a:solidFill>
                <a:srgbClr val="FFFF00"/>
              </a:solidFill>
            </a:endParaRPr>
          </a:p>
          <a:p>
            <a:r>
              <a:rPr lang="en-US" dirty="0">
                <a:solidFill>
                  <a:srgbClr val="FFFF00"/>
                </a:solidFill>
              </a:rPr>
              <a:t>Ref: https://docs.spring.io/spring-security/oauth/site/docs/2.5.2.RELEASE/apidocs/index.html</a:t>
            </a:r>
            <a:endParaRPr lang="en-IN" dirty="0">
              <a:solidFill>
                <a:srgbClr val="FFFF00"/>
              </a:solidFill>
            </a:endParaRPr>
          </a:p>
        </p:txBody>
      </p:sp>
    </p:spTree>
    <p:extLst>
      <p:ext uri="{BB962C8B-B14F-4D97-AF65-F5344CB8AC3E}">
        <p14:creationId xmlns:p14="http://schemas.microsoft.com/office/powerpoint/2010/main" val="73005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6B10C-7B20-8E3F-3F34-13A684D48F6C}"/>
              </a:ext>
            </a:extLst>
          </p:cNvPr>
          <p:cNvSpPr>
            <a:spLocks noGrp="1"/>
          </p:cNvSpPr>
          <p:nvPr>
            <p:ph idx="1"/>
          </p:nvPr>
        </p:nvSpPr>
        <p:spPr>
          <a:xfrm>
            <a:off x="384406" y="287756"/>
            <a:ext cx="10353762" cy="3714749"/>
          </a:xfrm>
        </p:spPr>
        <p:txBody>
          <a:bodyPr>
            <a:normAutofit fontScale="62500" lnSpcReduction="20000"/>
          </a:bodyPr>
          <a:lstStyle/>
          <a:p>
            <a:r>
              <a:rPr lang="en-US" b="1" dirty="0">
                <a:solidFill>
                  <a:srgbClr val="FFFF00"/>
                </a:solidFill>
              </a:rPr>
              <a:t>OAuth2: It includes classes and interface for OAuth 2.x within Spring Security:</a:t>
            </a:r>
          </a:p>
          <a:p>
            <a:endParaRPr lang="en-US" b="1" dirty="0">
              <a:solidFill>
                <a:srgbClr val="FFFF00"/>
              </a:solidFill>
            </a:endParaRPr>
          </a:p>
          <a:p>
            <a:r>
              <a:rPr lang="en-US" b="1" dirty="0">
                <a:solidFill>
                  <a:srgbClr val="FFFF00"/>
                </a:solidFill>
              </a:rPr>
              <a:t>OpenID: It provides support to integrate OpenID web-authentication.</a:t>
            </a:r>
          </a:p>
          <a:p>
            <a:endParaRPr lang="en-US" b="1" dirty="0">
              <a:solidFill>
                <a:srgbClr val="FFFF00"/>
              </a:solidFill>
            </a:endParaRPr>
          </a:p>
          <a:p>
            <a:r>
              <a:rPr lang="en-US" b="1" dirty="0">
                <a:solidFill>
                  <a:srgbClr val="FFFF00"/>
                </a:solidFill>
              </a:rPr>
              <a:t>CAS: CAS (Central Authentication Service) client integration.</a:t>
            </a:r>
          </a:p>
          <a:p>
            <a:endParaRPr lang="en-US" b="1" dirty="0">
              <a:solidFill>
                <a:srgbClr val="FFFF00"/>
              </a:solidFill>
            </a:endParaRPr>
          </a:p>
          <a:p>
            <a:r>
              <a:rPr lang="en-US" b="1" dirty="0" err="1">
                <a:solidFill>
                  <a:srgbClr val="FFFF00"/>
                </a:solidFill>
              </a:rPr>
              <a:t>TagLib</a:t>
            </a:r>
            <a:r>
              <a:rPr lang="en-US" b="1" dirty="0">
                <a:solidFill>
                  <a:srgbClr val="FFFF00"/>
                </a:solidFill>
              </a:rPr>
              <a:t>: It contains several tag libraries regarding Spring Security.</a:t>
            </a:r>
          </a:p>
          <a:p>
            <a:endParaRPr lang="en-US" b="1" dirty="0">
              <a:solidFill>
                <a:srgbClr val="FFFF00"/>
              </a:solidFill>
            </a:endParaRPr>
          </a:p>
          <a:p>
            <a:r>
              <a:rPr lang="en-US" b="1" dirty="0">
                <a:solidFill>
                  <a:srgbClr val="FFFF00"/>
                </a:solidFill>
              </a:rPr>
              <a:t>Test: It adds testing support in the Spring Security.</a:t>
            </a:r>
          </a:p>
          <a:p>
            <a:endParaRPr lang="en-US" b="1" dirty="0">
              <a:solidFill>
                <a:srgbClr val="FFFF00"/>
              </a:solidFill>
            </a:endParaRPr>
          </a:p>
          <a:p>
            <a:r>
              <a:rPr lang="en-US" b="1" dirty="0">
                <a:solidFill>
                  <a:srgbClr val="FFFF00"/>
                </a:solidFill>
              </a:rPr>
              <a:t>Web: It contains web security code, such as filters and Servlet API dependencies.</a:t>
            </a:r>
            <a:endParaRPr lang="en-IN" b="1" dirty="0">
              <a:solidFill>
                <a:srgbClr val="FFFF00"/>
              </a:solidFill>
            </a:endParaRPr>
          </a:p>
        </p:txBody>
      </p:sp>
      <p:pic>
        <p:nvPicPr>
          <p:cNvPr id="1026" name="Picture 2">
            <a:extLst>
              <a:ext uri="{FF2B5EF4-FFF2-40B4-BE49-F238E27FC236}">
                <a16:creationId xmlns:a16="http://schemas.microsoft.com/office/drawing/2014/main" id="{87A95354-27FE-8E27-D8C5-1DFFF6FA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095" y="4362200"/>
            <a:ext cx="6181725" cy="211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6C05-8352-E73D-BA3E-135C78F09A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BD5C9-6F61-C0CF-604A-984B53BDD597}"/>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C17ACF7D-25F9-FAD9-7254-2D68BCC4C4A7}"/>
              </a:ext>
            </a:extLst>
          </p:cNvPr>
          <p:cNvPicPr>
            <a:picLocks noChangeAspect="1"/>
          </p:cNvPicPr>
          <p:nvPr/>
        </p:nvPicPr>
        <p:blipFill>
          <a:blip r:embed="rId2"/>
          <a:stretch>
            <a:fillRect/>
          </a:stretch>
        </p:blipFill>
        <p:spPr>
          <a:xfrm>
            <a:off x="2709862" y="523875"/>
            <a:ext cx="6772275" cy="5810250"/>
          </a:xfrm>
          <a:prstGeom prst="rect">
            <a:avLst/>
          </a:prstGeom>
        </p:spPr>
      </p:pic>
    </p:spTree>
    <p:extLst>
      <p:ext uri="{BB962C8B-B14F-4D97-AF65-F5344CB8AC3E}">
        <p14:creationId xmlns:p14="http://schemas.microsoft.com/office/powerpoint/2010/main" val="396569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C675-9DF4-B4B7-FDFE-4FA58EEACD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6E2191-35D0-EA36-B368-1332426A67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B5B4108-116A-6AF4-0D45-03A2AF1524FE}"/>
              </a:ext>
            </a:extLst>
          </p:cNvPr>
          <p:cNvPicPr>
            <a:picLocks noChangeAspect="1"/>
          </p:cNvPicPr>
          <p:nvPr/>
        </p:nvPicPr>
        <p:blipFill>
          <a:blip r:embed="rId2"/>
          <a:stretch>
            <a:fillRect/>
          </a:stretch>
        </p:blipFill>
        <p:spPr>
          <a:xfrm>
            <a:off x="4200775" y="507833"/>
            <a:ext cx="4590299" cy="5411704"/>
          </a:xfrm>
          <a:prstGeom prst="rect">
            <a:avLst/>
          </a:prstGeom>
        </p:spPr>
      </p:pic>
    </p:spTree>
    <p:extLst>
      <p:ext uri="{BB962C8B-B14F-4D97-AF65-F5344CB8AC3E}">
        <p14:creationId xmlns:p14="http://schemas.microsoft.com/office/powerpoint/2010/main" val="105608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4767-3EB4-E6BF-0B7F-1E4EC768921E}"/>
              </a:ext>
            </a:extLst>
          </p:cNvPr>
          <p:cNvSpPr>
            <a:spLocks noGrp="1"/>
          </p:cNvSpPr>
          <p:nvPr>
            <p:ph type="title"/>
          </p:nvPr>
        </p:nvSpPr>
        <p:spPr/>
        <p:txBody>
          <a:bodyPr/>
          <a:lstStyle/>
          <a:p>
            <a:r>
              <a:rPr lang="en-IN" dirty="0">
                <a:solidFill>
                  <a:srgbClr val="92D050"/>
                </a:solidFill>
              </a:rPr>
              <a:t>Advantages of Spring Security</a:t>
            </a:r>
          </a:p>
        </p:txBody>
      </p:sp>
      <p:sp>
        <p:nvSpPr>
          <p:cNvPr id="3" name="Content Placeholder 2">
            <a:extLst>
              <a:ext uri="{FF2B5EF4-FFF2-40B4-BE49-F238E27FC236}">
                <a16:creationId xmlns:a16="http://schemas.microsoft.com/office/drawing/2014/main" id="{33705F4E-B8DB-9CAB-E95F-D5B4C1D2E146}"/>
              </a:ext>
            </a:extLst>
          </p:cNvPr>
          <p:cNvSpPr>
            <a:spLocks noGrp="1"/>
          </p:cNvSpPr>
          <p:nvPr>
            <p:ph idx="1"/>
          </p:nvPr>
        </p:nvSpPr>
        <p:spPr>
          <a:xfrm>
            <a:off x="913795" y="2076450"/>
            <a:ext cx="10353762" cy="4532897"/>
          </a:xfrm>
        </p:spPr>
        <p:txBody>
          <a:bodyPr>
            <a:normAutofit lnSpcReduction="10000"/>
          </a:bodyPr>
          <a:lstStyle/>
          <a:p>
            <a:r>
              <a:rPr lang="en-US" dirty="0">
                <a:solidFill>
                  <a:srgbClr val="FFFF00"/>
                </a:solidFill>
              </a:rPr>
              <a:t>Authentication and Authorization Support</a:t>
            </a:r>
          </a:p>
          <a:p>
            <a:r>
              <a:rPr lang="en-US" dirty="0">
                <a:solidFill>
                  <a:srgbClr val="FFFF00"/>
                </a:solidFill>
              </a:rPr>
              <a:t>Protection against malicious programs</a:t>
            </a:r>
          </a:p>
          <a:p>
            <a:r>
              <a:rPr lang="en-US" dirty="0">
                <a:solidFill>
                  <a:srgbClr val="FFFF00"/>
                </a:solidFill>
              </a:rPr>
              <a:t>Extensible</a:t>
            </a:r>
          </a:p>
          <a:p>
            <a:r>
              <a:rPr lang="en-US" dirty="0">
                <a:solidFill>
                  <a:srgbClr val="FFFF00"/>
                </a:solidFill>
              </a:rPr>
              <a:t>Integration with Spring MVC</a:t>
            </a:r>
          </a:p>
          <a:p>
            <a:r>
              <a:rPr lang="en-US" dirty="0">
                <a:solidFill>
                  <a:srgbClr val="FFFF00"/>
                </a:solidFill>
              </a:rPr>
              <a:t>Portability</a:t>
            </a:r>
          </a:p>
          <a:p>
            <a:r>
              <a:rPr lang="en-US" dirty="0">
                <a:solidFill>
                  <a:srgbClr val="FFFF00"/>
                </a:solidFill>
              </a:rPr>
              <a:t>CSRF protection</a:t>
            </a:r>
          </a:p>
          <a:p>
            <a:r>
              <a:rPr lang="en-US" dirty="0">
                <a:solidFill>
                  <a:srgbClr val="FFFF00"/>
                </a:solidFill>
              </a:rPr>
              <a:t>Java Configuration support</a:t>
            </a:r>
          </a:p>
          <a:p>
            <a:r>
              <a:rPr lang="en-US" dirty="0">
                <a:solidFill>
                  <a:srgbClr val="FFFF00"/>
                </a:solidFill>
              </a:rPr>
              <a:t>Easily to maintain</a:t>
            </a:r>
          </a:p>
          <a:p>
            <a:r>
              <a:rPr lang="en-US" dirty="0">
                <a:solidFill>
                  <a:srgbClr val="FFFF00"/>
                </a:solidFill>
              </a:rPr>
              <a:t>Proper documentation</a:t>
            </a:r>
            <a:endParaRPr lang="en-IN" dirty="0">
              <a:solidFill>
                <a:srgbClr val="FFFF00"/>
              </a:solidFill>
            </a:endParaRPr>
          </a:p>
        </p:txBody>
      </p:sp>
    </p:spTree>
    <p:extLst>
      <p:ext uri="{BB962C8B-B14F-4D97-AF65-F5344CB8AC3E}">
        <p14:creationId xmlns:p14="http://schemas.microsoft.com/office/powerpoint/2010/main" val="251866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05F4E-B8DB-9CAB-E95F-D5B4C1D2E146}"/>
              </a:ext>
            </a:extLst>
          </p:cNvPr>
          <p:cNvSpPr>
            <a:spLocks noGrp="1"/>
          </p:cNvSpPr>
          <p:nvPr>
            <p:ph idx="1"/>
          </p:nvPr>
        </p:nvSpPr>
        <p:spPr>
          <a:xfrm>
            <a:off x="1138384" y="1482892"/>
            <a:ext cx="10353762" cy="3714749"/>
          </a:xfrm>
        </p:spPr>
        <p:txBody>
          <a:bodyPr/>
          <a:lstStyle/>
          <a:p>
            <a:pPr algn="l"/>
            <a:r>
              <a:rPr lang="en-US" b="0" i="0" dirty="0">
                <a:solidFill>
                  <a:srgbClr val="FFFF00"/>
                </a:solidFill>
                <a:effectLst/>
                <a:latin typeface="-apple-system"/>
              </a:rPr>
              <a:t>Spring security works on the following three core concepts</a:t>
            </a:r>
          </a:p>
          <a:p>
            <a:pPr algn="l"/>
            <a:endParaRPr lang="en-US" b="0" i="0" dirty="0">
              <a:solidFill>
                <a:srgbClr val="FFFF00"/>
              </a:solidFill>
              <a:effectLst/>
              <a:latin typeface="-apple-system"/>
            </a:endParaRPr>
          </a:p>
          <a:p>
            <a:pPr algn="l">
              <a:buFont typeface="+mj-lt"/>
              <a:buAutoNum type="arabicPeriod"/>
            </a:pPr>
            <a:r>
              <a:rPr lang="en-US" b="0" i="0" dirty="0">
                <a:solidFill>
                  <a:srgbClr val="FFFF00"/>
                </a:solidFill>
                <a:effectLst/>
                <a:latin typeface="-apple-system"/>
              </a:rPr>
              <a:t>Authentication.</a:t>
            </a:r>
          </a:p>
          <a:p>
            <a:pPr algn="l">
              <a:buFont typeface="+mj-lt"/>
              <a:buAutoNum type="arabicPeriod"/>
            </a:pPr>
            <a:r>
              <a:rPr lang="en-US" b="0" i="0" dirty="0">
                <a:solidFill>
                  <a:srgbClr val="FFFF00"/>
                </a:solidFill>
                <a:effectLst/>
                <a:latin typeface="-apple-system"/>
              </a:rPr>
              <a:t>Authorization</a:t>
            </a:r>
          </a:p>
          <a:p>
            <a:pPr algn="l">
              <a:buFont typeface="+mj-lt"/>
              <a:buAutoNum type="arabicPeriod"/>
            </a:pPr>
            <a:r>
              <a:rPr lang="en-US" b="0" i="0" dirty="0">
                <a:solidFill>
                  <a:srgbClr val="FFFF00"/>
                </a:solidFill>
                <a:effectLst/>
                <a:latin typeface="-apple-system"/>
              </a:rPr>
              <a:t>Password Storage</a:t>
            </a:r>
          </a:p>
          <a:p>
            <a:pPr algn="l">
              <a:buFont typeface="+mj-lt"/>
              <a:buAutoNum type="arabicPeriod"/>
            </a:pPr>
            <a:r>
              <a:rPr lang="en-US" b="0" i="0" dirty="0">
                <a:solidFill>
                  <a:srgbClr val="FFFF00"/>
                </a:solidFill>
                <a:effectLst/>
                <a:latin typeface="-apple-system"/>
              </a:rPr>
              <a:t>Servlet Filters</a:t>
            </a:r>
          </a:p>
          <a:p>
            <a:endParaRPr lang="en-IN" dirty="0">
              <a:solidFill>
                <a:srgbClr val="FFFF00"/>
              </a:solidFill>
            </a:endParaRPr>
          </a:p>
        </p:txBody>
      </p:sp>
    </p:spTree>
    <p:extLst>
      <p:ext uri="{BB962C8B-B14F-4D97-AF65-F5344CB8AC3E}">
        <p14:creationId xmlns:p14="http://schemas.microsoft.com/office/powerpoint/2010/main" val="1646839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{80A5230A-2519-45A8-B1BA-B96B64323FB5}tf55705232_win32</Template>
  <TotalTime>939</TotalTime>
  <Words>2063</Words>
  <Application>Microsoft Office PowerPoint</Application>
  <PresentationFormat>Widescreen</PresentationFormat>
  <Paragraphs>201</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-apple-system</vt:lpstr>
      <vt:lpstr>Arial</vt:lpstr>
      <vt:lpstr>arial black</vt:lpstr>
      <vt:lpstr>Calibri</vt:lpstr>
      <vt:lpstr>erdana</vt:lpstr>
      <vt:lpstr>Goudy Old Style</vt:lpstr>
      <vt:lpstr>inter-bold</vt:lpstr>
      <vt:lpstr>inter-regular</vt:lpstr>
      <vt:lpstr>Wingdings 2</vt:lpstr>
      <vt:lpstr>SlateVTI</vt:lpstr>
      <vt:lpstr>Spring Framework - Spring Security</vt:lpstr>
      <vt:lpstr>Content</vt:lpstr>
      <vt:lpstr>Introduction to Spring Security</vt:lpstr>
      <vt:lpstr>Spring Security Modules</vt:lpstr>
      <vt:lpstr>PowerPoint Presentation</vt:lpstr>
      <vt:lpstr>PowerPoint Presentation</vt:lpstr>
      <vt:lpstr>PowerPoint Presentation</vt:lpstr>
      <vt:lpstr>Advantages of Spring Security</vt:lpstr>
      <vt:lpstr>PowerPoint Presentation</vt:lpstr>
      <vt:lpstr>PowerPoint Presentation</vt:lpstr>
      <vt:lpstr>PowerPoint Presentation</vt:lpstr>
      <vt:lpstr>PowerPoint Presentation</vt:lpstr>
      <vt:lpstr>PowerPoint Presentation</vt:lpstr>
      <vt:lpstr>Spring  Security Features</vt:lpstr>
      <vt:lpstr>Basic components of Spring Security </vt:lpstr>
      <vt:lpstr>Components of Spring Security Architecture</vt:lpstr>
      <vt:lpstr>Authentication Manager in Spring Security</vt:lpstr>
      <vt:lpstr>PowerPoint Presentation</vt:lpstr>
      <vt:lpstr>PowerPoint Presentation</vt:lpstr>
      <vt:lpstr>Spring Security Authentication Providers</vt:lpstr>
      <vt:lpstr> Authentication &amp; Authorization basics</vt:lpstr>
      <vt:lpstr>Basic Authentication</vt:lpstr>
      <vt:lpstr>PowerPoint Presentation</vt:lpstr>
      <vt:lpstr>Implementing In memory &amp; database authentication </vt:lpstr>
      <vt:lpstr>PowerPoint Presentation</vt:lpstr>
      <vt:lpstr>JWT </vt:lpstr>
      <vt:lpstr>JWT Workflow</vt:lpstr>
      <vt:lpstr>PowerPoint Presentation</vt:lpstr>
      <vt:lpstr>JWT Structure</vt:lpstr>
      <vt:lpstr>PowerPoint Presentation</vt:lpstr>
      <vt:lpstr>Generating JWT </vt:lpstr>
      <vt:lpstr>PowerPoint Presentation</vt:lpstr>
      <vt:lpstr>PowerPoint Presentation</vt:lpstr>
      <vt:lpstr>Spring Boot Security - Introduction to OAuth2</vt:lpstr>
      <vt:lpstr>PowerPoint Presentation</vt:lpstr>
      <vt:lpstr>Roles</vt:lpstr>
      <vt:lpstr>PowerPoint Presentation</vt:lpstr>
      <vt:lpstr>PowerPoint Presentation</vt:lpstr>
      <vt:lpstr> Access Token vs Refresh Token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Geethanjali Anbalagan External Trainer</dc:creator>
  <cp:lastModifiedBy>Geethanjali Anbalagan External Trainer</cp:lastModifiedBy>
  <cp:revision>23</cp:revision>
  <dcterms:created xsi:type="dcterms:W3CDTF">2022-05-16T23:12:49Z</dcterms:created>
  <dcterms:modified xsi:type="dcterms:W3CDTF">2022-05-18T03:30:09Z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