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tableStyles" Target="tableStyle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7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8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8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9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9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9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00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0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228599" y="3602038"/>
            <a:ext cx="8713285" cy="2387600"/>
          </a:xfrm>
        </p:spPr>
        <p:txBody>
          <a:bodyPr>
            <a:normAutofit fontScale="90000"/>
          </a:bodyPr>
          <a:p>
            <a:r>
              <a:rPr altLang="zh-CN" lang="en-US">
                <a:solidFill>
                  <a:srgbClr val="3399FF"/>
                </a:solidFill>
              </a:rPr>
              <a:t>Basic CRUD operations, Functions, Expressions and Clauses</a:t>
            </a:r>
            <a:endParaRPr altLang="zh-CN" lang="en-US">
              <a:solidFill>
                <a:srgbClr val="3399FF"/>
              </a:solidFill>
            </a:endParaRPr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93030" y="0"/>
            <a:ext cx="6085176" cy="4215951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2427" y="0"/>
            <a:ext cx="7902851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7604" y="0"/>
            <a:ext cx="7755802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91886" y="0"/>
            <a:ext cx="8099338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38336"/>
            <a:ext cx="9144000" cy="4581327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29547" y="0"/>
            <a:ext cx="7684906" cy="6858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062193"/>
            <a:ext cx="9144000" cy="4733614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69730" y="0"/>
            <a:ext cx="7682126" cy="685800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Queries in MySQL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37" name=""/>
          <p:cNvSpPr>
            <a:spLocks noGrp="1"/>
          </p:cNvSpPr>
          <p:nvPr>
            <p:ph idx="1"/>
          </p:nvPr>
        </p:nvSpPr>
        <p:spPr>
          <a:xfrm>
            <a:off x="203272" y="1539720"/>
            <a:ext cx="8737456" cy="5318279"/>
          </a:xfrm>
        </p:spPr>
        <p:txBody>
          <a:bodyPr>
            <a:normAutofit/>
          </a:bodyPr>
          <a:p>
            <a:r>
              <a:rPr lang="en-US"/>
              <a:t>In relational database management systems, a query is any command used to retrieve data from a table. </a:t>
            </a:r>
            <a:endParaRPr lang="en-US"/>
          </a:p>
          <a:p>
            <a:endParaRPr lang="en-US"/>
          </a:p>
          <a:p>
            <a:r>
              <a:rPr lang="en-US"/>
              <a:t>In Structured Query Language (SQL), queries are almost always made using the SELECT statement.</a:t>
            </a:r>
            <a:endParaRPr lang="en-US"/>
          </a:p>
          <a:p>
            <a:endParaRPr lang="en-US"/>
          </a:p>
          <a:p>
            <a:r>
              <a:rPr lang="en-US"/>
              <a:t>A list of commonly used MySQL queries to create database, use database, create table, insert record, update record, delete record, select record, truncate table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C</a:t>
            </a:r>
            <a:r>
              <a:rPr lang="en-US">
                <a:solidFill>
                  <a:srgbClr val="3399FF"/>
                </a:solidFill>
              </a:rPr>
              <a:t>l</a:t>
            </a:r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u</a:t>
            </a:r>
            <a:r>
              <a:rPr lang="en-US">
                <a:solidFill>
                  <a:srgbClr val="3399FF"/>
                </a:solidFill>
              </a:rPr>
              <a:t>ses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39" name=""/>
          <p:cNvSpPr>
            <a:spLocks noGrp="1"/>
          </p:cNvSpPr>
          <p:nvPr>
            <p:ph idx="1"/>
          </p:nvPr>
        </p:nvSpPr>
        <p:spPr>
          <a:xfrm>
            <a:off x="329910" y="994963"/>
            <a:ext cx="7886700" cy="4351338"/>
          </a:xfrm>
        </p:spPr>
        <p:txBody>
          <a:bodyPr/>
          <a:p>
            <a:r>
              <a:rPr lang="en-US"/>
              <a:t>WHERE Clause in MySQL is a keyword used to specify the exact criteria of data or rows that will be affected by the specified SQL statement. </a:t>
            </a:r>
            <a:endParaRPr lang="en-US"/>
          </a:p>
          <a:p>
            <a:endParaRPr lang="en-US"/>
          </a:p>
          <a:p>
            <a:r>
              <a:rPr lang="en-US"/>
              <a:t>The</a:t>
            </a:r>
            <a:r>
              <a:rPr lang="en-US"/>
              <a:t> WHERE clause can be used with SQL statements like INSERT, UPDATE, SELECT, and DELETE to filter records and perform various operations on the data.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"/>
          <p:cNvSpPr>
            <a:spLocks noGrp="1"/>
          </p:cNvSpPr>
          <p:nvPr>
            <p:ph type="title"/>
          </p:nvPr>
        </p:nvSpPr>
        <p:spPr>
          <a:xfrm>
            <a:off x="628648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WHERE clause Syntax</a:t>
            </a:r>
            <a:br>
              <a:rPr lang="en-US">
                <a:solidFill>
                  <a:srgbClr val="3399FF"/>
                </a:solidFill>
              </a:rPr>
            </a:b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41" name=""/>
          <p:cNvSpPr>
            <a:spLocks noGrp="1"/>
          </p:cNvSpPr>
          <p:nvPr>
            <p:ph idx="1"/>
          </p:nvPr>
        </p:nvSpPr>
        <p:spPr>
          <a:xfrm>
            <a:off x="109523" y="1900354"/>
            <a:ext cx="8924950" cy="3364928"/>
          </a:xfrm>
        </p:spPr>
        <p:txBody>
          <a:bodyPr/>
          <a:p>
            <a:r>
              <a:rPr lang="en-US"/>
              <a:t>"SELECT * FROM tableName" is the standard SELECT statement</a:t>
            </a:r>
            <a:endParaRPr lang="en-US"/>
          </a:p>
          <a:p>
            <a:endParaRPr lang="en-US"/>
          </a:p>
          <a:p>
            <a:r>
              <a:rPr lang="en-US"/>
              <a:t>"WHERE" is the keyword that restricts our select query result set and "condition" is the filter to be applied on the results. The filter could be a range, single value or sub query.</a:t>
            </a:r>
            <a:endParaRPr lang="en-US"/>
          </a:p>
        </p:txBody>
      </p:sp>
      <p:sp>
        <p:nvSpPr>
          <p:cNvPr id="1048642" name=""/>
          <p:cNvSpPr txBox="1"/>
          <p:nvPr/>
        </p:nvSpPr>
        <p:spPr>
          <a:xfrm>
            <a:off x="485132" y="1057593"/>
            <a:ext cx="8030216" cy="535940"/>
          </a:xfrm>
          <a:prstGeom prst="rect"/>
        </p:spPr>
        <p:txBody>
          <a:bodyPr rtlCol="0" wrap="square">
            <a:spAutoFit/>
          </a:bodyPr>
          <a:p>
            <a:r>
              <a:rPr b="1" sz="3000" lang="en-US">
                <a:solidFill>
                  <a:srgbClr val="000000"/>
                </a:solidFill>
              </a:rPr>
              <a:t>SELECT * FROM tableName WHERE condition;</a:t>
            </a:r>
            <a:endParaRPr b="1" sz="3000" lang="en-US">
              <a:solidFill>
                <a:srgbClr val="000000"/>
              </a:solidFill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85131" y="5119048"/>
            <a:ext cx="9144000" cy="188158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g</a:t>
            </a:r>
            <a:r>
              <a:rPr lang="en-US">
                <a:solidFill>
                  <a:srgbClr val="3399FF"/>
                </a:solidFill>
              </a:rPr>
              <a:t>e</a:t>
            </a:r>
            <a:r>
              <a:rPr lang="en-US">
                <a:solidFill>
                  <a:srgbClr val="3399FF"/>
                </a:solidFill>
              </a:rPr>
              <a:t>nda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07" name="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20000"/>
          </a:bodyPr>
          <a:p>
            <a:r>
              <a:rPr lang="en-US">
                <a:solidFill>
                  <a:srgbClr val="98CC00"/>
                </a:solidFill>
              </a:rPr>
              <a:t>DDL, </a:t>
            </a:r>
            <a:endParaRPr lang="en-US">
              <a:solidFill>
                <a:srgbClr val="98CC00"/>
              </a:solidFill>
            </a:endParaRPr>
          </a:p>
          <a:p>
            <a:r>
              <a:rPr lang="en-US">
                <a:solidFill>
                  <a:srgbClr val="98CC00"/>
                </a:solidFill>
              </a:rPr>
              <a:t>DML,</a:t>
            </a:r>
            <a:endParaRPr lang="en-US">
              <a:solidFill>
                <a:srgbClr val="98CC00"/>
              </a:solidFill>
            </a:endParaRPr>
          </a:p>
          <a:p>
            <a:r>
              <a:rPr lang="en-US">
                <a:solidFill>
                  <a:srgbClr val="98CC00"/>
                </a:solidFill>
              </a:rPr>
              <a:t> Query and Operations,</a:t>
            </a:r>
            <a:endParaRPr lang="en-US">
              <a:solidFill>
                <a:srgbClr val="98CC00"/>
              </a:solidFill>
            </a:endParaRPr>
          </a:p>
          <a:p>
            <a:r>
              <a:rPr lang="en-US">
                <a:solidFill>
                  <a:srgbClr val="98CC00"/>
                </a:solidFill>
              </a:rPr>
              <a:t> Clauses, </a:t>
            </a:r>
            <a:endParaRPr lang="en-US">
              <a:solidFill>
                <a:srgbClr val="98CC00"/>
              </a:solidFill>
            </a:endParaRPr>
          </a:p>
          <a:p>
            <a:r>
              <a:rPr lang="en-US">
                <a:solidFill>
                  <a:srgbClr val="98CC00"/>
                </a:solidFill>
              </a:rPr>
              <a:t>Aggregate Functions,</a:t>
            </a:r>
            <a:endParaRPr lang="en-US">
              <a:solidFill>
                <a:srgbClr val="98CC00"/>
              </a:solidFill>
            </a:endParaRPr>
          </a:p>
          <a:p>
            <a:r>
              <a:rPr lang="en-US">
                <a:solidFill>
                  <a:srgbClr val="98CC00"/>
                </a:solidFill>
              </a:rPr>
              <a:t> String Functions, </a:t>
            </a:r>
            <a:endParaRPr lang="en-US">
              <a:solidFill>
                <a:srgbClr val="98CC00"/>
              </a:solidFill>
            </a:endParaRPr>
          </a:p>
          <a:p>
            <a:r>
              <a:rPr lang="en-US">
                <a:solidFill>
                  <a:srgbClr val="98CC00"/>
                </a:solidFill>
              </a:rPr>
              <a:t>GROUP BY, </a:t>
            </a:r>
            <a:endParaRPr lang="en-US">
              <a:solidFill>
                <a:srgbClr val="98CC00"/>
              </a:solidFill>
            </a:endParaRPr>
          </a:p>
          <a:p>
            <a:r>
              <a:rPr lang="en-US">
                <a:solidFill>
                  <a:srgbClr val="98CC00"/>
                </a:solidFill>
              </a:rPr>
              <a:t>Having, </a:t>
            </a:r>
            <a:endParaRPr lang="en-US">
              <a:solidFill>
                <a:srgbClr val="98CC00"/>
              </a:solidFill>
            </a:endParaRPr>
          </a:p>
          <a:p>
            <a:r>
              <a:rPr lang="en-US">
                <a:solidFill>
                  <a:srgbClr val="98CC00"/>
                </a:solidFill>
              </a:rPr>
              <a:t>Rank Functions</a:t>
            </a:r>
            <a:endParaRPr lang="en-US">
              <a:solidFill>
                <a:srgbClr val="98CC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WHERE clause combined with - AND LOGICAL Operator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44" name=""/>
          <p:cNvSpPr>
            <a:spLocks noGrp="1"/>
          </p:cNvSpPr>
          <p:nvPr>
            <p:ph idx="1"/>
          </p:nvPr>
        </p:nvSpPr>
        <p:spPr>
          <a:xfrm>
            <a:off x="302601" y="1825625"/>
            <a:ext cx="8477979" cy="4674147"/>
          </a:xfrm>
        </p:spPr>
        <p:txBody>
          <a:bodyPr/>
          <a:p>
            <a:r>
              <a:rPr lang="en-US"/>
              <a:t>The WHERE condition in MySQL when used together with the AND logical operator, is only executed if ALL filter criteria specified are met. </a:t>
            </a:r>
            <a:endParaRPr lang="en-US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428999"/>
            <a:ext cx="9144000" cy="3312261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WHERE clause combined with - IN Keyword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4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 WHERE clause when used together with the NOT IN keyword  DOES NOT affects the rows whose values matches the list of values provided in the NOT IN keyword.</a:t>
            </a:r>
            <a:endParaRPr lang="en-US"/>
          </a:p>
          <a:p>
            <a:r>
              <a:rPr lang="en-US"/>
              <a:t>The following query gives rows where membership_number is NOT  1 , 2 or 3</a:t>
            </a:r>
            <a:endParaRPr lang="en-US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504568"/>
            <a:ext cx="9144000" cy="2353432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g</a:t>
            </a:r>
            <a:r>
              <a:rPr lang="en-US">
                <a:solidFill>
                  <a:srgbClr val="3399FF"/>
                </a:solidFill>
              </a:rPr>
              <a:t>g</a:t>
            </a:r>
            <a:r>
              <a:rPr lang="en-US">
                <a:solidFill>
                  <a:srgbClr val="3399FF"/>
                </a:solidFill>
              </a:rPr>
              <a:t>r</a:t>
            </a:r>
            <a:r>
              <a:rPr lang="en-US">
                <a:solidFill>
                  <a:srgbClr val="3399FF"/>
                </a:solidFill>
              </a:rPr>
              <a:t>e</a:t>
            </a:r>
            <a:r>
              <a:rPr lang="en-US">
                <a:solidFill>
                  <a:srgbClr val="3399FF"/>
                </a:solidFill>
              </a:rPr>
              <a:t>gate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F</a:t>
            </a:r>
            <a:r>
              <a:rPr lang="en-US">
                <a:solidFill>
                  <a:srgbClr val="3399FF"/>
                </a:solidFill>
              </a:rPr>
              <a:t>u</a:t>
            </a:r>
            <a:r>
              <a:rPr lang="en-US">
                <a:solidFill>
                  <a:srgbClr val="3399FF"/>
                </a:solidFill>
              </a:rPr>
              <a:t>n</a:t>
            </a:r>
            <a:r>
              <a:rPr lang="en-US">
                <a:solidFill>
                  <a:srgbClr val="3399FF"/>
                </a:solidFill>
              </a:rPr>
              <a:t>ctions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48" name=""/>
          <p:cNvSpPr>
            <a:spLocks noGrp="1"/>
          </p:cNvSpPr>
          <p:nvPr>
            <p:ph idx="1"/>
          </p:nvPr>
        </p:nvSpPr>
        <p:spPr>
          <a:xfrm>
            <a:off x="0" y="1253330"/>
            <a:ext cx="9088149" cy="5677549"/>
          </a:xfrm>
        </p:spPr>
        <p:txBody>
          <a:bodyPr/>
          <a:p>
            <a:r>
              <a:rPr lang="en-US"/>
              <a:t>MySQL's aggregate function is used to perform calculations on multiple values and return the result in a single value like the average of all values, the sum of all values, and maximum &amp; minimum value among certain groups of values. </a:t>
            </a:r>
            <a:endParaRPr lang="en-US"/>
          </a:p>
          <a:p>
            <a:endParaRPr lang="en-US"/>
          </a:p>
          <a:p>
            <a:r>
              <a:rPr lang="en-US"/>
              <a:t>We mostly use the aggregate functions with SELECT statements in the data query languages.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</a:t>
            </a:r>
            <a:endParaRPr lang="en-US"/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/>
        <p:txBody>
          <a:bodyPr>
            <a:normAutofit fontScale="82143" lnSpcReduction="20000"/>
          </a:bodyPr>
          <a:p>
            <a:r>
              <a:rPr lang="en-US"/>
              <a:t>function_name (DISTINCT | ALL expression)</a:t>
            </a:r>
            <a:endParaRPr lang="en-US"/>
          </a:p>
          <a:p>
            <a:endParaRPr lang="en-US"/>
          </a:p>
          <a:p>
            <a:r>
              <a:rPr lang="en-US"/>
              <a:t>First, we need to specify the name of the aggregate function.</a:t>
            </a:r>
            <a:endParaRPr lang="en-US"/>
          </a:p>
          <a:p>
            <a:endParaRPr lang="en-US"/>
          </a:p>
          <a:p>
            <a:r>
              <a:rPr lang="en-US"/>
              <a:t>Second, we use the DISTINCT modifier when we want to calculate the result based on distinct values or ALL modifiers when we calculate all values, including duplicates. The default is ALL.</a:t>
            </a:r>
            <a:endParaRPr lang="en-US"/>
          </a:p>
          <a:p>
            <a:endParaRPr lang="en-US"/>
          </a:p>
          <a:p>
            <a:r>
              <a:rPr lang="en-US"/>
              <a:t>Third, we need to specify the expression that involves columns and arithmetic operators.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77846" y="0"/>
            <a:ext cx="5181187" cy="6858000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S</a:t>
            </a:r>
            <a:r>
              <a:rPr lang="en-US">
                <a:solidFill>
                  <a:srgbClr val="3399FF"/>
                </a:solidFill>
              </a:rPr>
              <a:t>t</a:t>
            </a:r>
            <a:r>
              <a:rPr lang="en-US">
                <a:solidFill>
                  <a:srgbClr val="3399FF"/>
                </a:solidFill>
              </a:rPr>
              <a:t>r</a:t>
            </a:r>
            <a:r>
              <a:rPr lang="en-US">
                <a:solidFill>
                  <a:srgbClr val="3399FF"/>
                </a:solidFill>
              </a:rPr>
              <a:t>i</a:t>
            </a:r>
            <a:r>
              <a:rPr lang="en-US">
                <a:solidFill>
                  <a:srgbClr val="3399FF"/>
                </a:solidFill>
              </a:rPr>
              <a:t>ng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F</a:t>
            </a:r>
            <a:r>
              <a:rPr lang="en-US">
                <a:solidFill>
                  <a:srgbClr val="3399FF"/>
                </a:solidFill>
              </a:rPr>
              <a:t>u</a:t>
            </a:r>
            <a:r>
              <a:rPr lang="en-US">
                <a:solidFill>
                  <a:srgbClr val="3399FF"/>
                </a:solidFill>
              </a:rPr>
              <a:t>n</a:t>
            </a:r>
            <a:r>
              <a:rPr lang="en-US">
                <a:solidFill>
                  <a:srgbClr val="3399FF"/>
                </a:solidFill>
              </a:rPr>
              <a:t>ctions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598" name=""/>
          <p:cNvSpPr>
            <a:spLocks noGrp="1"/>
          </p:cNvSpPr>
          <p:nvPr>
            <p:ph idx="1"/>
          </p:nvPr>
        </p:nvSpPr>
        <p:spPr>
          <a:xfrm>
            <a:off x="146770" y="1572531"/>
            <a:ext cx="8997229" cy="5662225"/>
          </a:xfrm>
        </p:spPr>
        <p:txBody>
          <a:bodyPr/>
          <a:p>
            <a:r>
              <a:rPr lang="en-US"/>
              <a:t>SQL Server has many built-in functions.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reference contains string, numeric, date, conversion, and some advanced functions in SQL Server.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78668" y="0"/>
            <a:ext cx="5675323" cy="6858000"/>
          </a:xfrm>
          <a:prstGeom prst="rect"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37077" y="0"/>
            <a:ext cx="5931115" cy="6858000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Group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B</a:t>
            </a:r>
            <a:r>
              <a:rPr lang="en-US">
                <a:solidFill>
                  <a:srgbClr val="3399FF"/>
                </a:solidFill>
              </a:rPr>
              <a:t>y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>
          <a:xfrm>
            <a:off x="0" y="1253330"/>
            <a:ext cx="8782916" cy="5331258"/>
          </a:xfrm>
        </p:spPr>
        <p:txBody>
          <a:bodyPr/>
          <a:p>
            <a:r>
              <a:rPr lang="en-US"/>
              <a:t>The MYSQL GROUP BY Clause is used to collect data from multiple records and group the result by one or more column. It is generally used in a SELECT statement.</a:t>
            </a:r>
            <a:endParaRPr lang="en-US"/>
          </a:p>
          <a:p>
            <a:endParaRPr lang="en-US"/>
          </a:p>
          <a:p>
            <a:r>
              <a:rPr lang="en-US"/>
              <a:t>You can also use some aggregate functions like COUNT, SUM, MIN, MAX, AVG etc. on the grouped column.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68546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D</a:t>
            </a:r>
            <a:r>
              <a:rPr lang="en-US">
                <a:solidFill>
                  <a:srgbClr val="3399FF"/>
                </a:solidFill>
              </a:rPr>
              <a:t>D</a:t>
            </a:r>
            <a:r>
              <a:rPr lang="en-US">
                <a:solidFill>
                  <a:srgbClr val="3399FF"/>
                </a:solidFill>
              </a:rPr>
              <a:t>L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09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89713" y="0"/>
            <a:ext cx="8366975" cy="6858000"/>
          </a:xfrm>
          <a:prstGeom prst="rect"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idx="1"/>
          </p:nvPr>
        </p:nvSpPr>
        <p:spPr>
          <a:xfrm>
            <a:off x="180685" y="397925"/>
            <a:ext cx="8735133" cy="6312339"/>
          </a:xfrm>
        </p:spPr>
        <p:txBody>
          <a:bodyPr/>
          <a:p>
            <a:r>
              <a:rPr lang="en-US"/>
              <a:t>expression1, expression2, ... expression_n: It specifies the expressions that are not encapsulated within an aggregate function and must be included in the GROUP BY clause.</a:t>
            </a:r>
            <a:endParaRPr lang="en-US"/>
          </a:p>
          <a:p>
            <a:endParaRPr lang="en-US"/>
          </a:p>
          <a:p>
            <a:r>
              <a:rPr lang="en-US"/>
              <a:t>aggregate_function: It specifies a function such as SUM, COUNT, MIN, MAX, or AVG etc. tables: It specifies the tables, from where you want to retrieve the records. </a:t>
            </a:r>
            <a:endParaRPr lang="en-US"/>
          </a:p>
          <a:p>
            <a:endParaRPr lang="en-US"/>
          </a:p>
          <a:p>
            <a:r>
              <a:rPr lang="en-US"/>
              <a:t>There must be at least one table listed in the FROM clause.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H</a:t>
            </a:r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v</a:t>
            </a:r>
            <a:r>
              <a:rPr lang="en-US">
                <a:solidFill>
                  <a:srgbClr val="3399FF"/>
                </a:solidFill>
              </a:rPr>
              <a:t>i</a:t>
            </a:r>
            <a:r>
              <a:rPr lang="en-US">
                <a:solidFill>
                  <a:srgbClr val="3399FF"/>
                </a:solidFill>
              </a:rPr>
              <a:t>n</a:t>
            </a:r>
            <a:r>
              <a:rPr lang="en-US">
                <a:solidFill>
                  <a:srgbClr val="3399FF"/>
                </a:solidFill>
              </a:rPr>
              <a:t>g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596" name=""/>
          <p:cNvSpPr>
            <a:spLocks noGrp="1"/>
          </p:cNvSpPr>
          <p:nvPr>
            <p:ph idx="1"/>
          </p:nvPr>
        </p:nvSpPr>
        <p:spPr>
          <a:xfrm>
            <a:off x="213012" y="1253331"/>
            <a:ext cx="8750445" cy="5337748"/>
          </a:xfrm>
        </p:spPr>
        <p:txBody>
          <a:bodyPr/>
          <a:p>
            <a:r>
              <a:rPr lang="en-US"/>
              <a:t>MySQL HAVING Clause is used with GROUP BY clause. It always returns the rows where condition is TRUE.</a:t>
            </a:r>
            <a:endParaRPr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581986"/>
            <a:ext cx="8693699" cy="4467862"/>
          </a:xfrm>
          <a:prstGeom prst="rect"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idx="1"/>
          </p:nvPr>
        </p:nvSpPr>
        <p:spPr>
          <a:xfrm>
            <a:off x="258473" y="352498"/>
            <a:ext cx="8747290" cy="5960744"/>
          </a:xfrm>
        </p:spPr>
        <p:txBody>
          <a:bodyPr/>
          <a:p>
            <a:r>
              <a:rPr lang="en-US"/>
              <a:t>aggregate_function: It specifies any one of the aggregate function such as SUM, COUNT, MIN, MAX, or AVG.</a:t>
            </a:r>
            <a:endParaRPr lang="en-US"/>
          </a:p>
          <a:p>
            <a:r>
              <a:rPr lang="en-US"/>
              <a:t>expression1, expression2, ... expression_n: It specifies the expressions that are not encapsulated within an aggregate function and must be included in the GROUP BY clause.</a:t>
            </a:r>
            <a:endParaRPr lang="en-US"/>
          </a:p>
          <a:p>
            <a:r>
              <a:rPr lang="en-US"/>
              <a:t>WHERE conditions: It is optional. It specifies the conditions for the records to be selected</a:t>
            </a:r>
            <a:endParaRPr lang="en-US"/>
          </a:p>
          <a:p>
            <a:endParaRPr lang="en-US"/>
          </a:p>
          <a:p>
            <a:r>
              <a:rPr lang="en-US"/>
              <a:t>HAVING condition: It is used to restrict the groups of returned rows. It shows only those groups in result set whose conditions are 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R</a:t>
            </a:r>
            <a:r>
              <a:rPr lang="en-US">
                <a:solidFill>
                  <a:srgbClr val="3399FF"/>
                </a:solidFill>
              </a:rPr>
              <a:t>a</a:t>
            </a:r>
            <a:r>
              <a:rPr lang="en-US">
                <a:solidFill>
                  <a:srgbClr val="3399FF"/>
                </a:solidFill>
              </a:rPr>
              <a:t>n</a:t>
            </a:r>
            <a:r>
              <a:rPr lang="en-US">
                <a:solidFill>
                  <a:srgbClr val="3399FF"/>
                </a:solidFill>
              </a:rPr>
              <a:t>k</a:t>
            </a:r>
            <a:r>
              <a:rPr lang="en-US">
                <a:solidFill>
                  <a:srgbClr val="3399FF"/>
                </a:solidFill>
              </a:rPr>
              <a:t> </a:t>
            </a:r>
            <a:r>
              <a:rPr lang="en-US">
                <a:solidFill>
                  <a:srgbClr val="3399FF"/>
                </a:solidFill>
              </a:rPr>
              <a:t>F</a:t>
            </a:r>
            <a:r>
              <a:rPr lang="en-US">
                <a:solidFill>
                  <a:srgbClr val="3399FF"/>
                </a:solidFill>
              </a:rPr>
              <a:t>u</a:t>
            </a:r>
            <a:r>
              <a:rPr lang="en-US">
                <a:solidFill>
                  <a:srgbClr val="3399FF"/>
                </a:solidFill>
              </a:rPr>
              <a:t>n</a:t>
            </a:r>
            <a:r>
              <a:rPr lang="en-US">
                <a:solidFill>
                  <a:srgbClr val="3399FF"/>
                </a:solidFill>
              </a:rPr>
              <a:t>c</a:t>
            </a:r>
            <a:r>
              <a:rPr lang="en-US">
                <a:solidFill>
                  <a:srgbClr val="3399FF"/>
                </a:solidFill>
              </a:rPr>
              <a:t>tions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55" name=""/>
          <p:cNvSpPr>
            <a:spLocks noGrp="1"/>
          </p:cNvSpPr>
          <p:nvPr>
            <p:ph idx="1"/>
          </p:nvPr>
        </p:nvSpPr>
        <p:spPr>
          <a:xfrm>
            <a:off x="174046" y="962598"/>
            <a:ext cx="8945082" cy="5720494"/>
          </a:xfrm>
        </p:spPr>
        <p:txBody>
          <a:bodyPr/>
          <a:p>
            <a:r>
              <a:rPr lang="en-US"/>
              <a:t>The RANK() function is a window function that assigns a rank to each row in the partition of a result set.</a:t>
            </a:r>
            <a:endParaRPr lang="en-US"/>
          </a:p>
          <a:p>
            <a:r>
              <a:rPr lang="en-US"/>
              <a:t>The rank of a row is determined by one plus the number of ranks that come before it</a:t>
            </a:r>
            <a:endParaRPr lang="en-US"/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461025"/>
            <a:ext cx="9144000" cy="3396974"/>
          </a:xfrm>
          <a:prstGeom prst="rect"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idx="1"/>
          </p:nvPr>
        </p:nvSpPr>
        <p:spPr>
          <a:xfrm>
            <a:off x="-79231" y="495624"/>
            <a:ext cx="9305280" cy="5785526"/>
          </a:xfrm>
        </p:spPr>
        <p:txBody>
          <a:bodyPr/>
          <a:p>
            <a:r>
              <a:rPr lang="en-US"/>
              <a:t>First, the PARTITION BY clause distributes the rows in the result set into partitions by one or more criteria.</a:t>
            </a:r>
            <a:endParaRPr lang="en-US"/>
          </a:p>
          <a:p>
            <a:r>
              <a:rPr lang="en-US"/>
              <a:t>Second, the ORDER BY clause sorts the rows in each a partition.</a:t>
            </a:r>
            <a:endParaRPr lang="en-US"/>
          </a:p>
          <a:p>
            <a:r>
              <a:rPr lang="en-US"/>
              <a:t>The RANK() function is operated on the rows of each partition and re-initialized when crossing each partition boundary.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1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980661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60413" y="0"/>
            <a:ext cx="8023173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51051" y="600993"/>
            <a:ext cx="9144000" cy="5478778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57861"/>
            <a:ext cx="9144000" cy="61422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88448"/>
            <a:ext cx="9144000" cy="4764207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22911" y="0"/>
            <a:ext cx="7698177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65125"/>
            <a:ext cx="9144000" cy="540186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RMX1925</dc:creator>
  <dcterms:created xsi:type="dcterms:W3CDTF">2015-05-11T11:30:45Z</dcterms:created>
  <dcterms:modified xsi:type="dcterms:W3CDTF">2021-02-26T01:10:42Z</dcterms:modified>
</cp:coreProperties>
</file>