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1" r:id="rId26"/>
    <p:sldId id="283" r:id="rId27"/>
    <p:sldId id="28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3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9"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600" name="Date Placeholder 3"/>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01" name="Footer Placeholder 4"/>
          <p:cNvSpPr>
            <a:spLocks noGrp="1"/>
          </p:cNvSpPr>
          <p:nvPr>
            <p:ph type="ftr" sz="quarter" idx="11"/>
          </p:nvPr>
        </p:nvSpPr>
        <p:spPr/>
        <p:txBody>
          <a:bodyPr/>
          <a:lstStyle/>
          <a:p>
            <a:endParaRPr lang="zh-CN" altLang="en-US"/>
          </a:p>
        </p:txBody>
      </p:sp>
      <p:sp>
        <p:nvSpPr>
          <p:cNvPr id="104860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ltLang="zh-CN"/>
              <a:t>Click to edit Master title style</a:t>
            </a:r>
            <a:endParaRPr lang="en-US" dirty="0"/>
          </a:p>
        </p:txBody>
      </p:sp>
      <p:sp>
        <p:nvSpPr>
          <p:cNvPr id="104862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9" name="Date Placeholder 3"/>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30" name="Footer Placeholder 4"/>
          <p:cNvSpPr>
            <a:spLocks noGrp="1"/>
          </p:cNvSpPr>
          <p:nvPr>
            <p:ph type="ftr" sz="quarter" idx="11"/>
          </p:nvPr>
        </p:nvSpPr>
        <p:spPr/>
        <p:txBody>
          <a:bodyPr/>
          <a:lstStyle/>
          <a:p>
            <a:endParaRPr lang="zh-CN" altLang="en-US"/>
          </a:p>
        </p:txBody>
      </p:sp>
      <p:sp>
        <p:nvSpPr>
          <p:cNvPr id="1048631"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6"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17"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8" name="Date Placeholder 3"/>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19" name="Footer Placeholder 4"/>
          <p:cNvSpPr>
            <a:spLocks noGrp="1"/>
          </p:cNvSpPr>
          <p:nvPr>
            <p:ph type="ftr" sz="quarter" idx="11"/>
          </p:nvPr>
        </p:nvSpPr>
        <p:spPr/>
        <p:txBody>
          <a:bodyPr/>
          <a:lstStyle/>
          <a:p>
            <a:endParaRPr lang="zh-CN" altLang="en-US"/>
          </a:p>
        </p:txBody>
      </p:sp>
      <p:sp>
        <p:nvSpPr>
          <p:cNvPr id="1048620"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en-US" dirty="0"/>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3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34" name="Date Placeholder 3"/>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35" name="Footer Placeholder 4"/>
          <p:cNvSpPr>
            <a:spLocks noGrp="1"/>
          </p:cNvSpPr>
          <p:nvPr>
            <p:ph type="ftr" sz="quarter" idx="11"/>
          </p:nvPr>
        </p:nvSpPr>
        <p:spPr/>
        <p:txBody>
          <a:bodyPr/>
          <a:lstStyle/>
          <a:p>
            <a:endParaRPr lang="zh-CN" altLang="en-US"/>
          </a:p>
        </p:txBody>
      </p:sp>
      <p:sp>
        <p:nvSpPr>
          <p:cNvPr id="1048636"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ltLang="zh-CN"/>
              <a:t>Click to edit Master title style</a:t>
            </a:r>
            <a:endParaRPr lang="en-US" dirty="0"/>
          </a:p>
        </p:txBody>
      </p:sp>
      <p:sp>
        <p:nvSpPr>
          <p:cNvPr id="1048638"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9"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0" name="Date Placeholder 4"/>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41" name="Footer Placeholder 5"/>
          <p:cNvSpPr>
            <a:spLocks noGrp="1"/>
          </p:cNvSpPr>
          <p:nvPr>
            <p:ph type="ftr" sz="quarter" idx="11"/>
          </p:nvPr>
        </p:nvSpPr>
        <p:spPr/>
        <p:txBody>
          <a:bodyPr/>
          <a:lstStyle/>
          <a:p>
            <a:endParaRPr lang="zh-CN" altLang="en-US"/>
          </a:p>
        </p:txBody>
      </p:sp>
      <p:sp>
        <p:nvSpPr>
          <p:cNvPr id="104864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4"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7"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8" name="Date Placeholder 6"/>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49" name="Footer Placeholder 7"/>
          <p:cNvSpPr>
            <a:spLocks noGrp="1"/>
          </p:cNvSpPr>
          <p:nvPr>
            <p:ph type="ftr" sz="quarter" idx="11"/>
          </p:nvPr>
        </p:nvSpPr>
        <p:spPr/>
        <p:txBody>
          <a:bodyPr/>
          <a:lstStyle/>
          <a:p>
            <a:endParaRPr lang="zh-CN" altLang="en-US"/>
          </a:p>
        </p:txBody>
      </p:sp>
      <p:sp>
        <p:nvSpPr>
          <p:cNvPr id="1048650"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ltLang="zh-CN"/>
              <a:t>Click to edit Master title style</a:t>
            </a:r>
            <a:endParaRPr lang="en-US" dirty="0"/>
          </a:p>
        </p:txBody>
      </p:sp>
      <p:sp>
        <p:nvSpPr>
          <p:cNvPr id="1048613" name="Date Placeholder 2"/>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14" name="Footer Placeholder 3"/>
          <p:cNvSpPr>
            <a:spLocks noGrp="1"/>
          </p:cNvSpPr>
          <p:nvPr>
            <p:ph type="ftr" sz="quarter" idx="11"/>
          </p:nvPr>
        </p:nvSpPr>
        <p:spPr/>
        <p:txBody>
          <a:bodyPr/>
          <a:lstStyle/>
          <a:p>
            <a:endParaRPr lang="zh-CN" altLang="en-US"/>
          </a:p>
        </p:txBody>
      </p:sp>
      <p:sp>
        <p:nvSpPr>
          <p:cNvPr id="1048615"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1" name="Date Placeholder 1"/>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52" name="Footer Placeholder 2"/>
          <p:cNvSpPr>
            <a:spLocks noGrp="1"/>
          </p:cNvSpPr>
          <p:nvPr>
            <p:ph type="ftr" sz="quarter" idx="11"/>
          </p:nvPr>
        </p:nvSpPr>
        <p:spPr/>
        <p:txBody>
          <a:bodyPr/>
          <a:lstStyle/>
          <a:p>
            <a:endParaRPr lang="zh-CN" altLang="en-US"/>
          </a:p>
        </p:txBody>
      </p:sp>
      <p:sp>
        <p:nvSpPr>
          <p:cNvPr id="104865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7" name="Date Placeholder 4"/>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58" name="Footer Placeholder 5"/>
          <p:cNvSpPr>
            <a:spLocks noGrp="1"/>
          </p:cNvSpPr>
          <p:nvPr>
            <p:ph type="ftr" sz="quarter" idx="11"/>
          </p:nvPr>
        </p:nvSpPr>
        <p:spPr/>
        <p:txBody>
          <a:bodyPr/>
          <a:lstStyle/>
          <a:p>
            <a:endParaRPr lang="zh-CN" altLang="en-US"/>
          </a:p>
        </p:txBody>
      </p:sp>
      <p:sp>
        <p:nvSpPr>
          <p:cNvPr id="104865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1"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2"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4" name="Date Placeholder 4"/>
          <p:cNvSpPr>
            <a:spLocks noGrp="1"/>
          </p:cNvSpPr>
          <p:nvPr>
            <p:ph type="dt" sz="half" idx="10"/>
          </p:nvPr>
        </p:nvSpPr>
        <p:spPr/>
        <p:txBody>
          <a:bodyPr/>
          <a:lstStyle/>
          <a:p>
            <a:fld id="{70BC1078-46ED-40F9-8930-935BAD7C2B02}" type="datetimeFigureOut">
              <a:rPr lang="zh-CN" altLang="en-US" smtClean="0"/>
              <a:t>2021/8/30</a:t>
            </a:fld>
            <a:endParaRPr lang="zh-CN" altLang="en-US"/>
          </a:p>
        </p:txBody>
      </p:sp>
      <p:sp>
        <p:nvSpPr>
          <p:cNvPr id="1048625" name="Footer Placeholder 5"/>
          <p:cNvSpPr>
            <a:spLocks noGrp="1"/>
          </p:cNvSpPr>
          <p:nvPr>
            <p:ph type="ftr" sz="quarter" idx="11"/>
          </p:nvPr>
        </p:nvSpPr>
        <p:spPr/>
        <p:txBody>
          <a:bodyPr/>
          <a:lstStyle/>
          <a:p>
            <a:endParaRPr lang="zh-CN" altLang="en-US"/>
          </a:p>
        </p:txBody>
      </p:sp>
      <p:sp>
        <p:nvSpPr>
          <p:cNvPr id="1048626"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2021/8/30</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a:xfrm>
            <a:off x="1142999" y="2870199"/>
            <a:ext cx="7772400" cy="2387600"/>
          </a:xfrm>
        </p:spPr>
        <p:txBody>
          <a:bodyPr/>
          <a:lstStyle/>
          <a:p>
            <a:r>
              <a:rPr lang="en-US" altLang="zh-CN">
                <a:solidFill>
                  <a:srgbClr val="3399FF"/>
                </a:solidFill>
              </a:rPr>
              <a:t>Joins and Subqueries</a:t>
            </a:r>
          </a:p>
        </p:txBody>
      </p:sp>
      <p:sp>
        <p:nvSpPr>
          <p:cNvPr id="1048604" name="Subtitle 2"/>
          <p:cNvSpPr>
            <a:spLocks noGrp="1"/>
          </p:cNvSpPr>
          <p:nvPr>
            <p:ph type="subTitle" idx="1"/>
          </p:nvPr>
        </p:nvSpPr>
        <p:spPr>
          <a:xfrm>
            <a:off x="691645" y="4367804"/>
            <a:ext cx="7760711" cy="2275522"/>
          </a:xfrm>
        </p:spPr>
        <p:txBody>
          <a:bodyPr/>
          <a:lstStyle/>
          <a:p>
            <a:endParaRPr lang="en-US" altLang="zh-CN"/>
          </a:p>
        </p:txBody>
      </p:sp>
      <p:pic>
        <p:nvPicPr>
          <p:cNvPr id="2097157" name="Picture 2097156"/>
          <p:cNvPicPr>
            <a:picLocks/>
          </p:cNvPicPr>
          <p:nvPr/>
        </p:nvPicPr>
        <p:blipFill>
          <a:blip r:embed="rId2"/>
          <a:stretch>
            <a:fillRect/>
          </a:stretch>
        </p:blipFill>
        <p:spPr>
          <a:xfrm>
            <a:off x="2082174" y="-12651"/>
            <a:ext cx="5894050" cy="4076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endParaRPr lang="en-US"/>
          </a:p>
        </p:txBody>
      </p:sp>
      <p:pic>
        <p:nvPicPr>
          <p:cNvPr id="2097162" name="Picture 2097161"/>
          <p:cNvPicPr>
            <a:picLocks/>
          </p:cNvPicPr>
          <p:nvPr/>
        </p:nvPicPr>
        <p:blipFill>
          <a:blip r:embed="rId2"/>
          <a:stretch>
            <a:fillRect/>
          </a:stretch>
        </p:blipFill>
        <p:spPr>
          <a:xfrm>
            <a:off x="450633" y="0"/>
            <a:ext cx="8690841"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a:xfrm>
            <a:off x="472785" y="-231913"/>
            <a:ext cx="7886700" cy="1325563"/>
          </a:xfrm>
        </p:spPr>
        <p:txBody>
          <a:bodyPr/>
          <a:lstStyle/>
          <a:p>
            <a:pPr algn="ctr"/>
            <a:r>
              <a:rPr lang="en-US">
                <a:solidFill>
                  <a:srgbClr val="3399FF"/>
                </a:solidFill>
              </a:rPr>
              <a:t>SQL RIGHT JOIN</a:t>
            </a:r>
          </a:p>
        </p:txBody>
      </p:sp>
      <p:sp>
        <p:nvSpPr>
          <p:cNvPr id="1048593" name="Content Placeholder 1048592"/>
          <p:cNvSpPr>
            <a:spLocks noGrp="1"/>
          </p:cNvSpPr>
          <p:nvPr>
            <p:ph idx="1"/>
          </p:nvPr>
        </p:nvSpPr>
        <p:spPr>
          <a:xfrm>
            <a:off x="0" y="813255"/>
            <a:ext cx="9034366" cy="5772547"/>
          </a:xfrm>
        </p:spPr>
        <p:txBody>
          <a:bodyPr/>
          <a:lstStyle/>
          <a:p>
            <a:r>
              <a:rPr lang="en-US"/>
              <a:t>The SQL right join returns all the values from the rows of right table. </a:t>
            </a:r>
          </a:p>
          <a:p>
            <a:endParaRPr lang="en-US"/>
          </a:p>
          <a:p>
            <a:r>
              <a:rPr lang="en-US"/>
              <a:t>It also includes the matched values from left table but if there is no matching in both tables, it returns NULL.</a:t>
            </a:r>
          </a:p>
        </p:txBody>
      </p:sp>
      <p:pic>
        <p:nvPicPr>
          <p:cNvPr id="2097163" name="Picture 2097162"/>
          <p:cNvPicPr>
            <a:picLocks/>
          </p:cNvPicPr>
          <p:nvPr/>
        </p:nvPicPr>
        <p:blipFill>
          <a:blip r:embed="rId2"/>
          <a:stretch>
            <a:fillRect/>
          </a:stretch>
        </p:blipFill>
        <p:spPr>
          <a:xfrm>
            <a:off x="129886" y="3225201"/>
            <a:ext cx="8884227" cy="36150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p:txBody>
          <a:bodyPr/>
          <a:lstStyle/>
          <a:p>
            <a:endParaRPr lang="en-US"/>
          </a:p>
        </p:txBody>
      </p:sp>
      <p:sp>
        <p:nvSpPr>
          <p:cNvPr id="1048669" name="Content Placeholder 1048668"/>
          <p:cNvSpPr>
            <a:spLocks noGrp="1"/>
          </p:cNvSpPr>
          <p:nvPr>
            <p:ph idx="1"/>
          </p:nvPr>
        </p:nvSpPr>
        <p:spPr/>
        <p:txBody>
          <a:bodyPr/>
          <a:lstStyle/>
          <a:p>
            <a:endParaRPr lang="en-US"/>
          </a:p>
        </p:txBody>
      </p:sp>
      <p:pic>
        <p:nvPicPr>
          <p:cNvPr id="2097164" name="Picture 2097163"/>
          <p:cNvPicPr>
            <a:picLocks/>
          </p:cNvPicPr>
          <p:nvPr/>
        </p:nvPicPr>
        <p:blipFill>
          <a:blip r:embed="rId2"/>
          <a:stretch>
            <a:fillRect/>
          </a:stretch>
        </p:blipFill>
        <p:spPr>
          <a:xfrm>
            <a:off x="0" y="0"/>
            <a:ext cx="4622984" cy="6858000"/>
          </a:xfrm>
          <a:prstGeom prst="rect">
            <a:avLst/>
          </a:prstGeom>
        </p:spPr>
      </p:pic>
      <p:pic>
        <p:nvPicPr>
          <p:cNvPr id="2097165" name="Picture 2097164"/>
          <p:cNvPicPr>
            <a:picLocks/>
          </p:cNvPicPr>
          <p:nvPr/>
        </p:nvPicPr>
        <p:blipFill>
          <a:blip r:embed="rId3"/>
          <a:stretch>
            <a:fillRect/>
          </a:stretch>
        </p:blipFill>
        <p:spPr>
          <a:xfrm>
            <a:off x="4600725" y="0"/>
            <a:ext cx="4543274"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endParaRPr lang="en-US"/>
          </a:p>
        </p:txBody>
      </p:sp>
      <p:sp>
        <p:nvSpPr>
          <p:cNvPr id="1048671" name="Content Placeholder 1048670"/>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493392" y="0"/>
            <a:ext cx="8391142"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a:xfrm>
            <a:off x="628650" y="0"/>
            <a:ext cx="7886700" cy="1325563"/>
          </a:xfrm>
        </p:spPr>
        <p:txBody>
          <a:bodyPr/>
          <a:lstStyle/>
          <a:p>
            <a:pPr algn="ctr"/>
            <a:r>
              <a:rPr lang="en-US">
                <a:solidFill>
                  <a:srgbClr val="3399FF"/>
                </a:solidFill>
              </a:rPr>
              <a:t>SQL FULL JOIN</a:t>
            </a:r>
          </a:p>
        </p:txBody>
      </p:sp>
      <p:sp>
        <p:nvSpPr>
          <p:cNvPr id="1048673" name="Content Placeholder 1048672"/>
          <p:cNvSpPr>
            <a:spLocks noGrp="1"/>
          </p:cNvSpPr>
          <p:nvPr>
            <p:ph idx="1"/>
          </p:nvPr>
        </p:nvSpPr>
        <p:spPr>
          <a:xfrm>
            <a:off x="0" y="1001452"/>
            <a:ext cx="9075161" cy="5755504"/>
          </a:xfrm>
        </p:spPr>
        <p:txBody>
          <a:bodyPr/>
          <a:lstStyle/>
          <a:p>
            <a:r>
              <a:rPr lang="en-US"/>
              <a:t>The SQL full join is the result of combination of both left and right outer join and the join tables have all the records from both tables. It puts NULL on the place of matches not found.</a:t>
            </a:r>
          </a:p>
        </p:txBody>
      </p:sp>
      <p:pic>
        <p:nvPicPr>
          <p:cNvPr id="2097167" name="Picture 2097166"/>
          <p:cNvPicPr>
            <a:picLocks/>
          </p:cNvPicPr>
          <p:nvPr/>
        </p:nvPicPr>
        <p:blipFill>
          <a:blip r:embed="rId2"/>
          <a:stretch>
            <a:fillRect/>
          </a:stretch>
        </p:blipFill>
        <p:spPr>
          <a:xfrm>
            <a:off x="179893" y="2769490"/>
            <a:ext cx="8715374" cy="40060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endParaRPr lang="en-US"/>
          </a:p>
        </p:txBody>
      </p:sp>
      <p:sp>
        <p:nvSpPr>
          <p:cNvPr id="1048675" name="Content Placeholder 1048674"/>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0" y="0"/>
            <a:ext cx="4297288" cy="3463969"/>
          </a:xfrm>
          <a:prstGeom prst="rect">
            <a:avLst/>
          </a:prstGeom>
        </p:spPr>
      </p:pic>
      <p:pic>
        <p:nvPicPr>
          <p:cNvPr id="2097169" name="Picture 2097168"/>
          <p:cNvPicPr>
            <a:picLocks/>
          </p:cNvPicPr>
          <p:nvPr/>
        </p:nvPicPr>
        <p:blipFill>
          <a:blip r:embed="rId3"/>
          <a:stretch>
            <a:fillRect/>
          </a:stretch>
        </p:blipFill>
        <p:spPr>
          <a:xfrm>
            <a:off x="0" y="3463969"/>
            <a:ext cx="4119412" cy="3046622"/>
          </a:xfrm>
          <a:prstGeom prst="rect">
            <a:avLst/>
          </a:prstGeom>
        </p:spPr>
      </p:pic>
      <p:pic>
        <p:nvPicPr>
          <p:cNvPr id="2097170" name="Picture 2097169"/>
          <p:cNvPicPr>
            <a:picLocks/>
          </p:cNvPicPr>
          <p:nvPr/>
        </p:nvPicPr>
        <p:blipFill>
          <a:blip r:embed="rId4"/>
          <a:stretch>
            <a:fillRect/>
          </a:stretch>
        </p:blipFill>
        <p:spPr>
          <a:xfrm>
            <a:off x="4297287" y="0"/>
            <a:ext cx="4740758"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048675"/>
          <p:cNvSpPr>
            <a:spLocks noGrp="1"/>
          </p:cNvSpPr>
          <p:nvPr>
            <p:ph type="title"/>
          </p:nvPr>
        </p:nvSpPr>
        <p:spPr>
          <a:xfrm>
            <a:off x="628650" y="-218933"/>
            <a:ext cx="7886700" cy="1325563"/>
          </a:xfrm>
        </p:spPr>
        <p:txBody>
          <a:bodyPr/>
          <a:lstStyle/>
          <a:p>
            <a:pPr algn="ctr"/>
            <a:r>
              <a:rPr lang="en-US">
                <a:solidFill>
                  <a:srgbClr val="3399FF"/>
                </a:solidFill>
              </a:rPr>
              <a:t>SQL Cross Join</a:t>
            </a:r>
          </a:p>
        </p:txBody>
      </p:sp>
      <p:sp>
        <p:nvSpPr>
          <p:cNvPr id="1048677" name="Content Placeholder 1048676"/>
          <p:cNvSpPr>
            <a:spLocks noGrp="1"/>
          </p:cNvSpPr>
          <p:nvPr>
            <p:ph idx="1"/>
          </p:nvPr>
        </p:nvSpPr>
        <p:spPr>
          <a:xfrm>
            <a:off x="283287" y="960847"/>
            <a:ext cx="8577425" cy="5682961"/>
          </a:xfrm>
        </p:spPr>
        <p:txBody>
          <a:bodyPr>
            <a:normAutofit fontScale="92857" lnSpcReduction="20000"/>
          </a:bodyPr>
          <a:lstStyle/>
          <a:p>
            <a:pPr marL="0" indent="0">
              <a:buNone/>
            </a:pPr>
            <a:endParaRPr lang="en-US"/>
          </a:p>
          <a:p>
            <a:r>
              <a:rPr lang="en-US"/>
              <a:t>When each row of first table is combined with each row from the second table, known as Cartesian join or cross join. In general words we can say that SQL CROSS JOIN returns the Cartesian product of the sets of rows from the joined table.</a:t>
            </a:r>
          </a:p>
          <a:p>
            <a:endParaRPr lang="en-US"/>
          </a:p>
          <a:p>
            <a:r>
              <a:rPr lang="en-US"/>
              <a:t>We can specify a CROSS JOIN in two ways:</a:t>
            </a:r>
          </a:p>
          <a:p>
            <a:endParaRPr lang="en-US"/>
          </a:p>
          <a:p>
            <a:r>
              <a:rPr lang="en-US"/>
              <a:t>Using the JOIN syntax.</a:t>
            </a:r>
          </a:p>
          <a:p>
            <a:endParaRPr lang="en-US"/>
          </a:p>
          <a:p>
            <a:r>
              <a:rPr lang="en-US"/>
              <a:t>the table in the FROM clause without using a WHERE clause.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p:txBody>
          <a:bodyPr/>
          <a:lstStyle/>
          <a:p>
            <a:endParaRPr lang="en-US"/>
          </a:p>
        </p:txBody>
      </p:sp>
      <p:sp>
        <p:nvSpPr>
          <p:cNvPr id="1048680" name="Content Placeholder 1048679"/>
          <p:cNvSpPr>
            <a:spLocks noGrp="1"/>
          </p:cNvSpPr>
          <p:nvPr>
            <p:ph idx="1"/>
          </p:nvPr>
        </p:nvSpPr>
        <p:spPr/>
        <p:txBody>
          <a:bodyPr/>
          <a:lstStyle/>
          <a:p>
            <a:endParaRPr lang="en-US"/>
          </a:p>
        </p:txBody>
      </p:sp>
      <p:pic>
        <p:nvPicPr>
          <p:cNvPr id="2097171" name="Picture 2097170"/>
          <p:cNvPicPr>
            <a:picLocks/>
          </p:cNvPicPr>
          <p:nvPr/>
        </p:nvPicPr>
        <p:blipFill>
          <a:blip r:embed="rId2"/>
          <a:stretch>
            <a:fillRect/>
          </a:stretch>
        </p:blipFill>
        <p:spPr>
          <a:xfrm>
            <a:off x="421952" y="365126"/>
            <a:ext cx="8093398" cy="57627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048680"/>
          <p:cNvSpPr>
            <a:spLocks noGrp="1"/>
          </p:cNvSpPr>
          <p:nvPr>
            <p:ph type="title"/>
          </p:nvPr>
        </p:nvSpPr>
        <p:spPr/>
        <p:txBody>
          <a:bodyPr/>
          <a:lstStyle/>
          <a:p>
            <a:endParaRPr lang="en-US"/>
          </a:p>
        </p:txBody>
      </p:sp>
      <p:sp>
        <p:nvSpPr>
          <p:cNvPr id="1048682" name="Content Placeholder 1048681"/>
          <p:cNvSpPr>
            <a:spLocks noGrp="1"/>
          </p:cNvSpPr>
          <p:nvPr>
            <p:ph idx="1"/>
          </p:nvPr>
        </p:nvSpPr>
        <p:spPr/>
        <p:txBody>
          <a:bodyPr/>
          <a:lstStyle/>
          <a:p>
            <a:endParaRPr lang="en-US"/>
          </a:p>
        </p:txBody>
      </p:sp>
      <p:pic>
        <p:nvPicPr>
          <p:cNvPr id="2097172" name="Picture 2097171"/>
          <p:cNvPicPr>
            <a:picLocks/>
          </p:cNvPicPr>
          <p:nvPr/>
        </p:nvPicPr>
        <p:blipFill>
          <a:blip r:embed="rId2"/>
          <a:stretch>
            <a:fillRect/>
          </a:stretch>
        </p:blipFill>
        <p:spPr>
          <a:xfrm>
            <a:off x="600875" y="0"/>
            <a:ext cx="8046157"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a:xfrm>
            <a:off x="628650" y="-381497"/>
            <a:ext cx="7886700" cy="1325563"/>
          </a:xfrm>
        </p:spPr>
        <p:txBody>
          <a:bodyPr/>
          <a:lstStyle/>
          <a:p>
            <a:pPr algn="ctr"/>
            <a:r>
              <a:rPr lang="en-US" sz="3600">
                <a:solidFill>
                  <a:srgbClr val="3399FF"/>
                </a:solidFill>
              </a:rPr>
              <a:t>SQL Sub Query</a:t>
            </a:r>
          </a:p>
        </p:txBody>
      </p:sp>
      <p:sp>
        <p:nvSpPr>
          <p:cNvPr id="1048684" name="Content Placeholder 1048683"/>
          <p:cNvSpPr>
            <a:spLocks noGrp="1"/>
          </p:cNvSpPr>
          <p:nvPr>
            <p:ph idx="1"/>
          </p:nvPr>
        </p:nvSpPr>
        <p:spPr>
          <a:xfrm>
            <a:off x="0" y="540695"/>
            <a:ext cx="9224530" cy="6142451"/>
          </a:xfrm>
        </p:spPr>
        <p:txBody>
          <a:bodyPr>
            <a:normAutofit fontScale="85714" lnSpcReduction="20000"/>
          </a:bodyPr>
          <a:lstStyle/>
          <a:p>
            <a:r>
              <a:rPr lang="en-US"/>
              <a:t>A Subquery is a query within another SQL query and embedded within the WHERE clause.</a:t>
            </a:r>
          </a:p>
          <a:p>
            <a:r>
              <a:rPr lang="en-US" sz="3023" b="1"/>
              <a:t>Important Rule:</a:t>
            </a:r>
          </a:p>
          <a:p>
            <a:r>
              <a:rPr lang="en-US"/>
              <a:t>A subquery can be placed in a number of SQL clauses like WHERE clause, FROM clause, HAVING clause.</a:t>
            </a:r>
          </a:p>
          <a:p>
            <a:r>
              <a:rPr lang="en-US"/>
              <a:t>You can use Subquery with SELECT, UPDATE, INSERT, DELETE statements along with the operators like =, &lt;, &gt;, &gt;=, &lt;=, IN, BETWEEN, etc.</a:t>
            </a:r>
          </a:p>
          <a:p>
            <a:r>
              <a:rPr lang="en-US"/>
              <a:t>A subquery is a query within another query. The outer query is known as the main query, and the inner query is known as a subquery.</a:t>
            </a:r>
          </a:p>
          <a:p>
            <a:r>
              <a:rPr lang="en-US"/>
              <a:t>Subqueries are on the right side of the comparison operator.</a:t>
            </a:r>
          </a:p>
          <a:p>
            <a:r>
              <a:rPr lang="en-US"/>
              <a:t>A subquery is enclosed in parentheses.</a:t>
            </a:r>
          </a:p>
          <a:p>
            <a:r>
              <a:rPr lang="en-US"/>
              <a:t>In the Subquery, ORDER BY command cannot be used. But GROUP BY command can be used to perform the same function as ORDER BY command.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048604"/>
          <p:cNvSpPr>
            <a:spLocks noGrp="1"/>
          </p:cNvSpPr>
          <p:nvPr>
            <p:ph type="title"/>
          </p:nvPr>
        </p:nvSpPr>
        <p:spPr/>
        <p:txBody>
          <a:bodyPr/>
          <a:lstStyle/>
          <a:p>
            <a:pPr algn="ctr"/>
            <a:r>
              <a:rPr lang="en-US">
                <a:solidFill>
                  <a:srgbClr val="3399FF"/>
                </a:solidFill>
              </a:rPr>
              <a:t>SQL JOIN</a:t>
            </a:r>
          </a:p>
        </p:txBody>
      </p:sp>
      <p:sp>
        <p:nvSpPr>
          <p:cNvPr id="1048606" name="Content Placeholder 1048605"/>
          <p:cNvSpPr>
            <a:spLocks noGrp="1"/>
          </p:cNvSpPr>
          <p:nvPr>
            <p:ph idx="1"/>
          </p:nvPr>
        </p:nvSpPr>
        <p:spPr>
          <a:xfrm>
            <a:off x="303337" y="1825625"/>
            <a:ext cx="8614484" cy="4351338"/>
          </a:xfrm>
        </p:spPr>
        <p:txBody>
          <a:bodyPr/>
          <a:lstStyle/>
          <a:p>
            <a:r>
              <a:rPr lang="en-US"/>
              <a:t>As the name shows, JOIN means to combine something.</a:t>
            </a:r>
          </a:p>
          <a:p>
            <a:endParaRPr lang="en-US"/>
          </a:p>
          <a:p>
            <a:r>
              <a:rPr lang="en-US"/>
              <a:t> In case of SQL, JOIN means "to combine two or more tables".</a:t>
            </a:r>
          </a:p>
          <a:p>
            <a:endParaRPr lang="en-US"/>
          </a:p>
          <a:p>
            <a:r>
              <a:rPr lang="en-US"/>
              <a:t>The SQL JOIN clause takes records from two or more tables in a database and combines it together.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a:xfrm>
            <a:off x="504269" y="188074"/>
            <a:ext cx="8776266" cy="946985"/>
          </a:xfrm>
        </p:spPr>
        <p:txBody>
          <a:bodyPr>
            <a:normAutofit fontScale="90000"/>
          </a:bodyPr>
          <a:lstStyle/>
          <a:p>
            <a:pPr algn="ctr"/>
            <a:r>
              <a:rPr lang="en-US">
                <a:solidFill>
                  <a:srgbClr val="3399FF"/>
                </a:solidFill>
              </a:rPr>
              <a:t>Subqueries with the Select Statement</a:t>
            </a:r>
          </a:p>
        </p:txBody>
      </p:sp>
      <p:sp>
        <p:nvSpPr>
          <p:cNvPr id="1048686" name="Content Placeholder 1048685"/>
          <p:cNvSpPr>
            <a:spLocks noGrp="1"/>
          </p:cNvSpPr>
          <p:nvPr>
            <p:ph idx="1"/>
          </p:nvPr>
        </p:nvSpPr>
        <p:spPr>
          <a:xfrm>
            <a:off x="297595" y="946985"/>
            <a:ext cx="8860848" cy="6012660"/>
          </a:xfrm>
        </p:spPr>
        <p:txBody>
          <a:bodyPr/>
          <a:lstStyle/>
          <a:p>
            <a:endParaRPr lang="en-US"/>
          </a:p>
        </p:txBody>
      </p:sp>
      <p:pic>
        <p:nvPicPr>
          <p:cNvPr id="2097173" name="Picture 2097172"/>
          <p:cNvPicPr>
            <a:picLocks/>
          </p:cNvPicPr>
          <p:nvPr/>
        </p:nvPicPr>
        <p:blipFill>
          <a:blip r:embed="rId2"/>
          <a:stretch>
            <a:fillRect/>
          </a:stretch>
        </p:blipFill>
        <p:spPr>
          <a:xfrm>
            <a:off x="175501" y="1454842"/>
            <a:ext cx="9105034" cy="499694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048686"/>
          <p:cNvSpPr>
            <a:spLocks noGrp="1"/>
          </p:cNvSpPr>
          <p:nvPr>
            <p:ph type="title"/>
          </p:nvPr>
        </p:nvSpPr>
        <p:spPr/>
        <p:txBody>
          <a:bodyPr/>
          <a:lstStyle/>
          <a:p>
            <a:endParaRPr lang="en-US"/>
          </a:p>
        </p:txBody>
      </p:sp>
      <p:sp>
        <p:nvSpPr>
          <p:cNvPr id="1048688" name="Content Placeholder 1048687"/>
          <p:cNvSpPr>
            <a:spLocks noGrp="1"/>
          </p:cNvSpPr>
          <p:nvPr>
            <p:ph idx="1"/>
          </p:nvPr>
        </p:nvSpPr>
        <p:spPr/>
        <p:txBody>
          <a:bodyPr/>
          <a:lstStyle/>
          <a:p>
            <a:endParaRPr lang="en-US"/>
          </a:p>
        </p:txBody>
      </p:sp>
      <p:pic>
        <p:nvPicPr>
          <p:cNvPr id="2097174" name="Picture 2097173"/>
          <p:cNvPicPr>
            <a:picLocks/>
          </p:cNvPicPr>
          <p:nvPr/>
        </p:nvPicPr>
        <p:blipFill>
          <a:blip r:embed="rId2"/>
          <a:stretch>
            <a:fillRect/>
          </a:stretch>
        </p:blipFill>
        <p:spPr>
          <a:xfrm>
            <a:off x="184355" y="0"/>
            <a:ext cx="8938982"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048688"/>
          <p:cNvSpPr>
            <a:spLocks noGrp="1"/>
          </p:cNvSpPr>
          <p:nvPr>
            <p:ph type="title"/>
          </p:nvPr>
        </p:nvSpPr>
        <p:spPr/>
        <p:txBody>
          <a:bodyPr/>
          <a:lstStyle/>
          <a:p>
            <a:endParaRPr lang="en-US"/>
          </a:p>
        </p:txBody>
      </p:sp>
      <p:sp>
        <p:nvSpPr>
          <p:cNvPr id="1048690" name="Content Placeholder 1048689"/>
          <p:cNvSpPr>
            <a:spLocks noGrp="1"/>
          </p:cNvSpPr>
          <p:nvPr>
            <p:ph idx="1"/>
          </p:nvPr>
        </p:nvSpPr>
        <p:spPr/>
        <p:txBody>
          <a:bodyPr/>
          <a:lstStyle/>
          <a:p>
            <a:endParaRPr lang="en-US"/>
          </a:p>
        </p:txBody>
      </p:sp>
      <p:pic>
        <p:nvPicPr>
          <p:cNvPr id="2097175" name="Picture 2097174"/>
          <p:cNvPicPr>
            <a:picLocks/>
          </p:cNvPicPr>
          <p:nvPr/>
        </p:nvPicPr>
        <p:blipFill>
          <a:blip r:embed="rId2"/>
          <a:stretch>
            <a:fillRect/>
          </a:stretch>
        </p:blipFill>
        <p:spPr>
          <a:xfrm>
            <a:off x="0" y="365126"/>
            <a:ext cx="9144000" cy="61315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048690"/>
          <p:cNvSpPr>
            <a:spLocks noGrp="1"/>
          </p:cNvSpPr>
          <p:nvPr>
            <p:ph type="title"/>
          </p:nvPr>
        </p:nvSpPr>
        <p:spPr/>
        <p:txBody>
          <a:bodyPr/>
          <a:lstStyle/>
          <a:p>
            <a:endParaRPr lang="en-US"/>
          </a:p>
        </p:txBody>
      </p:sp>
      <p:sp>
        <p:nvSpPr>
          <p:cNvPr id="1048692" name="Content Placeholder 1048691"/>
          <p:cNvSpPr>
            <a:spLocks noGrp="1"/>
          </p:cNvSpPr>
          <p:nvPr>
            <p:ph idx="1"/>
          </p:nvPr>
        </p:nvSpPr>
        <p:spPr/>
        <p:txBody>
          <a:bodyPr/>
          <a:lstStyle/>
          <a:p>
            <a:endParaRPr lang="en-US"/>
          </a:p>
        </p:txBody>
      </p:sp>
      <p:pic>
        <p:nvPicPr>
          <p:cNvPr id="2097176" name="Picture 2097175"/>
          <p:cNvPicPr>
            <a:picLocks/>
          </p:cNvPicPr>
          <p:nvPr/>
        </p:nvPicPr>
        <p:blipFill>
          <a:blip r:embed="rId2"/>
          <a:stretch>
            <a:fillRect/>
          </a:stretch>
        </p:blipFill>
        <p:spPr>
          <a:xfrm>
            <a:off x="51955" y="762424"/>
            <a:ext cx="9040091" cy="518003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048696"/>
          <p:cNvSpPr>
            <a:spLocks noGrp="1"/>
          </p:cNvSpPr>
          <p:nvPr>
            <p:ph type="title"/>
          </p:nvPr>
        </p:nvSpPr>
        <p:spPr/>
        <p:txBody>
          <a:bodyPr>
            <a:normAutofit fontScale="90000"/>
          </a:bodyPr>
          <a:lstStyle/>
          <a:p>
            <a:pPr algn="ctr"/>
            <a:r>
              <a:rPr lang="en-US">
                <a:solidFill>
                  <a:srgbClr val="3399FF"/>
                </a:solidFill>
              </a:rPr>
              <a:t>Subqueries with the INSERT Statement</a:t>
            </a:r>
            <a:br>
              <a:rPr lang="en-US">
                <a:solidFill>
                  <a:srgbClr val="3399FF"/>
                </a:solidFill>
              </a:rPr>
            </a:br>
            <a:endParaRPr lang="en-US">
              <a:solidFill>
                <a:srgbClr val="3399FF"/>
              </a:solidFill>
            </a:endParaRPr>
          </a:p>
        </p:txBody>
      </p:sp>
      <p:sp>
        <p:nvSpPr>
          <p:cNvPr id="1048698" name="Content Placeholder 1048697"/>
          <p:cNvSpPr>
            <a:spLocks noGrp="1"/>
          </p:cNvSpPr>
          <p:nvPr>
            <p:ph idx="1"/>
          </p:nvPr>
        </p:nvSpPr>
        <p:spPr>
          <a:xfrm>
            <a:off x="0" y="1425447"/>
            <a:ext cx="9042690" cy="5614150"/>
          </a:xfrm>
        </p:spPr>
        <p:txBody>
          <a:bodyPr/>
          <a:lstStyle/>
          <a:p>
            <a:endParaRPr lang="en-US"/>
          </a:p>
        </p:txBody>
      </p:sp>
      <p:pic>
        <p:nvPicPr>
          <p:cNvPr id="2097178" name="Picture 2097177"/>
          <p:cNvPicPr>
            <a:picLocks/>
          </p:cNvPicPr>
          <p:nvPr/>
        </p:nvPicPr>
        <p:blipFill>
          <a:blip r:embed="rId2"/>
          <a:stretch>
            <a:fillRect/>
          </a:stretch>
        </p:blipFill>
        <p:spPr>
          <a:xfrm>
            <a:off x="146770" y="1690689"/>
            <a:ext cx="8877733" cy="519431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048694"/>
          <p:cNvSpPr>
            <a:spLocks noGrp="1"/>
          </p:cNvSpPr>
          <p:nvPr>
            <p:ph type="title"/>
          </p:nvPr>
        </p:nvSpPr>
        <p:spPr/>
        <p:txBody>
          <a:bodyPr/>
          <a:lstStyle/>
          <a:p>
            <a:pPr algn="ctr"/>
            <a:r>
              <a:rPr lang="en-US">
                <a:solidFill>
                  <a:srgbClr val="3399FF"/>
                </a:solidFill>
              </a:rPr>
              <a:t>Subqueries with the UPDATE Statement</a:t>
            </a:r>
          </a:p>
        </p:txBody>
      </p:sp>
      <p:sp>
        <p:nvSpPr>
          <p:cNvPr id="1048696" name="Content Placeholder 1048695"/>
          <p:cNvSpPr>
            <a:spLocks noGrp="1"/>
          </p:cNvSpPr>
          <p:nvPr>
            <p:ph idx="1"/>
          </p:nvPr>
        </p:nvSpPr>
        <p:spPr/>
        <p:txBody>
          <a:bodyPr/>
          <a:lstStyle/>
          <a:p>
            <a:endParaRPr lang="en-US"/>
          </a:p>
        </p:txBody>
      </p:sp>
      <p:pic>
        <p:nvPicPr>
          <p:cNvPr id="2097179" name="Picture 2097178"/>
          <p:cNvPicPr>
            <a:picLocks/>
          </p:cNvPicPr>
          <p:nvPr/>
        </p:nvPicPr>
        <p:blipFill>
          <a:blip r:embed="rId2"/>
          <a:stretch>
            <a:fillRect/>
          </a:stretch>
        </p:blipFill>
        <p:spPr>
          <a:xfrm>
            <a:off x="292586" y="1825624"/>
            <a:ext cx="8724040" cy="51789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a:xfrm>
            <a:off x="628649" y="0"/>
            <a:ext cx="7886700" cy="1325563"/>
          </a:xfrm>
        </p:spPr>
        <p:txBody>
          <a:bodyPr/>
          <a:lstStyle/>
          <a:p>
            <a:pPr algn="ctr"/>
            <a:r>
              <a:rPr lang="en-US">
                <a:solidFill>
                  <a:srgbClr val="3399FF"/>
                </a:solidFill>
              </a:rPr>
              <a:t>Subqueries with the DELETE Statement</a:t>
            </a:r>
          </a:p>
        </p:txBody>
      </p:sp>
      <p:sp>
        <p:nvSpPr>
          <p:cNvPr id="1048700" name="Content Placeholder 1048699"/>
          <p:cNvSpPr>
            <a:spLocks noGrp="1"/>
          </p:cNvSpPr>
          <p:nvPr>
            <p:ph idx="1"/>
          </p:nvPr>
        </p:nvSpPr>
        <p:spPr>
          <a:xfrm>
            <a:off x="213014" y="1253330"/>
            <a:ext cx="9003723" cy="5675204"/>
          </a:xfrm>
        </p:spPr>
        <p:txBody>
          <a:bodyPr/>
          <a:lstStyle/>
          <a:p>
            <a:endParaRPr lang="en-US"/>
          </a:p>
        </p:txBody>
      </p:sp>
      <p:pic>
        <p:nvPicPr>
          <p:cNvPr id="2097180" name="Picture 2097179"/>
          <p:cNvPicPr>
            <a:picLocks/>
          </p:cNvPicPr>
          <p:nvPr/>
        </p:nvPicPr>
        <p:blipFill>
          <a:blip r:embed="rId2"/>
          <a:stretch>
            <a:fillRect/>
          </a:stretch>
        </p:blipFill>
        <p:spPr>
          <a:xfrm>
            <a:off x="0" y="1253329"/>
            <a:ext cx="9094376" cy="54068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048700"/>
          <p:cNvSpPr>
            <a:spLocks noGrp="1"/>
          </p:cNvSpPr>
          <p:nvPr>
            <p:ph type="title"/>
          </p:nvPr>
        </p:nvSpPr>
        <p:spPr/>
        <p:txBody>
          <a:bodyPr/>
          <a:lstStyle/>
          <a:p>
            <a:endParaRPr lang="en-US"/>
          </a:p>
        </p:txBody>
      </p:sp>
      <p:sp>
        <p:nvSpPr>
          <p:cNvPr id="1048702" name="Content Placeholder 1048701"/>
          <p:cNvSpPr>
            <a:spLocks noGrp="1"/>
          </p:cNvSpPr>
          <p:nvPr>
            <p:ph idx="1"/>
          </p:nvPr>
        </p:nvSpPr>
        <p:spPr/>
        <p:txBody>
          <a:bodyPr/>
          <a:lstStyle/>
          <a:p>
            <a:endParaRPr lang="en-US"/>
          </a:p>
        </p:txBody>
      </p:sp>
      <p:pic>
        <p:nvPicPr>
          <p:cNvPr id="2097181" name="Picture 2097180"/>
          <p:cNvPicPr>
            <a:picLocks/>
          </p:cNvPicPr>
          <p:nvPr/>
        </p:nvPicPr>
        <p:blipFill>
          <a:blip r:embed="rId2"/>
          <a:stretch>
            <a:fillRect/>
          </a:stretch>
        </p:blipFill>
        <p:spPr>
          <a:xfrm>
            <a:off x="0" y="0"/>
            <a:ext cx="9144000" cy="6850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048606"/>
          <p:cNvSpPr>
            <a:spLocks noGrp="1"/>
          </p:cNvSpPr>
          <p:nvPr>
            <p:ph type="title"/>
          </p:nvPr>
        </p:nvSpPr>
        <p:spPr/>
        <p:txBody>
          <a:bodyPr/>
          <a:lstStyle/>
          <a:p>
            <a:endParaRPr lang="en-US"/>
          </a:p>
        </p:txBody>
      </p:sp>
      <p:sp>
        <p:nvSpPr>
          <p:cNvPr id="1048608" name="Content Placeholder 1048607"/>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0" y="0"/>
            <a:ext cx="9144000" cy="67801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628649" y="-312004"/>
            <a:ext cx="7886700" cy="1325563"/>
          </a:xfrm>
        </p:spPr>
        <p:txBody>
          <a:bodyPr/>
          <a:lstStyle/>
          <a:p>
            <a:pPr algn="ctr"/>
            <a:r>
              <a:rPr lang="en-US" sz="3800">
                <a:solidFill>
                  <a:srgbClr val="3399FF"/>
                </a:solidFill>
              </a:rPr>
              <a:t>Inner Join</a:t>
            </a:r>
          </a:p>
        </p:txBody>
      </p:sp>
      <p:sp>
        <p:nvSpPr>
          <p:cNvPr id="1048610" name="Content Placeholder 1048609"/>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0" y="578691"/>
            <a:ext cx="9144000" cy="3442888"/>
          </a:xfrm>
          <a:prstGeom prst="rect">
            <a:avLst/>
          </a:prstGeom>
        </p:spPr>
      </p:pic>
      <p:pic>
        <p:nvPicPr>
          <p:cNvPr id="2097160" name="Picture 2097159"/>
          <p:cNvPicPr>
            <a:picLocks/>
          </p:cNvPicPr>
          <p:nvPr/>
        </p:nvPicPr>
        <p:blipFill>
          <a:blip r:embed="rId3"/>
          <a:stretch>
            <a:fillRect/>
          </a:stretch>
        </p:blipFill>
        <p:spPr>
          <a:xfrm>
            <a:off x="0" y="4053366"/>
            <a:ext cx="9144000" cy="2804634"/>
          </a:xfrm>
          <a:prstGeom prst="rect">
            <a:avLst/>
          </a:prstGeom>
        </p:spPr>
      </p:pic>
      <p:sp>
        <p:nvSpPr>
          <p:cNvPr id="1048611" name="TextBox 1048610"/>
          <p:cNvSpPr txBox="1"/>
          <p:nvPr/>
        </p:nvSpPr>
        <p:spPr>
          <a:xfrm>
            <a:off x="0" y="3746024"/>
            <a:ext cx="4000000" cy="447041"/>
          </a:xfrm>
          <a:prstGeom prst="rect">
            <a:avLst/>
          </a:prstGeom>
        </p:spPr>
        <p:txBody>
          <a:bodyPr wrap="square" rtlCol="0">
            <a:spAutoFit/>
          </a:bodyPr>
          <a:lstStyle/>
          <a:p>
            <a:pPr algn="ctr"/>
            <a:r>
              <a:rPr lang="en-US" sz="2300">
                <a:solidFill>
                  <a:srgbClr val="D66565"/>
                </a:solidFill>
              </a:rPr>
              <a:t>2.Payment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95"/>
          <p:cNvSpPr>
            <a:spLocks noGrp="1"/>
          </p:cNvSpPr>
          <p:nvPr>
            <p:ph type="title"/>
          </p:nvPr>
        </p:nvSpPr>
        <p:spPr/>
        <p:txBody>
          <a:bodyPr/>
          <a:lstStyle/>
          <a:p>
            <a:endParaRPr lang="en-US"/>
          </a:p>
        </p:txBody>
      </p:sp>
      <p:sp>
        <p:nvSpPr>
          <p:cNvPr id="1048597" name="Content Placeholder 1048596"/>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155864" y="2796989"/>
            <a:ext cx="9144000" cy="3977441"/>
          </a:xfrm>
          <a:prstGeom prst="rect">
            <a:avLst/>
          </a:prstGeom>
        </p:spPr>
      </p:pic>
      <p:pic>
        <p:nvPicPr>
          <p:cNvPr id="2097156" name="Picture 2097155"/>
          <p:cNvPicPr>
            <a:picLocks/>
          </p:cNvPicPr>
          <p:nvPr/>
        </p:nvPicPr>
        <p:blipFill>
          <a:blip r:embed="rId3"/>
          <a:stretch>
            <a:fillRect/>
          </a:stretch>
        </p:blipFill>
        <p:spPr>
          <a:xfrm>
            <a:off x="0" y="0"/>
            <a:ext cx="9377796" cy="27969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048593"/>
          <p:cNvSpPr>
            <a:spLocks noGrp="1"/>
          </p:cNvSpPr>
          <p:nvPr>
            <p:ph type="title"/>
          </p:nvPr>
        </p:nvSpPr>
        <p:spPr>
          <a:xfrm>
            <a:off x="628649" y="-215912"/>
            <a:ext cx="7886700" cy="1325563"/>
          </a:xfrm>
        </p:spPr>
        <p:txBody>
          <a:bodyPr/>
          <a:lstStyle/>
          <a:p>
            <a:pPr algn="ctr"/>
            <a:r>
              <a:rPr lang="en-US">
                <a:solidFill>
                  <a:srgbClr val="3399FF"/>
                </a:solidFill>
              </a:rPr>
              <a:t>OUTER JOIN</a:t>
            </a:r>
          </a:p>
        </p:txBody>
      </p:sp>
      <p:sp>
        <p:nvSpPr>
          <p:cNvPr id="1048595" name="Content Placeholder 1048594"/>
          <p:cNvSpPr>
            <a:spLocks noGrp="1"/>
          </p:cNvSpPr>
          <p:nvPr>
            <p:ph idx="1"/>
          </p:nvPr>
        </p:nvSpPr>
        <p:spPr>
          <a:xfrm>
            <a:off x="238990" y="748360"/>
            <a:ext cx="8646536" cy="5876380"/>
          </a:xfrm>
        </p:spPr>
        <p:txBody>
          <a:bodyPr/>
          <a:lstStyle/>
          <a:p>
            <a:r>
              <a:rPr lang="en-US"/>
              <a:t>Outer join of two types:</a:t>
            </a:r>
          </a:p>
          <a:p>
            <a:endParaRPr lang="en-US"/>
          </a:p>
          <a:p>
            <a:r>
              <a:rPr lang="en-US"/>
              <a:t>1.Left outer join (also known as left join): this join returns all the rows from left table combine with the matching rows of the right table. If you get no matching in the right table it returns NULL values.</a:t>
            </a:r>
          </a:p>
          <a:p>
            <a:endParaRPr lang="en-US"/>
          </a:p>
          <a:p>
            <a:r>
              <a:rPr lang="en-US"/>
              <a:t>2.Right outer join (also known as right join): this join returns all the rows from right table are combined with the matching rows of left table .If you get no column matching in the left table .it returns null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628649" y="0"/>
            <a:ext cx="7886700" cy="1325563"/>
          </a:xfrm>
        </p:spPr>
        <p:txBody>
          <a:bodyPr/>
          <a:lstStyle/>
          <a:p>
            <a:pPr algn="ctr"/>
            <a:r>
              <a:rPr lang="en-US">
                <a:solidFill>
                  <a:srgbClr val="3399FF"/>
                </a:solidFill>
              </a:rPr>
              <a:t>SQL LEFT JOIN</a:t>
            </a:r>
          </a:p>
        </p:txBody>
      </p:sp>
      <p:sp>
        <p:nvSpPr>
          <p:cNvPr id="1048591" name="Content Placeholder 1048590"/>
          <p:cNvSpPr>
            <a:spLocks noGrp="1"/>
          </p:cNvSpPr>
          <p:nvPr>
            <p:ph idx="1"/>
          </p:nvPr>
        </p:nvSpPr>
        <p:spPr>
          <a:xfrm>
            <a:off x="329910" y="1014689"/>
            <a:ext cx="9003723" cy="5653311"/>
          </a:xfrm>
        </p:spPr>
        <p:txBody>
          <a:bodyPr/>
          <a:lstStyle/>
          <a:p>
            <a:r>
              <a:rPr lang="en-US"/>
              <a:t>The SQL left join returns all the values from the left table and it also includes matching values from right table, if there are no matching join value it returns NULL.</a:t>
            </a:r>
          </a:p>
        </p:txBody>
      </p:sp>
      <p:pic>
        <p:nvPicPr>
          <p:cNvPr id="2097154" name="Picture 2097153"/>
          <p:cNvPicPr>
            <a:picLocks/>
          </p:cNvPicPr>
          <p:nvPr/>
        </p:nvPicPr>
        <p:blipFill>
          <a:blip r:embed="rId2"/>
          <a:stretch>
            <a:fillRect/>
          </a:stretch>
        </p:blipFill>
        <p:spPr>
          <a:xfrm>
            <a:off x="0" y="2654220"/>
            <a:ext cx="9144000" cy="41741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048585"/>
          <p:cNvSpPr>
            <a:spLocks noGrp="1"/>
          </p:cNvSpPr>
          <p:nvPr>
            <p:ph type="title"/>
          </p:nvPr>
        </p:nvSpPr>
        <p:spPr/>
        <p:txBody>
          <a:bodyPr/>
          <a:lstStyle/>
          <a:p>
            <a:endParaRPr lang="en-US"/>
          </a:p>
        </p:txBody>
      </p:sp>
      <p:sp>
        <p:nvSpPr>
          <p:cNvPr id="1048587" name="Content Placeholder 1048586"/>
          <p:cNvSpPr>
            <a:spLocks noGrp="1"/>
          </p:cNvSpPr>
          <p:nvPr>
            <p:ph idx="1"/>
          </p:nvPr>
        </p:nvSpPr>
        <p:spPr/>
        <p:txBody>
          <a:bodyPr/>
          <a:lstStyle/>
          <a:p>
            <a:endParaRPr lang="en-US"/>
          </a:p>
        </p:txBody>
      </p:sp>
      <p:pic>
        <p:nvPicPr>
          <p:cNvPr id="2097152" name="Picture 2097151"/>
          <p:cNvPicPr>
            <a:picLocks/>
          </p:cNvPicPr>
          <p:nvPr/>
        </p:nvPicPr>
        <p:blipFill>
          <a:blip r:embed="rId2"/>
          <a:stretch>
            <a:fillRect/>
          </a:stretch>
        </p:blipFill>
        <p:spPr>
          <a:xfrm>
            <a:off x="0" y="0"/>
            <a:ext cx="4235012" cy="6819062"/>
          </a:xfrm>
          <a:prstGeom prst="rect">
            <a:avLst/>
          </a:prstGeom>
        </p:spPr>
      </p:pic>
      <p:pic>
        <p:nvPicPr>
          <p:cNvPr id="2097153" name="Picture 2097152"/>
          <p:cNvPicPr>
            <a:picLocks/>
          </p:cNvPicPr>
          <p:nvPr/>
        </p:nvPicPr>
        <p:blipFill>
          <a:blip r:embed="rId3"/>
          <a:stretch>
            <a:fillRect/>
          </a:stretch>
        </p:blipFill>
        <p:spPr>
          <a:xfrm>
            <a:off x="4083562" y="-168729"/>
            <a:ext cx="4931656" cy="6953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xfrm>
            <a:off x="628649" y="0"/>
            <a:ext cx="7886700" cy="1325563"/>
          </a:xfrm>
        </p:spPr>
        <p:txBody>
          <a:bodyPr/>
          <a:lstStyle/>
          <a:p>
            <a:pPr algn="ctr"/>
            <a:r>
              <a:rPr lang="en-US">
                <a:solidFill>
                  <a:srgbClr val="3399FF"/>
                </a:solidFill>
              </a:rPr>
              <a:t>Join these two tables with LEFT JOIN:</a:t>
            </a:r>
          </a:p>
        </p:txBody>
      </p:sp>
      <p:sp>
        <p:nvSpPr>
          <p:cNvPr id="1048589" name="Content Placeholder 1048588"/>
          <p:cNvSpPr>
            <a:spLocks noGrp="1"/>
          </p:cNvSpPr>
          <p:nvPr>
            <p:ph idx="1"/>
          </p:nvPr>
        </p:nvSpPr>
        <p:spPr>
          <a:xfrm>
            <a:off x="32161" y="1396951"/>
            <a:ext cx="9111838" cy="5461049"/>
          </a:xfrm>
        </p:spPr>
        <p:txBody>
          <a:bodyPr/>
          <a:lstStyle/>
          <a:p>
            <a:endParaRPr lang="en-US"/>
          </a:p>
        </p:txBody>
      </p:sp>
      <p:pic>
        <p:nvPicPr>
          <p:cNvPr id="2097161" name="Picture 2097160"/>
          <p:cNvPicPr>
            <a:picLocks/>
          </p:cNvPicPr>
          <p:nvPr/>
        </p:nvPicPr>
        <p:blipFill>
          <a:blip r:embed="rId2"/>
          <a:stretch>
            <a:fillRect/>
          </a:stretch>
        </p:blipFill>
        <p:spPr>
          <a:xfrm>
            <a:off x="0" y="1396951"/>
            <a:ext cx="9247909" cy="55485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On-screen Show (4:3)</PresentationFormat>
  <Paragraphs>46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Joins and Subqueries</vt:lpstr>
      <vt:lpstr>SQL JOIN</vt:lpstr>
      <vt:lpstr>PowerPoint Presentation</vt:lpstr>
      <vt:lpstr>Inner Join</vt:lpstr>
      <vt:lpstr>PowerPoint Presentation</vt:lpstr>
      <vt:lpstr>OUTER JOIN</vt:lpstr>
      <vt:lpstr>SQL LEFT JOIN</vt:lpstr>
      <vt:lpstr>PowerPoint Presentation</vt:lpstr>
      <vt:lpstr>Join these two tables with LEFT JOIN:</vt:lpstr>
      <vt:lpstr>PowerPoint Presentation</vt:lpstr>
      <vt:lpstr>SQL RIGHT JOIN</vt:lpstr>
      <vt:lpstr>PowerPoint Presentation</vt:lpstr>
      <vt:lpstr>PowerPoint Presentation</vt:lpstr>
      <vt:lpstr>SQL FULL JOIN</vt:lpstr>
      <vt:lpstr>PowerPoint Presentation</vt:lpstr>
      <vt:lpstr>SQL Cross Join</vt:lpstr>
      <vt:lpstr>PowerPoint Presentation</vt:lpstr>
      <vt:lpstr>PowerPoint Presentation</vt:lpstr>
      <vt:lpstr>SQL Sub Query</vt:lpstr>
      <vt:lpstr>Subqueries with the Select Statement</vt:lpstr>
      <vt:lpstr>PowerPoint Presentation</vt:lpstr>
      <vt:lpstr>PowerPoint Presentation</vt:lpstr>
      <vt:lpstr>PowerPoint Presentation</vt:lpstr>
      <vt:lpstr>Subqueries with the INSERT Statement </vt:lpstr>
      <vt:lpstr>Subqueries with the UPDATE Statement</vt:lpstr>
      <vt:lpstr>Subqueries with the DELETE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Joins and Subqueries</dc:title>
  <dc:creator>RMX1925</dc:creator>
  <cp:lastModifiedBy>Geethanjali Anbalagan</cp:lastModifiedBy>
  <cp:revision>1</cp:revision>
  <dcterms:created xsi:type="dcterms:W3CDTF">2015-05-11T11:30:45Z</dcterms:created>
  <dcterms:modified xsi:type="dcterms:W3CDTF">2021-08-30T06:12:18Z</dcterms:modified>
</cp:coreProperties>
</file>