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5" r:id="rId6"/>
    <p:sldId id="266" r:id="rId7"/>
    <p:sldId id="282" r:id="rId8"/>
    <p:sldId id="283" r:id="rId9"/>
    <p:sldId id="267" r:id="rId10"/>
    <p:sldId id="268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0" r:id="rId22"/>
    <p:sldId id="272" r:id="rId23"/>
    <p:sldId id="261" r:id="rId24"/>
    <p:sldId id="281" r:id="rId25"/>
    <p:sldId id="262" r:id="rId26"/>
    <p:sldId id="264" r:id="rId27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tableStyles" Target="tableStyle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351431" y="3674600"/>
            <a:ext cx="8441138" cy="2387600"/>
          </a:xfrm>
        </p:spPr>
        <p:txBody>
          <a:bodyPr>
            <a:normAutofit fontScale="90000"/>
          </a:bodyPr>
          <a:p>
            <a:r>
              <a:rPr altLang="zh-CN" lang="en-US"/>
              <a:t>SQL Scripting</a:t>
            </a:r>
            <a:r>
              <a:rPr altLang="zh-CN" lang="en-US"/>
              <a:t> </a:t>
            </a:r>
            <a:r>
              <a:rPr altLang="zh-CN" lang="en-US"/>
              <a:t>Introduction</a:t>
            </a:r>
            <a:br>
              <a:rPr altLang="zh-CN" lang="en-US"/>
            </a:br>
            <a:endParaRPr altLang="zh-CN"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61412"/>
            <a:ext cx="9144000" cy="3570630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00B0F0"/>
                </a:solidFill>
              </a:rPr>
              <a:t>RDBMS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1048675" name=""/>
          <p:cNvSpPr>
            <a:spLocks noGrp="1"/>
          </p:cNvSpPr>
          <p:nvPr>
            <p:ph idx="1"/>
          </p:nvPr>
        </p:nvSpPr>
        <p:spPr>
          <a:xfrm>
            <a:off x="433819" y="1130327"/>
            <a:ext cx="8081530" cy="4961354"/>
          </a:xfrm>
        </p:spPr>
        <p:txBody>
          <a:bodyPr/>
          <a:p>
            <a:r>
              <a:rPr lang="en-US"/>
              <a:t>RDBMS stands for Relational Database Management System.</a:t>
            </a:r>
            <a:endParaRPr lang="en-US"/>
          </a:p>
          <a:p>
            <a:endParaRPr lang="en-US"/>
          </a:p>
          <a:p>
            <a:r>
              <a:rPr lang="en-US"/>
              <a:t>RDBMS is the basis for SQL, and for all modern database systems such as MS SQL Server, IBM DB2, Oracle, MySQL, and Microsoft Access.</a:t>
            </a:r>
            <a:endParaRPr lang="en-US"/>
          </a:p>
          <a:p>
            <a:endParaRPr lang="en-US"/>
          </a:p>
          <a:p>
            <a:r>
              <a:rPr lang="en-US"/>
              <a:t>The data in RDBMS is stored in database objects called tables. A table is a collection of related data entries and it consists of columns and rows.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"/>
          <p:cNvSpPr>
            <a:spLocks noGrp="1"/>
          </p:cNvSpPr>
          <p:nvPr>
            <p:ph type="title"/>
          </p:nvPr>
        </p:nvSpPr>
        <p:spPr>
          <a:xfrm>
            <a:off x="628648" y="-29852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00B0F0"/>
                </a:solidFill>
              </a:rPr>
              <a:t>SQL Command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1048677" name=""/>
          <p:cNvSpPr>
            <a:spLocks noGrp="1"/>
          </p:cNvSpPr>
          <p:nvPr>
            <p:ph idx="1"/>
          </p:nvPr>
        </p:nvSpPr>
        <p:spPr>
          <a:xfrm>
            <a:off x="275467" y="796402"/>
            <a:ext cx="8705967" cy="5901940"/>
          </a:xfrm>
        </p:spPr>
        <p:txBody>
          <a:bodyPr>
            <a:normAutofit fontScale="96429" lnSpcReduction="20000"/>
          </a:bodyPr>
          <a:p>
            <a:r>
              <a:rPr lang="en-US"/>
              <a:t>SQL defines following ways to manipulate data stored in an RDBMS.</a:t>
            </a:r>
            <a:endParaRPr lang="en-US"/>
          </a:p>
          <a:p>
            <a:endParaRPr lang="en-US"/>
          </a:p>
          <a:p>
            <a:r>
              <a:rPr lang="en-US"/>
              <a:t>DDL: Data Definition Language</a:t>
            </a:r>
            <a:endParaRPr lang="en-US"/>
          </a:p>
          <a:p>
            <a:endParaRPr lang="en-US"/>
          </a:p>
          <a:p>
            <a:r>
              <a:rPr lang="en-US"/>
              <a:t>DML: Data Manipulation Language</a:t>
            </a:r>
            <a:endParaRPr lang="en-US"/>
          </a:p>
          <a:p>
            <a:endParaRPr lang="en-US"/>
          </a:p>
          <a:p>
            <a:r>
              <a:rPr lang="en-US"/>
              <a:t>TCL: Transaction Control Language</a:t>
            </a:r>
            <a:endParaRPr lang="en-US"/>
          </a:p>
          <a:p>
            <a:endParaRPr lang="en-US"/>
          </a:p>
          <a:p>
            <a:r>
              <a:rPr lang="en-US"/>
              <a:t>DCL: Data Control Language</a:t>
            </a:r>
            <a:endParaRPr lang="en-US"/>
          </a:p>
          <a:p>
            <a:endParaRPr lang="en-US"/>
          </a:p>
          <a:p>
            <a:r>
              <a:rPr lang="en-US"/>
              <a:t>DQL: Data Query Language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81841" y="0"/>
            <a:ext cx="9595061" cy="6571789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4471" y="0"/>
            <a:ext cx="8875057" cy="6858000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85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94830" y="0"/>
            <a:ext cx="9144000" cy="6788525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87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824649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89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88382"/>
            <a:ext cx="9144000" cy="6481236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50770" y="238018"/>
            <a:ext cx="9144000" cy="5817994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09394" y="0"/>
            <a:ext cx="9245579" cy="6858000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95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8610" y="0"/>
            <a:ext cx="9066780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98CC00"/>
                </a:solidFill>
              </a:rPr>
              <a:t>Introduction to Databases</a:t>
            </a:r>
            <a:endParaRPr lang="en-US">
              <a:solidFill>
                <a:srgbClr val="98CC00"/>
              </a:solidFill>
            </a:endParaRPr>
          </a:p>
        </p:txBody>
      </p:sp>
      <p:sp>
        <p:nvSpPr>
          <p:cNvPr id="1048648" name=""/>
          <p:cNvSpPr>
            <a:spLocks noGrp="1"/>
          </p:cNvSpPr>
          <p:nvPr>
            <p:ph idx="1"/>
          </p:nvPr>
        </p:nvSpPr>
        <p:spPr>
          <a:xfrm>
            <a:off x="1132212" y="2174096"/>
            <a:ext cx="8516145" cy="4351338"/>
          </a:xfrm>
        </p:spPr>
        <p:txBody>
          <a:bodyPr/>
          <a:p>
            <a:r>
              <a:rPr lang="en-US">
                <a:solidFill>
                  <a:srgbClr val="3399FF"/>
                </a:solidFill>
              </a:rPr>
              <a:t>Introduction to SQL/NoSQL</a:t>
            </a:r>
            <a:endParaRPr lang="en-US">
              <a:solidFill>
                <a:srgbClr val="3399FF"/>
              </a:solidFill>
            </a:endParaRPr>
          </a:p>
          <a:p>
            <a:endParaRPr lang="en-US">
              <a:solidFill>
                <a:srgbClr val="3399FF"/>
              </a:solidFill>
            </a:endParaRPr>
          </a:p>
          <a:p>
            <a:r>
              <a:rPr lang="en-US">
                <a:solidFill>
                  <a:srgbClr val="3399FF"/>
                </a:solidFill>
              </a:rPr>
              <a:t>Advantages</a:t>
            </a:r>
            <a:r>
              <a:rPr lang="en-US">
                <a:solidFill>
                  <a:srgbClr val="3399FF"/>
                </a:solidFill>
              </a:rPr>
              <a:t> and Disadvantages</a:t>
            </a:r>
            <a:endParaRPr lang="en-US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>
            <a:spLocks noGrp="1"/>
          </p:cNvSpPr>
          <p:nvPr>
            <p:ph type="title"/>
          </p:nvPr>
        </p:nvSpPr>
        <p:spPr>
          <a:xfrm>
            <a:off x="628650" y="259951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Introduction to NoSQL</a:t>
            </a:r>
            <a:br>
              <a:rPr lang="en-US">
                <a:solidFill>
                  <a:srgbClr val="3399FF"/>
                </a:solidFill>
              </a:rPr>
            </a:br>
            <a:endParaRPr lang="en-US"/>
          </a:p>
        </p:txBody>
      </p:sp>
      <p:sp>
        <p:nvSpPr>
          <p:cNvPr id="1048652" name=""/>
          <p:cNvSpPr>
            <a:spLocks noGrp="1"/>
          </p:cNvSpPr>
          <p:nvPr>
            <p:ph idx="1"/>
          </p:nvPr>
        </p:nvSpPr>
        <p:spPr>
          <a:xfrm>
            <a:off x="125553" y="1585514"/>
            <a:ext cx="8892894" cy="5924310"/>
          </a:xfrm>
        </p:spPr>
        <p:txBody>
          <a:bodyPr>
            <a:normAutofit/>
          </a:bodyPr>
          <a:p>
            <a:r>
              <a:rPr lang="en-US"/>
              <a:t>A NoSQL originally referring to non SQL or non relational is a database that provides a mechanism for storage and retrieval of data. </a:t>
            </a:r>
            <a:endParaRPr lang="en-US"/>
          </a:p>
          <a:p>
            <a:endParaRPr lang="en-US"/>
          </a:p>
          <a:p>
            <a:r>
              <a:rPr lang="en-US"/>
              <a:t>This data is modeled in means other than the tabular relations used in relational databases.</a:t>
            </a:r>
            <a:endParaRPr lang="en-US"/>
          </a:p>
          <a:p>
            <a:endParaRPr lang="en-US"/>
          </a:p>
          <a:p>
            <a:r>
              <a:rPr lang="en-US"/>
              <a:t> NoSQL databases are used in real-time web applications and big data and their use are increasing over time. 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"/>
          <p:cNvSpPr>
            <a:spLocks noGrp="1"/>
          </p:cNvSpPr>
          <p:nvPr>
            <p:ph idx="1"/>
          </p:nvPr>
        </p:nvSpPr>
        <p:spPr>
          <a:xfrm>
            <a:off x="342901" y="501758"/>
            <a:ext cx="8562109" cy="6090535"/>
          </a:xfrm>
        </p:spPr>
        <p:txBody>
          <a:bodyPr/>
          <a:p>
            <a:r>
              <a:rPr lang="en-US"/>
              <a:t>NoSQL systems are also sometimes called Not only SQL to emphasize the fact that they may support SQL-like query languages</a:t>
            </a:r>
            <a:r>
              <a:rPr lang="en-US"/>
              <a:t>.</a:t>
            </a:r>
            <a:endParaRPr lang="en-US"/>
          </a:p>
          <a:p>
            <a:pPr/>
            <a:endParaRPr lang="en-US"/>
          </a:p>
          <a:p>
            <a:pPr/>
            <a:r>
              <a:rPr lang="en-US"/>
              <a:t>NoSQL database includes simplicity of design, simpler horizontal scaling to clusters of machines and finer control over availability.</a:t>
            </a:r>
            <a:endParaRPr lang="en-US"/>
          </a:p>
          <a:p>
            <a:pPr/>
            <a:endParaRPr lang="en-US"/>
          </a:p>
          <a:p>
            <a:pPr/>
            <a:r>
              <a:rPr lang="en-US"/>
              <a:t>Free and popular NoSQL databases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MongoDB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Redis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Couch DB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RavenDB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Advantages</a:t>
            </a:r>
            <a:r>
              <a:rPr lang="en-US">
                <a:solidFill>
                  <a:srgbClr val="3399FF"/>
                </a:solidFill>
              </a:rPr>
              <a:t> </a:t>
            </a:r>
            <a:r>
              <a:rPr lang="en-US">
                <a:solidFill>
                  <a:srgbClr val="3399FF"/>
                </a:solidFill>
              </a:rPr>
              <a:t>o</a:t>
            </a:r>
            <a:r>
              <a:rPr lang="en-US">
                <a:solidFill>
                  <a:srgbClr val="3399FF"/>
                </a:solidFill>
              </a:rPr>
              <a:t>f</a:t>
            </a:r>
            <a:r>
              <a:rPr lang="en-US">
                <a:solidFill>
                  <a:srgbClr val="3399FF"/>
                </a:solidFill>
              </a:rPr>
              <a:t> </a:t>
            </a:r>
            <a:r>
              <a:rPr lang="en-US">
                <a:solidFill>
                  <a:srgbClr val="3399FF"/>
                </a:solidFill>
              </a:rPr>
              <a:t>S</a:t>
            </a:r>
            <a:r>
              <a:rPr lang="en-US">
                <a:solidFill>
                  <a:srgbClr val="3399FF"/>
                </a:solidFill>
              </a:rPr>
              <a:t>Q</a:t>
            </a:r>
            <a:r>
              <a:rPr lang="en-US">
                <a:solidFill>
                  <a:srgbClr val="3399FF"/>
                </a:solidFill>
              </a:rPr>
              <a:t>L</a:t>
            </a:r>
            <a:endParaRPr lang="en-US"/>
          </a:p>
        </p:txBody>
      </p:sp>
      <p:sp>
        <p:nvSpPr>
          <p:cNvPr id="1048654" name=""/>
          <p:cNvSpPr>
            <a:spLocks noGrp="1"/>
          </p:cNvSpPr>
          <p:nvPr>
            <p:ph idx="1"/>
          </p:nvPr>
        </p:nvSpPr>
        <p:spPr>
          <a:xfrm>
            <a:off x="361083" y="1397631"/>
            <a:ext cx="8782916" cy="5460368"/>
          </a:xfrm>
        </p:spPr>
        <p:txBody>
          <a:bodyPr/>
          <a:p>
            <a:r>
              <a:rPr lang="en-US"/>
              <a:t> It is a user-friendly and domain-specific language.</a:t>
            </a:r>
            <a:endParaRPr lang="en-US"/>
          </a:p>
          <a:p>
            <a:endParaRPr lang="en-US"/>
          </a:p>
          <a:p>
            <a:r>
              <a:rPr lang="en-US"/>
              <a:t>It is widely used in the Business Intelligence tool.</a:t>
            </a:r>
            <a:endParaRPr lang="en-US"/>
          </a:p>
          <a:p>
            <a:endParaRPr lang="en-US"/>
          </a:p>
          <a:p>
            <a:r>
              <a:rPr lang="en-US"/>
              <a:t>Data Science tools depend highly on SQL.</a:t>
            </a:r>
            <a:endParaRPr lang="en-US"/>
          </a:p>
          <a:p>
            <a:endParaRPr lang="en-US"/>
          </a:p>
          <a:p>
            <a:r>
              <a:rPr lang="en-US"/>
              <a:t> Big data tools such as Spark, Impala are dependant on SQL.</a:t>
            </a:r>
            <a:endParaRPr lang="en-US"/>
          </a:p>
          <a:p>
            <a:endParaRPr lang="en-US"/>
          </a:p>
          <a:p>
            <a:r>
              <a:rPr lang="en-US"/>
              <a:t>. It is a reliable and efficient language used for communicating with the database. 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"/>
          <p:cNvSpPr>
            <a:spLocks noGrp="1"/>
          </p:cNvSpPr>
          <p:nvPr>
            <p:ph idx="1"/>
          </p:nvPr>
        </p:nvSpPr>
        <p:spPr>
          <a:xfrm>
            <a:off x="161058" y="294094"/>
            <a:ext cx="8865997" cy="6402033"/>
          </a:xfrm>
        </p:spPr>
        <p:txBody>
          <a:bodyPr/>
          <a:p>
            <a:r>
              <a:rPr lang="en-US"/>
              <a:t>Faster Query Processing </a:t>
            </a:r>
            <a:endParaRPr lang="en-US"/>
          </a:p>
          <a:p>
            <a:endParaRPr lang="en-US"/>
          </a:p>
          <a:p>
            <a:r>
              <a:rPr lang="en-US"/>
              <a:t>No Coding Skills</a:t>
            </a:r>
            <a:endParaRPr lang="en-US"/>
          </a:p>
          <a:p>
            <a:endParaRPr lang="en-US"/>
          </a:p>
          <a:p>
            <a:r>
              <a:rPr lang="en-US"/>
              <a:t> Standardised Language </a:t>
            </a:r>
            <a:endParaRPr lang="en-US"/>
          </a:p>
          <a:p>
            <a:endParaRPr lang="en-US"/>
          </a:p>
          <a:p>
            <a:r>
              <a:rPr lang="en-US"/>
              <a:t>Portable</a:t>
            </a:r>
            <a:endParaRPr lang="en-US"/>
          </a:p>
          <a:p>
            <a:endParaRPr lang="en-US"/>
          </a:p>
          <a:p>
            <a:r>
              <a:rPr lang="en-US"/>
              <a:t>Interactive Language </a:t>
            </a:r>
            <a:endParaRPr lang="en-US"/>
          </a:p>
          <a:p>
            <a:endParaRPr lang="en-US"/>
          </a:p>
          <a:p>
            <a:r>
              <a:rPr lang="en-US"/>
              <a:t>Multiple data views 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Disadvantages</a:t>
            </a:r>
            <a:endParaRPr lang="en-US"/>
          </a:p>
        </p:txBody>
      </p:sp>
      <p:sp>
        <p:nvSpPr>
          <p:cNvPr id="1048656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Complex Interface</a:t>
            </a:r>
            <a:endParaRPr lang="en-US"/>
          </a:p>
          <a:p>
            <a:endParaRPr lang="en-US"/>
          </a:p>
          <a:p>
            <a:r>
              <a:rPr lang="en-US"/>
              <a:t>Cost</a:t>
            </a:r>
            <a:endParaRPr lang="en-US"/>
          </a:p>
          <a:p>
            <a:endParaRPr lang="en-US"/>
          </a:p>
          <a:p>
            <a:r>
              <a:rPr lang="en-US"/>
              <a:t>Partial Control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915148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>
            <a:spLocks noGrp="1"/>
          </p:cNvSpPr>
          <p:nvPr>
            <p:ph type="title"/>
          </p:nvPr>
        </p:nvSpPr>
        <p:spPr>
          <a:xfrm>
            <a:off x="727691" y="279051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Introduction to SQL</a:t>
            </a:r>
            <a:br>
              <a:rPr lang="en-US">
                <a:solidFill>
                  <a:srgbClr val="3399FF"/>
                </a:solidFill>
              </a:rPr>
            </a:br>
            <a:endParaRPr lang="en-US"/>
          </a:p>
        </p:txBody>
      </p:sp>
      <p:sp>
        <p:nvSpPr>
          <p:cNvPr id="1048650" name=""/>
          <p:cNvSpPr>
            <a:spLocks noGrp="1"/>
          </p:cNvSpPr>
          <p:nvPr>
            <p:ph idx="1"/>
          </p:nvPr>
        </p:nvSpPr>
        <p:spPr>
          <a:xfrm>
            <a:off x="177605" y="1253331"/>
            <a:ext cx="8986874" cy="5521059"/>
          </a:xfrm>
        </p:spPr>
        <p:txBody>
          <a:bodyPr/>
          <a:p>
            <a:r>
              <a:rPr lang="en-US"/>
              <a:t>SQL is a standard language for accessing and</a:t>
            </a:r>
            <a:r>
              <a:rPr lang="en-US"/>
              <a:t> </a:t>
            </a:r>
            <a:r>
              <a:rPr lang="en-US"/>
              <a:t>manipulating</a:t>
            </a:r>
            <a:r>
              <a:rPr lang="en-US"/>
              <a:t> databases.</a:t>
            </a:r>
            <a:endParaRPr lang="en-US"/>
          </a:p>
          <a:p>
            <a:endParaRPr lang="en-US"/>
          </a:p>
          <a:p>
            <a:r>
              <a:rPr lang="en-US"/>
              <a:t>SQL stands for Structured Query Language</a:t>
            </a:r>
            <a:endParaRPr lang="en-US"/>
          </a:p>
          <a:p>
            <a:endParaRPr lang="en-US"/>
          </a:p>
          <a:p>
            <a:r>
              <a:rPr lang="en-US"/>
              <a:t>SQL lets you access and manipulate databases</a:t>
            </a:r>
            <a:endParaRPr lang="en-US"/>
          </a:p>
          <a:p>
            <a:endParaRPr lang="en-US"/>
          </a:p>
          <a:p>
            <a:r>
              <a:rPr lang="en-US"/>
              <a:t>SQL became a standard of the American National Standards Institute (ANSI) in 1986, and of the International Organization for Standardization (ISO) in 1987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"/>
          <p:cNvSpPr>
            <a:spLocks noGrp="1"/>
          </p:cNvSpPr>
          <p:nvPr>
            <p:ph idx="1"/>
          </p:nvPr>
        </p:nvSpPr>
        <p:spPr>
          <a:xfrm>
            <a:off x="251623" y="583592"/>
            <a:ext cx="8640755" cy="6274407"/>
          </a:xfrm>
        </p:spPr>
        <p:txBody>
          <a:bodyPr>
            <a:normAutofit/>
          </a:bodyPr>
          <a:p>
            <a:r>
              <a:rPr lang="en-US"/>
              <a:t>SQL can execute queries against a database</a:t>
            </a:r>
            <a:endParaRPr lang="en-US"/>
          </a:p>
          <a:p>
            <a:r>
              <a:rPr lang="en-US"/>
              <a:t>SQL can retrieve data from a database</a:t>
            </a:r>
            <a:endParaRPr lang="en-US"/>
          </a:p>
          <a:p>
            <a:r>
              <a:rPr lang="en-US"/>
              <a:t>SQL can insert records in a database</a:t>
            </a:r>
            <a:endParaRPr lang="en-US"/>
          </a:p>
          <a:p>
            <a:r>
              <a:rPr lang="en-US"/>
              <a:t>SQL can update records in a database</a:t>
            </a:r>
            <a:endParaRPr lang="en-US"/>
          </a:p>
          <a:p>
            <a:r>
              <a:rPr lang="en-US"/>
              <a:t>SQL can delete records from a database</a:t>
            </a:r>
            <a:endParaRPr lang="en-US"/>
          </a:p>
          <a:p>
            <a:r>
              <a:rPr lang="en-US"/>
              <a:t>SQL can create new databases</a:t>
            </a:r>
            <a:endParaRPr lang="en-US"/>
          </a:p>
          <a:p>
            <a:r>
              <a:rPr lang="en-US"/>
              <a:t>SQL can create new tables in a database</a:t>
            </a:r>
            <a:endParaRPr lang="en-US"/>
          </a:p>
          <a:p>
            <a:r>
              <a:rPr lang="en-US"/>
              <a:t>SQL can create stored procedures in a database</a:t>
            </a:r>
            <a:endParaRPr lang="en-US"/>
          </a:p>
          <a:p>
            <a:r>
              <a:rPr lang="en-US"/>
              <a:t>SQL can create views in a database</a:t>
            </a:r>
            <a:endParaRPr lang="en-US"/>
          </a:p>
          <a:p>
            <a:r>
              <a:rPr lang="en-US"/>
              <a:t>SQL can set permissions on tables, procedures, and views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02A5E3"/>
                </a:solidFill>
              </a:rPr>
              <a:t>Using SQL in Your Web Site</a:t>
            </a:r>
            <a:endParaRPr lang="en-US">
              <a:solidFill>
                <a:srgbClr val="02A5E3"/>
              </a:solidFill>
            </a:endParaRPr>
          </a:p>
        </p:txBody>
      </p:sp>
      <p:sp>
        <p:nvSpPr>
          <p:cNvPr id="1048664" name=""/>
          <p:cNvSpPr>
            <a:spLocks noGrp="1"/>
          </p:cNvSpPr>
          <p:nvPr>
            <p:ph idx="1"/>
          </p:nvPr>
        </p:nvSpPr>
        <p:spPr>
          <a:xfrm>
            <a:off x="0" y="1072837"/>
            <a:ext cx="9265520" cy="5599946"/>
          </a:xfrm>
        </p:spPr>
        <p:txBody>
          <a:bodyPr/>
          <a:p>
            <a:r>
              <a:rPr lang="en-US"/>
              <a:t>To build a web site that shows data from a database, you will need:</a:t>
            </a:r>
            <a:endParaRPr lang="en-US"/>
          </a:p>
          <a:p>
            <a:endParaRPr lang="en-US"/>
          </a:p>
          <a:p>
            <a:r>
              <a:rPr lang="en-US"/>
              <a:t>An RDBMS database program (i.e. MS Access, SQL Server, MySQL)</a:t>
            </a:r>
            <a:endParaRPr lang="en-US"/>
          </a:p>
          <a:p>
            <a:endParaRPr lang="en-US"/>
          </a:p>
          <a:p>
            <a:r>
              <a:rPr lang="en-US"/>
              <a:t>To use a server-side scripting language, like PHP or ASP</a:t>
            </a:r>
            <a:endParaRPr lang="en-US"/>
          </a:p>
          <a:p>
            <a:endParaRPr lang="en-US"/>
          </a:p>
          <a:p>
            <a:r>
              <a:rPr lang="en-US"/>
              <a:t>To use SQL to get the data you want</a:t>
            </a:r>
            <a:endParaRPr lang="en-US"/>
          </a:p>
          <a:p>
            <a:endParaRPr lang="en-US"/>
          </a:p>
          <a:p>
            <a:r>
              <a:rPr lang="en-US"/>
              <a:t>To use HTML / CSS to style the page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99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605886"/>
            <a:ext cx="9144000" cy="364622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01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863426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00B0F0"/>
                </a:solidFill>
              </a:rPr>
              <a:t>Rules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1048666" name=""/>
          <p:cNvSpPr>
            <a:spLocks noGrp="1"/>
          </p:cNvSpPr>
          <p:nvPr>
            <p:ph idx="1"/>
          </p:nvPr>
        </p:nvSpPr>
        <p:spPr>
          <a:xfrm>
            <a:off x="148069" y="1111774"/>
            <a:ext cx="8839080" cy="5610309"/>
          </a:xfrm>
        </p:spPr>
        <p:txBody>
          <a:bodyPr/>
          <a:p>
            <a:r>
              <a:rPr lang="en-US"/>
              <a:t>Structure query language is not case sensitive. Generally, keywords of SQL are written in uppercase.</a:t>
            </a:r>
            <a:endParaRPr lang="en-US"/>
          </a:p>
          <a:p>
            <a:endParaRPr lang="en-US"/>
          </a:p>
          <a:p>
            <a:r>
              <a:rPr lang="en-US"/>
              <a:t>Statements</a:t>
            </a:r>
            <a:r>
              <a:rPr lang="en-US"/>
              <a:t> of SQL are dependent on text lines. We can use a single SQL statement on one or multiple text line.</a:t>
            </a:r>
            <a:endParaRPr lang="en-US"/>
          </a:p>
          <a:p>
            <a:endParaRPr lang="en-US"/>
          </a:p>
          <a:p>
            <a:r>
              <a:rPr lang="en-US"/>
              <a:t>Using the SQL statements, you can perform most of the actions in a database.</a:t>
            </a:r>
            <a:endParaRPr lang="en-US"/>
          </a:p>
          <a:p>
            <a:endParaRPr lang="en-US"/>
          </a:p>
          <a:p>
            <a:r>
              <a:rPr lang="en-US"/>
              <a:t>SQL depends on tuple relational calculus and relational algebra.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"/>
          <p:cNvSpPr>
            <a:spLocks noGrp="1"/>
          </p:cNvSpPr>
          <p:nvPr>
            <p:ph type="title"/>
          </p:nvPr>
        </p:nvSpPr>
        <p:spPr>
          <a:xfrm>
            <a:off x="628649" y="-167605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00B0F0"/>
                </a:solidFill>
              </a:rPr>
              <a:t>SQL process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1048668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8649" y="863940"/>
            <a:ext cx="8121134" cy="5773215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RMX1925</dc:creator>
  <dcterms:created xsi:type="dcterms:W3CDTF">2015-05-11T22:30:45Z</dcterms:created>
  <dcterms:modified xsi:type="dcterms:W3CDTF">2021-02-23T21:02:30Z</dcterms:modified>
</cp:coreProperties>
</file>