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86" r:id="rId5"/>
    <p:sldId id="287" r:id="rId6"/>
    <p:sldId id="288" r:id="rId7"/>
    <p:sldId id="289" r:id="rId8"/>
    <p:sldId id="290" r:id="rId9"/>
    <p:sldId id="284" r:id="rId10"/>
    <p:sldId id="285" r:id="rId11"/>
    <p:sldId id="265" r:id="rId12"/>
    <p:sldId id="268" r:id="rId13"/>
    <p:sldId id="269" r:id="rId14"/>
    <p:sldId id="266" r:id="rId15"/>
    <p:sldId id="267" r:id="rId16"/>
    <p:sldId id="276" r:id="rId17"/>
    <p:sldId id="270" r:id="rId18"/>
    <p:sldId id="271" r:id="rId19"/>
    <p:sldId id="272" r:id="rId20"/>
    <p:sldId id="273" r:id="rId21"/>
    <p:sldId id="274" r:id="rId22"/>
    <p:sldId id="275" r:id="rId23"/>
    <p:sldId id="259" r:id="rId24"/>
    <p:sldId id="260" r:id="rId25"/>
    <p:sldId id="261" r:id="rId26"/>
    <p:sldId id="262" r:id="rId27"/>
    <p:sldId id="263" r:id="rId28"/>
    <p:sldId id="264" r:id="rId29"/>
    <p:sldId id="277" r:id="rId30"/>
    <p:sldId id="278" r:id="rId31"/>
    <p:sldId id="279" r:id="rId32"/>
    <p:sldId id="280" r:id="rId33"/>
    <p:sldId id="281" r:id="rId34"/>
    <p:sldId id="282" r:id="rId35"/>
    <p:sldId id="292" r:id="rId36"/>
    <p:sldId id="293" r:id="rId37"/>
    <p:sldId id="294" r:id="rId38"/>
    <p:sldId id="295" r:id="rId39"/>
    <p:sldId id="296" r:id="rId40"/>
    <p:sldId id="297" r:id="rId41"/>
    <p:sldId id="298" r:id="rId42"/>
    <p:sldId id="283" r:id="rId43"/>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tableStyles" Target="tableStyles.xml"/><Relationship Id="rId45" Type="http://schemas.openxmlformats.org/officeDocument/2006/relationships/presProps" Target="presProps.xml"/><Relationship Id="rId46" Type="http://schemas.openxmlformats.org/officeDocument/2006/relationships/viewProps" Target="viewProps.xml"/><Relationship Id="rId4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5" name=""/>
        <p:cNvGrpSpPr/>
        <p:nvPr/>
      </p:nvGrpSpPr>
      <p:grpSpPr>
        <a:xfrm>
          <a:off x="0" y="0"/>
          <a:ext cx="0" cy="0"/>
          <a:chOff x="0" y="0"/>
          <a:chExt cx="0" cy="0"/>
        </a:xfrm>
      </p:grpSpPr>
      <p:sp>
        <p:nvSpPr>
          <p:cNvPr id="1048621" name="Title 1"/>
          <p:cNvSpPr>
            <a:spLocks noGrp="1"/>
          </p:cNvSpPr>
          <p:nvPr>
            <p:ph type="title"/>
          </p:nvPr>
        </p:nvSpPr>
        <p:spPr/>
        <p:txBody>
          <a:bodyPr/>
          <a:p>
            <a:r>
              <a:rPr altLang="zh-CN" lang="en-US" smtClean="0"/>
              <a:t>Click to edit Master title style</a:t>
            </a:r>
            <a:endParaRPr dirty="0" lang="en-US"/>
          </a:p>
        </p:txBody>
      </p:sp>
      <p:sp>
        <p:nvSpPr>
          <p:cNvPr id="104862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4" name="Footer Placeholder 4"/>
          <p:cNvSpPr>
            <a:spLocks noGrp="1"/>
          </p:cNvSpPr>
          <p:nvPr>
            <p:ph type="ftr" sz="quarter" idx="11"/>
          </p:nvPr>
        </p:nvSpPr>
        <p:spPr/>
        <p:txBody>
          <a:bodyPr/>
          <a:p>
            <a:endParaRPr altLang="en-US" lang="zh-CN"/>
          </a:p>
        </p:txBody>
      </p:sp>
      <p:sp>
        <p:nvSpPr>
          <p:cNvPr id="104862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3" name=""/>
        <p:cNvGrpSpPr/>
        <p:nvPr/>
      </p:nvGrpSpPr>
      <p:grpSpPr>
        <a:xfrm>
          <a:off x="0" y="0"/>
          <a:ext cx="0" cy="0"/>
          <a:chOff x="0" y="0"/>
          <a:chExt cx="0" cy="0"/>
        </a:xfrm>
      </p:grpSpPr>
      <p:sp>
        <p:nvSpPr>
          <p:cNvPr id="1048610"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1"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3" name="Footer Placeholder 4"/>
          <p:cNvSpPr>
            <a:spLocks noGrp="1"/>
          </p:cNvSpPr>
          <p:nvPr>
            <p:ph type="ftr" sz="quarter" idx="11"/>
          </p:nvPr>
        </p:nvSpPr>
        <p:spPr/>
        <p:txBody>
          <a:bodyPr/>
          <a:p>
            <a:endParaRPr altLang="en-US" lang="zh-CN"/>
          </a:p>
        </p:txBody>
      </p:sp>
      <p:sp>
        <p:nvSpPr>
          <p:cNvPr id="104861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7" name="Title 1"/>
          <p:cNvSpPr>
            <a:spLocks noGrp="1"/>
          </p:cNvSpPr>
          <p:nvPr>
            <p:ph type="title"/>
          </p:nvPr>
        </p:nvSpPr>
        <p:spPr/>
        <p:txBody>
          <a:bodyPr/>
          <a:p>
            <a:r>
              <a:rPr altLang="zh-CN" lang="en-US" smtClean="0"/>
              <a:t>Click to edit Master title style</a:t>
            </a:r>
            <a:endParaRPr dirty="0" lang="en-US"/>
          </a:p>
        </p:txBody>
      </p:sp>
      <p:sp>
        <p:nvSpPr>
          <p:cNvPr id="104858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4"/>
          <p:cNvSpPr>
            <a:spLocks noGrp="1"/>
          </p:cNvSpPr>
          <p:nvPr>
            <p:ph type="ftr" sz="quarter" idx="11"/>
          </p:nvPr>
        </p:nvSpPr>
        <p:spPr/>
        <p:txBody>
          <a:bodyPr/>
          <a:p>
            <a:endParaRPr altLang="en-US" lang="zh-CN"/>
          </a:p>
        </p:txBody>
      </p:sp>
      <p:sp>
        <p:nvSpPr>
          <p:cNvPr id="104859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6" name=""/>
        <p:cNvGrpSpPr/>
        <p:nvPr/>
      </p:nvGrpSpPr>
      <p:grpSpPr>
        <a:xfrm>
          <a:off x="0" y="0"/>
          <a:ext cx="0" cy="0"/>
          <a:chOff x="0" y="0"/>
          <a:chExt cx="0" cy="0"/>
        </a:xfrm>
      </p:grpSpPr>
      <p:sp>
        <p:nvSpPr>
          <p:cNvPr id="104862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4"/>
          <p:cNvSpPr>
            <a:spLocks noGrp="1"/>
          </p:cNvSpPr>
          <p:nvPr>
            <p:ph type="ftr" sz="quarter" idx="11"/>
          </p:nvPr>
        </p:nvSpPr>
        <p:spPr/>
        <p:txBody>
          <a:bodyPr/>
          <a:p>
            <a:endParaRPr altLang="en-US" lang="zh-CN"/>
          </a:p>
        </p:txBody>
      </p:sp>
      <p:sp>
        <p:nvSpPr>
          <p:cNvPr id="104863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7"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dirty="0" lang="en-US"/>
          </a:p>
        </p:txBody>
      </p:sp>
      <p:sp>
        <p:nvSpPr>
          <p:cNvPr id="104863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5" name="Footer Placeholder 5"/>
          <p:cNvSpPr>
            <a:spLocks noGrp="1"/>
          </p:cNvSpPr>
          <p:nvPr>
            <p:ph type="ftr" sz="quarter" idx="11"/>
          </p:nvPr>
        </p:nvSpPr>
        <p:spPr/>
        <p:txBody>
          <a:bodyPr/>
          <a:p>
            <a:endParaRPr altLang="en-US" lang="zh-CN"/>
          </a:p>
        </p:txBody>
      </p:sp>
      <p:sp>
        <p:nvSpPr>
          <p:cNvPr id="104863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8" name=""/>
        <p:cNvGrpSpPr/>
        <p:nvPr/>
      </p:nvGrpSpPr>
      <p:grpSpPr>
        <a:xfrm>
          <a:off x="0" y="0"/>
          <a:ext cx="0" cy="0"/>
          <a:chOff x="0" y="0"/>
          <a:chExt cx="0" cy="0"/>
        </a:xfrm>
      </p:grpSpPr>
      <p:sp>
        <p:nvSpPr>
          <p:cNvPr id="104863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7"/>
          <p:cNvSpPr>
            <a:spLocks noGrp="1"/>
          </p:cNvSpPr>
          <p:nvPr>
            <p:ph type="ftr" sz="quarter" idx="11"/>
          </p:nvPr>
        </p:nvSpPr>
        <p:spPr/>
        <p:txBody>
          <a:bodyPr/>
          <a:p>
            <a:endParaRPr altLang="en-US" lang="zh-CN"/>
          </a:p>
        </p:txBody>
      </p:sp>
      <p:sp>
        <p:nvSpPr>
          <p:cNvPr id="1048644"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06" name="Title 1"/>
          <p:cNvSpPr>
            <a:spLocks noGrp="1"/>
          </p:cNvSpPr>
          <p:nvPr>
            <p:ph type="title"/>
          </p:nvPr>
        </p:nvSpPr>
        <p:spPr/>
        <p:txBody>
          <a:bodyPr/>
          <a:p>
            <a:r>
              <a:rPr altLang="zh-CN" lang="en-US" smtClean="0"/>
              <a:t>Click to edit Master title style</a:t>
            </a:r>
            <a:endParaRPr dirty="0" lang="en-US"/>
          </a:p>
        </p:txBody>
      </p:sp>
      <p:sp>
        <p:nvSpPr>
          <p:cNvPr id="1048607"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8" name="Footer Placeholder 3"/>
          <p:cNvSpPr>
            <a:spLocks noGrp="1"/>
          </p:cNvSpPr>
          <p:nvPr>
            <p:ph type="ftr" sz="quarter" idx="11"/>
          </p:nvPr>
        </p:nvSpPr>
        <p:spPr/>
        <p:txBody>
          <a:bodyPr/>
          <a:p>
            <a:endParaRPr altLang="en-US" lang="zh-CN"/>
          </a:p>
        </p:txBody>
      </p:sp>
      <p:sp>
        <p:nvSpPr>
          <p:cNvPr id="1048609"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45"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6" name="Footer Placeholder 2"/>
          <p:cNvSpPr>
            <a:spLocks noGrp="1"/>
          </p:cNvSpPr>
          <p:nvPr>
            <p:ph type="ftr" sz="quarter" idx="11"/>
          </p:nvPr>
        </p:nvSpPr>
        <p:spPr/>
        <p:txBody>
          <a:bodyPr/>
          <a:p>
            <a:endParaRPr altLang="en-US" lang="zh-CN"/>
          </a:p>
        </p:txBody>
      </p:sp>
      <p:sp>
        <p:nvSpPr>
          <p:cNvPr id="1048647"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0" name=""/>
        <p:cNvGrpSpPr/>
        <p:nvPr/>
      </p:nvGrpSpPr>
      <p:grpSpPr>
        <a:xfrm>
          <a:off x="0" y="0"/>
          <a:ext cx="0" cy="0"/>
          <a:chOff x="0" y="0"/>
          <a:chExt cx="0" cy="0"/>
        </a:xfrm>
      </p:grpSpPr>
      <p:sp>
        <p:nvSpPr>
          <p:cNvPr id="104864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2" name="Footer Placeholder 5"/>
          <p:cNvSpPr>
            <a:spLocks noGrp="1"/>
          </p:cNvSpPr>
          <p:nvPr>
            <p:ph type="ftr" sz="quarter" idx="11"/>
          </p:nvPr>
        </p:nvSpPr>
        <p:spPr/>
        <p:txBody>
          <a:bodyPr/>
          <a:p>
            <a:endParaRPr altLang="en-US" lang="zh-CN"/>
          </a:p>
        </p:txBody>
      </p:sp>
      <p:sp>
        <p:nvSpPr>
          <p:cNvPr id="104865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4" name=""/>
        <p:cNvGrpSpPr/>
        <p:nvPr/>
      </p:nvGrpSpPr>
      <p:grpSpPr>
        <a:xfrm>
          <a:off x="0" y="0"/>
          <a:ext cx="0" cy="0"/>
          <a:chOff x="0" y="0"/>
          <a:chExt cx="0" cy="0"/>
        </a:xfrm>
      </p:grpSpPr>
      <p:sp>
        <p:nvSpPr>
          <p:cNvPr id="104861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9" name="Footer Placeholder 5"/>
          <p:cNvSpPr>
            <a:spLocks noGrp="1"/>
          </p:cNvSpPr>
          <p:nvPr>
            <p:ph type="ftr" sz="quarter" idx="11"/>
          </p:nvPr>
        </p:nvSpPr>
        <p:spPr/>
        <p:txBody>
          <a:bodyPr/>
          <a:p>
            <a:endParaRPr altLang="en-US" lang="zh-CN"/>
          </a:p>
        </p:txBody>
      </p:sp>
      <p:sp>
        <p:nvSpPr>
          <p:cNvPr id="104862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jpeg"/><Relationship Id="rId3"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png"/><Relationship Id="rId3"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jpe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86" name="Title 1"/>
          <p:cNvSpPr>
            <a:spLocks noGrp="1"/>
          </p:cNvSpPr>
          <p:nvPr>
            <p:ph type="ctrTitle"/>
          </p:nvPr>
        </p:nvSpPr>
        <p:spPr>
          <a:xfrm>
            <a:off x="120802" y="3633749"/>
            <a:ext cx="8568262" cy="2654188"/>
          </a:xfrm>
        </p:spPr>
        <p:txBody>
          <a:bodyPr>
            <a:normAutofit/>
          </a:bodyPr>
          <a:p>
            <a:r>
              <a:rPr altLang="zh-CN" lang="en-US"/>
              <a:t>Connecting to the Database, Normalization Forms</a:t>
            </a:r>
            <a:endParaRPr altLang="zh-CN" lang="en-US"/>
          </a:p>
        </p:txBody>
      </p:sp>
      <p:pic>
        <p:nvPicPr>
          <p:cNvPr id="2097152" name=""/>
          <p:cNvPicPr>
            <a:picLocks/>
          </p:cNvPicPr>
          <p:nvPr/>
        </p:nvPicPr>
        <p:blipFill>
          <a:blip xmlns:r="http://schemas.openxmlformats.org/officeDocument/2006/relationships" r:embed="rId1"/>
          <a:stretch>
            <a:fillRect/>
          </a:stretch>
        </p:blipFill>
        <p:spPr>
          <a:xfrm rot="0">
            <a:off x="1601514" y="0"/>
            <a:ext cx="6515842" cy="3342849"/>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0" name=""/>
          <p:cNvSpPr>
            <a:spLocks noGrp="1"/>
          </p:cNvSpPr>
          <p:nvPr>
            <p:ph type="title"/>
          </p:nvPr>
        </p:nvSpPr>
        <p:spPr>
          <a:xfrm>
            <a:off x="875435" y="0"/>
            <a:ext cx="7886700" cy="1325563"/>
          </a:xfrm>
        </p:spPr>
        <p:txBody>
          <a:bodyPr/>
          <a:p>
            <a:pPr algn="ctr"/>
            <a:r>
              <a:rPr lang="en-US">
                <a:solidFill>
                  <a:srgbClr val="00B0F0"/>
                </a:solidFill>
              </a:rPr>
              <a:t>Normalization</a:t>
            </a:r>
            <a:endParaRPr lang="en-US">
              <a:solidFill>
                <a:srgbClr val="00B0F0"/>
              </a:solidFill>
            </a:endParaRPr>
          </a:p>
        </p:txBody>
      </p:sp>
      <p:sp>
        <p:nvSpPr>
          <p:cNvPr id="1048661" name=""/>
          <p:cNvSpPr>
            <a:spLocks noGrp="1"/>
          </p:cNvSpPr>
          <p:nvPr>
            <p:ph idx="1"/>
          </p:nvPr>
        </p:nvSpPr>
        <p:spPr>
          <a:xfrm>
            <a:off x="0" y="1111774"/>
            <a:ext cx="8912803" cy="5078166"/>
          </a:xfrm>
        </p:spPr>
        <p:txBody>
          <a:bodyPr/>
          <a:p>
            <a:r>
              <a:rPr lang="en-US"/>
              <a:t>Normalization is a database design technique that reduces data redundancy and eliminates undesirable characteristics like Insertion, Update and Deletion Anomalies. </a:t>
            </a:r>
            <a:endParaRPr lang="en-US"/>
          </a:p>
          <a:p>
            <a:endParaRPr lang="en-US"/>
          </a:p>
          <a:p>
            <a:r>
              <a:rPr lang="en-US"/>
              <a:t>Normalization rules divides larger tables into smaller tables and links them using relationships. </a:t>
            </a:r>
            <a:endParaRPr lang="en-US"/>
          </a:p>
          <a:p>
            <a:endParaRPr lang="en-US"/>
          </a:p>
          <a:p>
            <a:r>
              <a:rPr lang="en-US"/>
              <a:t>The purpose of Normalization in SQL is to eliminate redundant (repetitive) data and ensure data is stored logically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6" name=""/>
          <p:cNvSpPr>
            <a:spLocks noGrp="1"/>
          </p:cNvSpPr>
          <p:nvPr>
            <p:ph type="title"/>
          </p:nvPr>
        </p:nvSpPr>
        <p:spPr/>
        <p:txBody>
          <a:bodyPr/>
          <a:p>
            <a:pPr algn="ctr" indent="0" marL="4763">
              <a:buNone/>
            </a:pPr>
            <a:r>
              <a:rPr lang="en-US">
                <a:solidFill>
                  <a:srgbClr val="3399FF"/>
                </a:solidFill>
              </a:rPr>
              <a:t>Database Normal Forms</a:t>
            </a:r>
            <a:br>
              <a:rPr lang="en-US">
                <a:solidFill>
                  <a:srgbClr val="3399FF"/>
                </a:solidFill>
              </a:rPr>
            </a:br>
            <a:endParaRPr lang="en-US">
              <a:solidFill>
                <a:srgbClr val="3399FF"/>
              </a:solidFill>
            </a:endParaRPr>
          </a:p>
        </p:txBody>
      </p:sp>
      <p:sp>
        <p:nvSpPr>
          <p:cNvPr id="1048667" name=""/>
          <p:cNvSpPr>
            <a:spLocks noGrp="1"/>
          </p:cNvSpPr>
          <p:nvPr>
            <p:ph idx="1"/>
          </p:nvPr>
        </p:nvSpPr>
        <p:spPr/>
        <p:txBody>
          <a:bodyPr/>
          <a:p>
            <a:endParaRPr lang="en-US"/>
          </a:p>
        </p:txBody>
      </p:sp>
      <p:pic>
        <p:nvPicPr>
          <p:cNvPr id="2097153" name=""/>
          <p:cNvPicPr>
            <a:picLocks/>
          </p:cNvPicPr>
          <p:nvPr/>
        </p:nvPicPr>
        <p:blipFill>
          <a:blip xmlns:r="http://schemas.openxmlformats.org/officeDocument/2006/relationships" r:embed="rId1"/>
          <a:stretch>
            <a:fillRect/>
          </a:stretch>
        </p:blipFill>
        <p:spPr>
          <a:xfrm rot="0">
            <a:off x="922192" y="1592460"/>
            <a:ext cx="7304368" cy="468544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9" name=""/>
          <p:cNvSpPr>
            <a:spLocks noGrp="1"/>
          </p:cNvSpPr>
          <p:nvPr>
            <p:ph idx="1"/>
          </p:nvPr>
        </p:nvSpPr>
        <p:spPr>
          <a:xfrm>
            <a:off x="342901" y="346008"/>
            <a:ext cx="8484178" cy="6404731"/>
          </a:xfrm>
        </p:spPr>
        <p:txBody>
          <a:bodyPr>
            <a:normAutofit fontScale="96429" lnSpcReduction="20000"/>
          </a:bodyPr>
          <a:p>
            <a:r>
              <a:rPr lang="en-US"/>
              <a:t>1NF (First Normal Form)</a:t>
            </a:r>
            <a:endParaRPr lang="en-US"/>
          </a:p>
          <a:p>
            <a:endParaRPr lang="en-US"/>
          </a:p>
          <a:p>
            <a:r>
              <a:rPr lang="en-US"/>
              <a:t>2NF (Second Normal Form)</a:t>
            </a:r>
            <a:endParaRPr lang="en-US"/>
          </a:p>
          <a:p>
            <a:endParaRPr lang="en-US"/>
          </a:p>
          <a:p>
            <a:r>
              <a:rPr lang="en-US"/>
              <a:t>3NF (Third Normal Form)</a:t>
            </a:r>
            <a:endParaRPr lang="en-US"/>
          </a:p>
          <a:p>
            <a:endParaRPr lang="en-US"/>
          </a:p>
          <a:p>
            <a:r>
              <a:rPr lang="en-US"/>
              <a:t>BCNF (Boyce-Codd Normal Form)</a:t>
            </a:r>
            <a:endParaRPr lang="en-US"/>
          </a:p>
          <a:p>
            <a:endParaRPr lang="en-US"/>
          </a:p>
          <a:p>
            <a:r>
              <a:rPr lang="en-US"/>
              <a:t>4NF (Fourth Normal Form)</a:t>
            </a:r>
            <a:endParaRPr lang="en-US"/>
          </a:p>
          <a:p>
            <a:endParaRPr lang="en-US"/>
          </a:p>
          <a:p>
            <a:r>
              <a:rPr lang="en-US"/>
              <a:t>5NF (Fifth Normal Form)</a:t>
            </a:r>
            <a:endParaRPr lang="en-US"/>
          </a:p>
          <a:p>
            <a:endParaRPr lang="en-US"/>
          </a:p>
          <a:p>
            <a:r>
              <a:rPr lang="en-US"/>
              <a:t>6NF (Sixth Normal Form)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3" name=""/>
          <p:cNvSpPr>
            <a:spLocks noGrp="1"/>
          </p:cNvSpPr>
          <p:nvPr>
            <p:ph idx="1"/>
          </p:nvPr>
        </p:nvSpPr>
        <p:spPr>
          <a:xfrm>
            <a:off x="277957" y="190260"/>
            <a:ext cx="8810730" cy="6427991"/>
          </a:xfrm>
        </p:spPr>
        <p:txBody>
          <a:bodyPr/>
          <a:p>
            <a:r>
              <a:rPr lang="en-US"/>
              <a:t>Assume, a video library maintains a database of movies rented out. </a:t>
            </a:r>
            <a:endParaRPr lang="en-US"/>
          </a:p>
          <a:p>
            <a:r>
              <a:rPr lang="en-US"/>
              <a:t>Without any normalization in database, all information is stored in one table as shown below. </a:t>
            </a:r>
            <a:endParaRPr lang="en-US"/>
          </a:p>
        </p:txBody>
      </p:sp>
      <p:pic>
        <p:nvPicPr>
          <p:cNvPr id="2097154" name=""/>
          <p:cNvPicPr>
            <a:picLocks/>
          </p:cNvPicPr>
          <p:nvPr/>
        </p:nvPicPr>
        <p:blipFill>
          <a:blip xmlns:r="http://schemas.openxmlformats.org/officeDocument/2006/relationships" r:embed="rId1"/>
          <a:stretch>
            <a:fillRect/>
          </a:stretch>
        </p:blipFill>
        <p:spPr>
          <a:xfrm rot="0">
            <a:off x="0" y="1889830"/>
            <a:ext cx="9144000" cy="4913008"/>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4" name=""/>
          <p:cNvSpPr>
            <a:spLocks noGrp="1"/>
          </p:cNvSpPr>
          <p:nvPr>
            <p:ph type="title"/>
          </p:nvPr>
        </p:nvSpPr>
        <p:spPr>
          <a:xfrm>
            <a:off x="485774" y="0"/>
            <a:ext cx="7886700" cy="1325563"/>
          </a:xfrm>
        </p:spPr>
        <p:txBody>
          <a:bodyPr/>
          <a:p>
            <a:pPr algn="ctr"/>
            <a:r>
              <a:rPr lang="en-US">
                <a:solidFill>
                  <a:srgbClr val="3399FF"/>
                </a:solidFill>
              </a:rPr>
              <a:t>1NF (First Normal Form) </a:t>
            </a:r>
            <a:endParaRPr lang="en-US">
              <a:solidFill>
                <a:srgbClr val="3399FF"/>
              </a:solidFill>
            </a:endParaRPr>
          </a:p>
        </p:txBody>
      </p:sp>
      <p:sp>
        <p:nvSpPr>
          <p:cNvPr id="1048665" name=""/>
          <p:cNvSpPr>
            <a:spLocks noGrp="1"/>
          </p:cNvSpPr>
          <p:nvPr>
            <p:ph idx="1"/>
          </p:nvPr>
        </p:nvSpPr>
        <p:spPr>
          <a:xfrm>
            <a:off x="199081" y="1658850"/>
            <a:ext cx="8745839" cy="5715811"/>
          </a:xfrm>
        </p:spPr>
        <p:txBody>
          <a:bodyPr/>
          <a:p>
            <a:r>
              <a:rPr b="0" sz="3500" lang="en-US"/>
              <a:t>R</a:t>
            </a:r>
            <a:r>
              <a:rPr b="0" sz="3500" lang="en-US"/>
              <a:t>U</a:t>
            </a:r>
            <a:r>
              <a:rPr b="0" sz="3500" lang="en-US"/>
              <a:t>L</a:t>
            </a:r>
            <a:r>
              <a:rPr b="0" sz="3500" lang="en-US"/>
              <a:t>E</a:t>
            </a:r>
            <a:r>
              <a:rPr b="0" sz="3500" lang="en-US"/>
              <a:t>S</a:t>
            </a:r>
            <a:endParaRPr b="0" sz="3500" lang="en-US"/>
          </a:p>
          <a:p>
            <a:endParaRPr lang="en-US"/>
          </a:p>
          <a:p>
            <a:pPr indent="-514350" marL="514350">
              <a:buFont typeface="+mj-lt"/>
              <a:buAutoNum type="arabicPeriod" startAt="1"/>
            </a:pPr>
            <a:r>
              <a:rPr lang="en-US"/>
              <a:t>Each table cell should contain a single value.</a:t>
            </a:r>
            <a:endParaRPr lang="en-US"/>
          </a:p>
          <a:p>
            <a:pPr indent="-514350" marL="514350">
              <a:buFont typeface="+mj-lt"/>
              <a:buAutoNum type="arabicPeriod" startAt="1"/>
            </a:pPr>
            <a:endParaRPr lang="en-US"/>
          </a:p>
          <a:p>
            <a:pPr indent="-514350" marL="514350">
              <a:buFont typeface="+mj-lt"/>
              <a:buAutoNum type="arabicPeriod" startAt="1"/>
            </a:pPr>
            <a:r>
              <a:rPr lang="en-US"/>
              <a:t>Each record needs to be unique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2" name=""/>
          <p:cNvSpPr>
            <a:spLocks noGrp="1"/>
          </p:cNvSpPr>
          <p:nvPr>
            <p:ph type="title"/>
          </p:nvPr>
        </p:nvSpPr>
        <p:spPr/>
        <p:txBody>
          <a:bodyPr/>
          <a:p>
            <a:pPr algn="ctr"/>
            <a:r>
              <a:rPr lang="en-US"/>
              <a:t>1NF Example</a:t>
            </a:r>
            <a:endParaRPr lang="en-US"/>
          </a:p>
        </p:txBody>
      </p:sp>
      <p:sp>
        <p:nvSpPr>
          <p:cNvPr id="1048683" name=""/>
          <p:cNvSpPr>
            <a:spLocks noGrp="1"/>
          </p:cNvSpPr>
          <p:nvPr>
            <p:ph idx="1"/>
          </p:nvPr>
        </p:nvSpPr>
        <p:spPr/>
        <p:txBody>
          <a:bodyPr/>
          <a:p>
            <a:endParaRPr lang="en-US"/>
          </a:p>
        </p:txBody>
      </p:sp>
      <p:pic>
        <p:nvPicPr>
          <p:cNvPr id="2097155" name=""/>
          <p:cNvPicPr>
            <a:picLocks/>
          </p:cNvPicPr>
          <p:nvPr/>
        </p:nvPicPr>
        <p:blipFill>
          <a:blip xmlns:r="http://schemas.openxmlformats.org/officeDocument/2006/relationships" r:embed="rId1"/>
          <a:stretch>
            <a:fillRect/>
          </a:stretch>
        </p:blipFill>
        <p:spPr>
          <a:xfrm rot="0">
            <a:off x="0" y="1623491"/>
            <a:ext cx="9144000" cy="451328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0" name=""/>
          <p:cNvSpPr>
            <a:spLocks noGrp="1"/>
          </p:cNvSpPr>
          <p:nvPr>
            <p:ph type="title"/>
          </p:nvPr>
        </p:nvSpPr>
        <p:spPr>
          <a:xfrm>
            <a:off x="628650" y="0"/>
            <a:ext cx="7886700" cy="1325563"/>
          </a:xfrm>
        </p:spPr>
        <p:txBody>
          <a:bodyPr/>
          <a:p>
            <a:pPr algn="ctr"/>
            <a:r>
              <a:rPr lang="en-US">
                <a:solidFill>
                  <a:srgbClr val="3399FF"/>
                </a:solidFill>
              </a:rPr>
              <a:t>KEY</a:t>
            </a:r>
            <a:endParaRPr lang="en-US">
              <a:solidFill>
                <a:srgbClr val="3399FF"/>
              </a:solidFill>
            </a:endParaRPr>
          </a:p>
        </p:txBody>
      </p:sp>
      <p:sp>
        <p:nvSpPr>
          <p:cNvPr id="1048671" name=""/>
          <p:cNvSpPr>
            <a:spLocks noGrp="1"/>
          </p:cNvSpPr>
          <p:nvPr>
            <p:ph idx="1"/>
          </p:nvPr>
        </p:nvSpPr>
        <p:spPr>
          <a:xfrm>
            <a:off x="368876" y="1046879"/>
            <a:ext cx="8763433" cy="5571371"/>
          </a:xfrm>
        </p:spPr>
        <p:txBody>
          <a:bodyPr/>
          <a:p>
            <a:r>
              <a:rPr lang="en-US"/>
              <a:t>A KEY is a value used to identify a record in a table uniquely. </a:t>
            </a:r>
            <a:endParaRPr lang="en-US"/>
          </a:p>
          <a:p>
            <a:endParaRPr lang="en-US"/>
          </a:p>
          <a:p>
            <a:r>
              <a:rPr lang="en-US"/>
              <a:t>A KEY could be a single column or combination of multiple columns</a:t>
            </a:r>
            <a:endParaRPr lang="en-US"/>
          </a:p>
          <a:p>
            <a:endParaRPr lang="en-US"/>
          </a:p>
          <a:p>
            <a:r>
              <a:rPr lang="en-US"/>
              <a:t>Note: Columns in a table that are NOT used to identify a record uniquely are called non-key columns.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2" name=""/>
          <p:cNvSpPr>
            <a:spLocks noGrp="1"/>
          </p:cNvSpPr>
          <p:nvPr>
            <p:ph type="title"/>
          </p:nvPr>
        </p:nvSpPr>
        <p:spPr>
          <a:xfrm>
            <a:off x="628649" y="0"/>
            <a:ext cx="7886700" cy="1325563"/>
          </a:xfrm>
        </p:spPr>
        <p:txBody>
          <a:bodyPr/>
          <a:p>
            <a:pPr algn="ctr"/>
            <a:r>
              <a:rPr lang="en-US">
                <a:solidFill>
                  <a:srgbClr val="3399FF"/>
                </a:solidFill>
              </a:rPr>
              <a:t>Primary Key</a:t>
            </a:r>
            <a:endParaRPr lang="en-US">
              <a:solidFill>
                <a:srgbClr val="3399FF"/>
              </a:solidFill>
            </a:endParaRPr>
          </a:p>
        </p:txBody>
      </p:sp>
      <p:sp>
        <p:nvSpPr>
          <p:cNvPr id="1048673" name=""/>
          <p:cNvSpPr>
            <a:spLocks noGrp="1"/>
          </p:cNvSpPr>
          <p:nvPr>
            <p:ph idx="1"/>
          </p:nvPr>
        </p:nvSpPr>
        <p:spPr>
          <a:xfrm>
            <a:off x="336404" y="1325563"/>
            <a:ext cx="8575098" cy="5226005"/>
          </a:xfrm>
        </p:spPr>
        <p:txBody>
          <a:bodyPr/>
          <a:p>
            <a:r>
              <a:rPr lang="en-US"/>
              <a:t>A primary is a single column value used to identify a database record uniquely.</a:t>
            </a:r>
            <a:endParaRPr lang="en-US"/>
          </a:p>
          <a:p>
            <a:r>
              <a:rPr b="1" lang="en-US"/>
              <a:t>It has following attributes</a:t>
            </a:r>
            <a:endParaRPr b="1" lang="en-US"/>
          </a:p>
          <a:p>
            <a:r>
              <a:rPr lang="en-US"/>
              <a:t>A primary key cannot be NULL</a:t>
            </a:r>
            <a:endParaRPr lang="en-US"/>
          </a:p>
          <a:p>
            <a:r>
              <a:rPr lang="en-US"/>
              <a:t>A primary key value must be unique</a:t>
            </a:r>
            <a:endParaRPr lang="en-US"/>
          </a:p>
          <a:p>
            <a:r>
              <a:rPr lang="en-US"/>
              <a:t>The primary key values should rarely be changed</a:t>
            </a:r>
            <a:endParaRPr lang="en-US"/>
          </a:p>
          <a:p>
            <a:r>
              <a:rPr lang="en-US"/>
              <a:t>The primary key must be given a value when a new record is inserted.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4" name=""/>
          <p:cNvSpPr>
            <a:spLocks noGrp="1"/>
          </p:cNvSpPr>
          <p:nvPr>
            <p:ph type="title"/>
          </p:nvPr>
        </p:nvSpPr>
        <p:spPr>
          <a:xfrm>
            <a:off x="628649" y="-264050"/>
            <a:ext cx="7886700" cy="1325563"/>
          </a:xfrm>
        </p:spPr>
        <p:txBody>
          <a:bodyPr/>
          <a:p>
            <a:pPr algn="ctr"/>
            <a:r>
              <a:rPr lang="en-US">
                <a:solidFill>
                  <a:srgbClr val="3399FF"/>
                </a:solidFill>
              </a:rPr>
              <a:t>Composite Key</a:t>
            </a:r>
            <a:endParaRPr lang="en-US">
              <a:solidFill>
                <a:srgbClr val="3399FF"/>
              </a:solidFill>
            </a:endParaRPr>
          </a:p>
        </p:txBody>
      </p:sp>
      <p:sp>
        <p:nvSpPr>
          <p:cNvPr id="1048675" name=""/>
          <p:cNvSpPr>
            <a:spLocks noGrp="1"/>
          </p:cNvSpPr>
          <p:nvPr>
            <p:ph idx="1"/>
          </p:nvPr>
        </p:nvSpPr>
        <p:spPr>
          <a:xfrm>
            <a:off x="213198" y="829429"/>
            <a:ext cx="8795905" cy="5830953"/>
          </a:xfrm>
        </p:spPr>
        <p:txBody>
          <a:bodyPr/>
          <a:p>
            <a:r>
              <a:rPr lang="en-US"/>
              <a:t>A composite key is a primary key composed of multiple columns used to identify a record uniquely</a:t>
            </a:r>
            <a:endParaRPr lang="en-US"/>
          </a:p>
          <a:p>
            <a:endParaRPr lang="en-US"/>
          </a:p>
          <a:p>
            <a:r>
              <a:rPr lang="en-US"/>
              <a:t>In our database, we have two people with the same name Robert Phil, but they live in different places.</a:t>
            </a:r>
            <a:endParaRPr lang="en-US"/>
          </a:p>
          <a:p>
            <a:endParaRPr lang="en-US"/>
          </a:p>
          <a:p>
            <a:r>
              <a:rPr lang="en-US"/>
              <a:t>Hence, we require both Full Name and Address to identify a record uniquely. That is a composite key.</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6" name=""/>
          <p:cNvSpPr>
            <a:spLocks noGrp="1"/>
          </p:cNvSpPr>
          <p:nvPr>
            <p:ph type="title"/>
          </p:nvPr>
        </p:nvSpPr>
        <p:spPr/>
        <p:txBody>
          <a:bodyPr/>
          <a:p>
            <a:pPr algn="ctr"/>
            <a:r>
              <a:rPr lang="en-US">
                <a:solidFill>
                  <a:srgbClr val="3399FF"/>
                </a:solidFill>
              </a:rPr>
              <a:t>2NF (Second Normal Form) </a:t>
            </a:r>
            <a:endParaRPr lang="en-US">
              <a:solidFill>
                <a:srgbClr val="3399FF"/>
              </a:solidFill>
            </a:endParaRPr>
          </a:p>
        </p:txBody>
      </p:sp>
      <p:sp>
        <p:nvSpPr>
          <p:cNvPr id="1048677" name=""/>
          <p:cNvSpPr>
            <a:spLocks noGrp="1"/>
          </p:cNvSpPr>
          <p:nvPr>
            <p:ph idx="1"/>
          </p:nvPr>
        </p:nvSpPr>
        <p:spPr/>
        <p:txBody>
          <a:bodyPr/>
          <a:p>
            <a:r>
              <a:rPr lang="en-US"/>
              <a:t>Rule 1- Be in 1NF</a:t>
            </a:r>
            <a:endParaRPr lang="en-US"/>
          </a:p>
          <a:p>
            <a:endParaRPr lang="en-US"/>
          </a:p>
          <a:p>
            <a:r>
              <a:rPr lang="en-US"/>
              <a:t>Rule 2- Single Column Primary Key</a:t>
            </a:r>
            <a:endParaRPr lang="en-US"/>
          </a:p>
          <a:p>
            <a:endParaRPr lang="en-US"/>
          </a:p>
          <a:p>
            <a:r>
              <a:rPr lang="en-US"/>
              <a:t>It is clear that we can't move forward to make our simple database in 2nd Normalization form unless we partition the table above.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25" name=""/>
        <p:cNvGrpSpPr/>
        <p:nvPr/>
      </p:nvGrpSpPr>
      <p:grpSpPr>
        <a:xfrm>
          <a:off x="0" y="0"/>
          <a:ext cx="0" cy="0"/>
          <a:chOff x="0" y="0"/>
          <a:chExt cx="0" cy="0"/>
        </a:xfrm>
      </p:grpSpPr>
      <p:sp>
        <p:nvSpPr>
          <p:cNvPr id="1048592" name=""/>
          <p:cNvSpPr>
            <a:spLocks noGrp="1"/>
          </p:cNvSpPr>
          <p:nvPr>
            <p:ph type="title"/>
          </p:nvPr>
        </p:nvSpPr>
        <p:spPr/>
        <p:txBody>
          <a:bodyPr/>
          <a:p>
            <a:r>
              <a:rPr lang="en-US">
                <a:solidFill>
                  <a:srgbClr val="98CC00"/>
                </a:solidFill>
              </a:rPr>
              <a:t>A</a:t>
            </a:r>
            <a:r>
              <a:rPr lang="en-US">
                <a:solidFill>
                  <a:srgbClr val="98CC00"/>
                </a:solidFill>
              </a:rPr>
              <a:t>g</a:t>
            </a:r>
            <a:r>
              <a:rPr lang="en-US">
                <a:solidFill>
                  <a:srgbClr val="98CC00"/>
                </a:solidFill>
              </a:rPr>
              <a:t>e</a:t>
            </a:r>
            <a:r>
              <a:rPr lang="en-US">
                <a:solidFill>
                  <a:srgbClr val="98CC00"/>
                </a:solidFill>
              </a:rPr>
              <a:t>nda</a:t>
            </a:r>
            <a:endParaRPr lang="en-US">
              <a:solidFill>
                <a:srgbClr val="98CC00"/>
              </a:solidFill>
            </a:endParaRPr>
          </a:p>
        </p:txBody>
      </p:sp>
      <p:sp>
        <p:nvSpPr>
          <p:cNvPr id="1048593" name=""/>
          <p:cNvSpPr>
            <a:spLocks noGrp="1"/>
          </p:cNvSpPr>
          <p:nvPr>
            <p:ph idx="1"/>
          </p:nvPr>
        </p:nvSpPr>
        <p:spPr/>
        <p:txBody>
          <a:bodyPr/>
          <a:p>
            <a:r>
              <a:rPr lang="en-US">
                <a:solidFill>
                  <a:srgbClr val="00B0F0"/>
                </a:solidFill>
              </a:rPr>
              <a:t>Table </a:t>
            </a:r>
            <a:endParaRPr lang="en-US">
              <a:solidFill>
                <a:srgbClr val="00B0F0"/>
              </a:solidFill>
            </a:endParaRPr>
          </a:p>
          <a:p>
            <a:endParaRPr lang="en-US">
              <a:solidFill>
                <a:srgbClr val="00B0F0"/>
              </a:solidFill>
            </a:endParaRPr>
          </a:p>
          <a:p>
            <a:r>
              <a:rPr lang="en-US">
                <a:solidFill>
                  <a:srgbClr val="00B0F0"/>
                </a:solidFill>
              </a:rPr>
              <a:t>Views</a:t>
            </a:r>
            <a:endParaRPr lang="en-US">
              <a:solidFill>
                <a:srgbClr val="00B0F0"/>
              </a:solidFill>
            </a:endParaRPr>
          </a:p>
          <a:p>
            <a:endParaRPr lang="en-US">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8" name=""/>
          <p:cNvSpPr>
            <a:spLocks noGrp="1"/>
          </p:cNvSpPr>
          <p:nvPr>
            <p:ph type="title"/>
          </p:nvPr>
        </p:nvSpPr>
        <p:spPr/>
        <p:txBody>
          <a:bodyPr/>
          <a:p>
            <a:endParaRPr lang="en-US"/>
          </a:p>
        </p:txBody>
      </p:sp>
      <p:sp>
        <p:nvSpPr>
          <p:cNvPr id="1048679" name=""/>
          <p:cNvSpPr>
            <a:spLocks noGrp="1"/>
          </p:cNvSpPr>
          <p:nvPr>
            <p:ph idx="1"/>
          </p:nvPr>
        </p:nvSpPr>
        <p:spPr/>
        <p:txBody>
          <a:bodyPr/>
          <a:p>
            <a:endParaRPr lang="en-US"/>
          </a:p>
        </p:txBody>
      </p:sp>
      <p:pic>
        <p:nvPicPr>
          <p:cNvPr id="2097156" name=""/>
          <p:cNvPicPr>
            <a:picLocks/>
          </p:cNvPicPr>
          <p:nvPr/>
        </p:nvPicPr>
        <p:blipFill>
          <a:blip xmlns:r="http://schemas.openxmlformats.org/officeDocument/2006/relationships" r:embed="rId1"/>
          <a:stretch>
            <a:fillRect/>
          </a:stretch>
        </p:blipFill>
        <p:spPr>
          <a:xfrm rot="0">
            <a:off x="371475" y="560165"/>
            <a:ext cx="8143874" cy="2796833"/>
          </a:xfrm>
          <a:prstGeom prst="rect"/>
        </p:spPr>
      </p:pic>
      <p:pic>
        <p:nvPicPr>
          <p:cNvPr id="2097157" name=""/>
          <p:cNvPicPr>
            <a:picLocks/>
          </p:cNvPicPr>
          <p:nvPr/>
        </p:nvPicPr>
        <p:blipFill>
          <a:blip xmlns:r="http://schemas.openxmlformats.org/officeDocument/2006/relationships" r:embed="rId2"/>
          <a:stretch>
            <a:fillRect/>
          </a:stretch>
        </p:blipFill>
        <p:spPr>
          <a:xfrm rot="0">
            <a:off x="306532" y="4001294"/>
            <a:ext cx="8272362" cy="2881355"/>
          </a:xfrm>
          <a:prstGeom prst="rect"/>
        </p:spPr>
      </p:pic>
      <p:sp>
        <p:nvSpPr>
          <p:cNvPr id="1048684" name=""/>
          <p:cNvSpPr txBox="1"/>
          <p:nvPr/>
        </p:nvSpPr>
        <p:spPr>
          <a:xfrm>
            <a:off x="2466141" y="0"/>
            <a:ext cx="3954541" cy="510540"/>
          </a:xfrm>
          <a:prstGeom prst="rect"/>
        </p:spPr>
        <p:txBody>
          <a:bodyPr rtlCol="0" wrap="square">
            <a:spAutoFit/>
          </a:bodyPr>
          <a:p>
            <a:pPr algn="ct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a:t>
            </a:r>
            <a:r>
              <a:rPr sz="2800" lang="en-US">
                <a:solidFill>
                  <a:srgbClr val="000000"/>
                </a:solidFill>
              </a:rPr>
              <a:t>e</a:t>
            </a:r>
            <a:r>
              <a:rPr sz="2800" lang="en-US">
                <a:solidFill>
                  <a:srgbClr val="000000"/>
                </a:solidFill>
              </a:rPr>
              <a:t>1</a:t>
            </a:r>
            <a:endParaRPr sz="2800" lang="en-US">
              <a:solidFill>
                <a:srgbClr val="000000"/>
              </a:solidFill>
            </a:endParaRPr>
          </a:p>
        </p:txBody>
      </p:sp>
      <p:sp>
        <p:nvSpPr>
          <p:cNvPr id="1048685" name=""/>
          <p:cNvSpPr txBox="1"/>
          <p:nvPr/>
        </p:nvSpPr>
        <p:spPr>
          <a:xfrm>
            <a:off x="2572000" y="3466137"/>
            <a:ext cx="4000000" cy="510540"/>
          </a:xfrm>
          <a:prstGeom prst="rect"/>
        </p:spPr>
        <p:txBody>
          <a:bodyPr rtlCol="0" wrap="square">
            <a:spAutoFit/>
          </a:bodyPr>
          <a:p>
            <a:pPr algn="ct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a:t>
            </a:r>
            <a:r>
              <a:rPr sz="2800" lang="en-US">
                <a:solidFill>
                  <a:srgbClr val="000000"/>
                </a:solidFill>
              </a:rPr>
              <a:t>e</a:t>
            </a:r>
            <a:r>
              <a:rPr sz="2800" lang="en-US">
                <a:solidFill>
                  <a:srgbClr val="000000"/>
                </a:solidFill>
              </a:rPr>
              <a:t>2</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1" name=""/>
          <p:cNvSpPr>
            <a:spLocks noGrp="1"/>
          </p:cNvSpPr>
          <p:nvPr>
            <p:ph idx="1"/>
          </p:nvPr>
        </p:nvSpPr>
        <p:spPr>
          <a:xfrm>
            <a:off x="303934" y="371967"/>
            <a:ext cx="8237393" cy="5882869"/>
          </a:xfrm>
        </p:spPr>
        <p:txBody>
          <a:bodyPr/>
          <a:p>
            <a:r>
              <a:rPr lang="en-US"/>
              <a:t>We have divided our 1NF table into two tables viz. Table 1 and Table2. </a:t>
            </a:r>
            <a:endParaRPr lang="en-US"/>
          </a:p>
          <a:p>
            <a:endParaRPr lang="en-US"/>
          </a:p>
          <a:p>
            <a:r>
              <a:rPr lang="en-US"/>
              <a:t>Table 1 contains member information. Table 2 contains information on movies rented.</a:t>
            </a:r>
            <a:endParaRPr lang="en-US"/>
          </a:p>
          <a:p>
            <a:endParaRPr lang="en-US"/>
          </a:p>
          <a:p>
            <a:r>
              <a:rPr lang="en-US"/>
              <a:t>We have introduced a new column called Membership_id which is the primary key for table 1.</a:t>
            </a:r>
            <a:endParaRPr lang="en-US"/>
          </a:p>
          <a:p>
            <a:endParaRPr lang="en-US"/>
          </a:p>
          <a:p>
            <a:r>
              <a:rPr lang="en-US"/>
              <a:t> Records can be uniquely identified in Table 1 using membership id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4" name=""/>
          <p:cNvSpPr>
            <a:spLocks noGrp="1"/>
          </p:cNvSpPr>
          <p:nvPr>
            <p:ph type="title"/>
          </p:nvPr>
        </p:nvSpPr>
        <p:spPr>
          <a:xfrm>
            <a:off x="628649" y="0"/>
            <a:ext cx="7886700" cy="1325563"/>
          </a:xfrm>
        </p:spPr>
        <p:txBody>
          <a:bodyPr/>
          <a:p>
            <a:pPr algn="ctr"/>
            <a:r>
              <a:rPr lang="en-US">
                <a:solidFill>
                  <a:srgbClr val="3399FF"/>
                </a:solidFill>
              </a:rPr>
              <a:t>Foreign Key</a:t>
            </a:r>
            <a:endParaRPr lang="en-US">
              <a:solidFill>
                <a:srgbClr val="3399FF"/>
              </a:solidFill>
            </a:endParaRPr>
          </a:p>
        </p:txBody>
      </p:sp>
      <p:sp>
        <p:nvSpPr>
          <p:cNvPr id="1048595" name=""/>
          <p:cNvSpPr>
            <a:spLocks noGrp="1"/>
          </p:cNvSpPr>
          <p:nvPr>
            <p:ph idx="1"/>
          </p:nvPr>
        </p:nvSpPr>
        <p:spPr>
          <a:xfrm>
            <a:off x="200024" y="1085816"/>
            <a:ext cx="8782916" cy="5863401"/>
          </a:xfrm>
        </p:spPr>
        <p:txBody>
          <a:bodyPr/>
          <a:p>
            <a:r>
              <a:rPr lang="en-US"/>
              <a:t>In Table 2, Membership_ID is the Foreign Key</a:t>
            </a:r>
            <a:endParaRPr lang="en-US"/>
          </a:p>
        </p:txBody>
      </p:sp>
      <p:pic>
        <p:nvPicPr>
          <p:cNvPr id="2097158" name=""/>
          <p:cNvPicPr>
            <a:picLocks/>
          </p:cNvPicPr>
          <p:nvPr/>
        </p:nvPicPr>
        <p:blipFill>
          <a:blip xmlns:r="http://schemas.openxmlformats.org/officeDocument/2006/relationships" r:embed="rId1"/>
          <a:stretch>
            <a:fillRect/>
          </a:stretch>
        </p:blipFill>
        <p:spPr>
          <a:xfrm rot="0">
            <a:off x="585785" y="1910448"/>
            <a:ext cx="7929563" cy="3034698"/>
          </a:xfrm>
          <a:prstGeom prst="rec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
          <p:cNvSpPr>
            <a:spLocks noGrp="1"/>
          </p:cNvSpPr>
          <p:nvPr>
            <p:ph idx="1"/>
          </p:nvPr>
        </p:nvSpPr>
        <p:spPr>
          <a:xfrm>
            <a:off x="316923" y="761834"/>
            <a:ext cx="8510155" cy="5649246"/>
          </a:xfrm>
        </p:spPr>
        <p:txBody>
          <a:bodyPr>
            <a:normAutofit/>
          </a:bodyPr>
          <a:p>
            <a:r>
              <a:rPr lang="en-US"/>
              <a:t>Foreign Key references the primary key of another Table! It helps connect your Tables</a:t>
            </a:r>
            <a:endParaRPr lang="en-US"/>
          </a:p>
          <a:p>
            <a:r>
              <a:rPr lang="en-US"/>
              <a:t>A foreign key can have a different name from its primary key</a:t>
            </a:r>
            <a:endParaRPr lang="en-US"/>
          </a:p>
          <a:p>
            <a:r>
              <a:rPr lang="en-US"/>
              <a:t>It ensures rows in one table have corresponding rows in another</a:t>
            </a:r>
            <a:endParaRPr lang="en-US"/>
          </a:p>
          <a:p>
            <a:r>
              <a:rPr lang="en-US"/>
              <a:t>Unlike the Primary key, they do not have to be unique. Most often they aren't</a:t>
            </a:r>
            <a:endParaRPr lang="en-US"/>
          </a:p>
          <a:p>
            <a:r>
              <a:rPr lang="en-US"/>
              <a:t>Foreign keys can be null even though primary keys can not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
          <p:cNvSpPr>
            <a:spLocks noGrp="1"/>
          </p:cNvSpPr>
          <p:nvPr>
            <p:ph type="title"/>
          </p:nvPr>
        </p:nvSpPr>
        <p:spPr/>
        <p:txBody>
          <a:bodyPr/>
          <a:p>
            <a:endParaRPr lang="en-US"/>
          </a:p>
        </p:txBody>
      </p:sp>
      <p:sp>
        <p:nvSpPr>
          <p:cNvPr id="1048599" name=""/>
          <p:cNvSpPr>
            <a:spLocks noGrp="1"/>
          </p:cNvSpPr>
          <p:nvPr>
            <p:ph idx="1"/>
          </p:nvPr>
        </p:nvSpPr>
        <p:spPr/>
        <p:txBody>
          <a:bodyPr/>
          <a:p>
            <a:endParaRPr lang="en-US"/>
          </a:p>
        </p:txBody>
      </p:sp>
      <p:pic>
        <p:nvPicPr>
          <p:cNvPr id="2097159" name=""/>
          <p:cNvPicPr>
            <a:picLocks/>
          </p:cNvPicPr>
          <p:nvPr/>
        </p:nvPicPr>
        <p:blipFill>
          <a:blip xmlns:r="http://schemas.openxmlformats.org/officeDocument/2006/relationships" r:embed="rId1"/>
          <a:stretch>
            <a:fillRect/>
          </a:stretch>
        </p:blipFill>
        <p:spPr>
          <a:xfrm rot="0">
            <a:off x="0" y="0"/>
            <a:ext cx="9317221" cy="6839975"/>
          </a:xfrm>
          <a:prstGeom prst="rec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0" name=""/>
          <p:cNvSpPr>
            <a:spLocks noGrp="1"/>
          </p:cNvSpPr>
          <p:nvPr>
            <p:ph type="title"/>
          </p:nvPr>
        </p:nvSpPr>
        <p:spPr>
          <a:xfrm>
            <a:off x="628649" y="0"/>
            <a:ext cx="7886700" cy="1325563"/>
          </a:xfrm>
        </p:spPr>
        <p:txBody>
          <a:bodyPr/>
          <a:p>
            <a:pPr algn="ctr"/>
            <a:r>
              <a:rPr lang="en-US">
                <a:solidFill>
                  <a:srgbClr val="3399FF"/>
                </a:solidFill>
              </a:rPr>
              <a:t>Why do you need a foreign key?</a:t>
            </a:r>
            <a:br>
              <a:rPr lang="en-US">
                <a:solidFill>
                  <a:srgbClr val="3399FF"/>
                </a:solidFill>
              </a:rPr>
            </a:br>
            <a:endParaRPr lang="en-US">
              <a:solidFill>
                <a:srgbClr val="3399FF"/>
              </a:solidFill>
            </a:endParaRPr>
          </a:p>
        </p:txBody>
      </p:sp>
      <p:sp>
        <p:nvSpPr>
          <p:cNvPr id="1048601" name=""/>
          <p:cNvSpPr>
            <a:spLocks noGrp="1"/>
          </p:cNvSpPr>
          <p:nvPr>
            <p:ph idx="1"/>
          </p:nvPr>
        </p:nvSpPr>
        <p:spPr>
          <a:xfrm>
            <a:off x="0" y="800276"/>
            <a:ext cx="9109622" cy="6110003"/>
          </a:xfrm>
        </p:spPr>
        <p:txBody>
          <a:bodyPr/>
          <a:p>
            <a:r>
              <a:rPr lang="en-US"/>
              <a:t>Suppose, a novice inserts a record in Table B such as</a:t>
            </a:r>
            <a:endParaRPr lang="en-US"/>
          </a:p>
        </p:txBody>
      </p:sp>
      <p:pic>
        <p:nvPicPr>
          <p:cNvPr id="2097160" name=""/>
          <p:cNvPicPr>
            <a:picLocks/>
          </p:cNvPicPr>
          <p:nvPr/>
        </p:nvPicPr>
        <p:blipFill>
          <a:blip xmlns:r="http://schemas.openxmlformats.org/officeDocument/2006/relationships" r:embed="rId1"/>
          <a:stretch>
            <a:fillRect/>
          </a:stretch>
        </p:blipFill>
        <p:spPr>
          <a:xfrm rot="0">
            <a:off x="155863" y="1475648"/>
            <a:ext cx="8832273" cy="5362379"/>
          </a:xfrm>
          <a:prstGeom prst="rec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
          <p:cNvSpPr>
            <a:spLocks noGrp="1"/>
          </p:cNvSpPr>
          <p:nvPr>
            <p:ph idx="1"/>
          </p:nvPr>
        </p:nvSpPr>
        <p:spPr>
          <a:xfrm>
            <a:off x="187035" y="610194"/>
            <a:ext cx="8769928" cy="6247805"/>
          </a:xfrm>
        </p:spPr>
        <p:txBody>
          <a:bodyPr/>
          <a:p>
            <a:r>
              <a:rPr lang="en-US"/>
              <a:t>You will only be able to insert values into your foreign key that exist in the unique key in the parent table. This helps in referential integrity. </a:t>
            </a:r>
            <a:endParaRPr lang="en-US"/>
          </a:p>
          <a:p>
            <a:endParaRPr lang="en-US"/>
          </a:p>
          <a:p>
            <a:r>
              <a:rPr lang="en-US"/>
              <a:t>The above problem can be overcome by declaring membership id  from Table2  as foreign key of membership id from Table1</a:t>
            </a:r>
            <a:endParaRPr lang="en-US"/>
          </a:p>
          <a:p>
            <a:endParaRPr lang="en-US"/>
          </a:p>
          <a:p>
            <a:r>
              <a:rPr lang="en-US"/>
              <a:t>Now, if somebody tries to insert a value in the membership id field that does not exist in the parent table, an error will be shown!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4" name=""/>
          <p:cNvSpPr>
            <a:spLocks noGrp="1"/>
          </p:cNvSpPr>
          <p:nvPr>
            <p:ph type="title"/>
          </p:nvPr>
        </p:nvSpPr>
        <p:spPr>
          <a:xfrm>
            <a:off x="628649" y="0"/>
            <a:ext cx="7886700" cy="1325563"/>
          </a:xfrm>
        </p:spPr>
        <p:txBody>
          <a:bodyPr/>
          <a:p>
            <a:pPr algn="ctr"/>
            <a:r>
              <a:rPr lang="en-US">
                <a:solidFill>
                  <a:srgbClr val="3399FF"/>
                </a:solidFill>
              </a:rPr>
              <a:t>What are transitive functional dependencies?</a:t>
            </a:r>
            <a:endParaRPr lang="en-US">
              <a:solidFill>
                <a:srgbClr val="3399FF"/>
              </a:solidFill>
            </a:endParaRPr>
          </a:p>
        </p:txBody>
      </p:sp>
      <p:sp>
        <p:nvSpPr>
          <p:cNvPr id="1048605" name=""/>
          <p:cNvSpPr>
            <a:spLocks noGrp="1"/>
          </p:cNvSpPr>
          <p:nvPr>
            <p:ph idx="1"/>
          </p:nvPr>
        </p:nvSpPr>
        <p:spPr>
          <a:xfrm>
            <a:off x="329910" y="1253331"/>
            <a:ext cx="8730962" cy="5505631"/>
          </a:xfrm>
        </p:spPr>
        <p:txBody>
          <a:bodyPr/>
          <a:p>
            <a:r>
              <a:rPr lang="en-US"/>
              <a:t>A transitive functional dependency is when changing a non-key column, might cause any of the other non-key columns to change</a:t>
            </a:r>
            <a:endParaRPr lang="en-US"/>
          </a:p>
          <a:p>
            <a:r>
              <a:rPr lang="en-US"/>
              <a:t>Consider the table 1. Changing the non-key column Full Name may change Salutation.</a:t>
            </a:r>
            <a:endParaRPr lang="en-US"/>
          </a:p>
          <a:p>
            <a:endParaRPr lang="en-US"/>
          </a:p>
        </p:txBody>
      </p:sp>
      <p:pic>
        <p:nvPicPr>
          <p:cNvPr id="2097161" name=""/>
          <p:cNvPicPr>
            <a:picLocks/>
          </p:cNvPicPr>
          <p:nvPr/>
        </p:nvPicPr>
        <p:blipFill>
          <a:blip xmlns:r="http://schemas.openxmlformats.org/officeDocument/2006/relationships" r:embed="rId1"/>
          <a:stretch>
            <a:fillRect/>
          </a:stretch>
        </p:blipFill>
        <p:spPr>
          <a:xfrm rot="0">
            <a:off x="350693" y="3803244"/>
            <a:ext cx="8442613" cy="3054951"/>
          </a:xfrm>
          <a:prstGeom prst="rec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6" name=""/>
          <p:cNvSpPr>
            <a:spLocks noGrp="1"/>
          </p:cNvSpPr>
          <p:nvPr>
            <p:ph type="title"/>
          </p:nvPr>
        </p:nvSpPr>
        <p:spPr/>
        <p:txBody>
          <a:bodyPr/>
          <a:p>
            <a:pPr algn="ctr"/>
            <a:r>
              <a:rPr lang="en-US">
                <a:solidFill>
                  <a:srgbClr val="3399FF"/>
                </a:solidFill>
              </a:rPr>
              <a:t>3NF (Third Normal Form) Rules</a:t>
            </a:r>
            <a:endParaRPr lang="en-US">
              <a:solidFill>
                <a:srgbClr val="3399FF"/>
              </a:solidFill>
            </a:endParaRPr>
          </a:p>
        </p:txBody>
      </p:sp>
      <p:sp>
        <p:nvSpPr>
          <p:cNvPr id="1048687" name=""/>
          <p:cNvSpPr>
            <a:spLocks noGrp="1"/>
          </p:cNvSpPr>
          <p:nvPr>
            <p:ph idx="1"/>
          </p:nvPr>
        </p:nvSpPr>
        <p:spPr>
          <a:xfrm>
            <a:off x="264967" y="1690688"/>
            <a:ext cx="8441001" cy="4961355"/>
          </a:xfrm>
        </p:spPr>
        <p:txBody>
          <a:bodyPr/>
          <a:p>
            <a:r>
              <a:rPr lang="en-US"/>
              <a:t>Rule 1- Be in 2NF</a:t>
            </a:r>
            <a:endParaRPr lang="en-US"/>
          </a:p>
          <a:p>
            <a:endParaRPr lang="en-US"/>
          </a:p>
          <a:p>
            <a:r>
              <a:rPr lang="en-US"/>
              <a:t>Rule 2- Has no transitive functional dependencies</a:t>
            </a:r>
            <a:endParaRPr lang="en-US"/>
          </a:p>
          <a:p>
            <a:endParaRPr lang="en-US"/>
          </a:p>
          <a:p>
            <a:r>
              <a:rPr lang="en-US"/>
              <a:t>To move our 2NF table into 3NF, we again need to again divide our table.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p:bgPr>
    </p:bg>
    <p:spTree>
      <p:nvGrpSpPr>
        <p:cNvPr id="55" name=""/>
        <p:cNvGrpSpPr/>
        <p:nvPr/>
      </p:nvGrpSpPr>
      <p:grpSpPr>
        <a:xfrm>
          <a:off x="0" y="0"/>
          <a:ext cx="0" cy="0"/>
          <a:chOff x="0" y="0"/>
          <a:chExt cx="0" cy="0"/>
        </a:xfrm>
      </p:grpSpPr>
      <p:sp>
        <p:nvSpPr>
          <p:cNvPr id="1048688" name=""/>
          <p:cNvSpPr>
            <a:spLocks noGrp="1"/>
          </p:cNvSpPr>
          <p:nvPr>
            <p:ph type="title"/>
          </p:nvPr>
        </p:nvSpPr>
        <p:spPr/>
        <p:txBody>
          <a:bodyPr/>
          <a:p>
            <a:endParaRPr lang="en-US"/>
          </a:p>
        </p:txBody>
      </p:sp>
      <p:sp>
        <p:nvSpPr>
          <p:cNvPr id="1048689" name=""/>
          <p:cNvSpPr>
            <a:spLocks noGrp="1"/>
          </p:cNvSpPr>
          <p:nvPr>
            <p:ph idx="1"/>
          </p:nvPr>
        </p:nvSpPr>
        <p:spPr/>
        <p:txBody>
          <a:bodyPr/>
          <a:p>
            <a:endParaRPr lang="en-US"/>
          </a:p>
        </p:txBody>
      </p:sp>
      <p:pic>
        <p:nvPicPr>
          <p:cNvPr id="2097162" name=""/>
          <p:cNvPicPr>
            <a:picLocks/>
          </p:cNvPicPr>
          <p:nvPr/>
        </p:nvPicPr>
        <p:blipFill>
          <a:blip xmlns:r="http://schemas.openxmlformats.org/officeDocument/2006/relationships" r:embed="rId1"/>
          <a:stretch>
            <a:fillRect/>
          </a:stretch>
        </p:blipFill>
        <p:spPr>
          <a:xfrm rot="0">
            <a:off x="207857" y="0"/>
            <a:ext cx="8945479" cy="2037715"/>
          </a:xfrm>
          <a:prstGeom prst="rect"/>
        </p:spPr>
      </p:pic>
      <p:pic>
        <p:nvPicPr>
          <p:cNvPr id="2097163" name=""/>
          <p:cNvPicPr>
            <a:picLocks/>
          </p:cNvPicPr>
          <p:nvPr/>
        </p:nvPicPr>
        <p:blipFill>
          <a:blip xmlns:r="http://schemas.openxmlformats.org/officeDocument/2006/relationships" r:embed="rId2"/>
          <a:stretch>
            <a:fillRect/>
          </a:stretch>
        </p:blipFill>
        <p:spPr>
          <a:xfrm rot="0">
            <a:off x="207857" y="2259995"/>
            <a:ext cx="9006817" cy="2848908"/>
          </a:xfrm>
          <a:prstGeom prst="rect"/>
        </p:spPr>
      </p:pic>
      <p:pic>
        <p:nvPicPr>
          <p:cNvPr id="2097164" name=""/>
          <p:cNvPicPr>
            <a:picLocks/>
          </p:cNvPicPr>
          <p:nvPr/>
        </p:nvPicPr>
        <p:blipFill>
          <a:blip xmlns:r="http://schemas.openxmlformats.org/officeDocument/2006/relationships" r:embed="rId3"/>
          <a:stretch>
            <a:fillRect/>
          </a:stretch>
        </p:blipFill>
        <p:spPr>
          <a:xfrm rot="0">
            <a:off x="0" y="5331182"/>
            <a:ext cx="9169977" cy="1547112"/>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04" name=""/>
          <p:cNvSpPr>
            <a:spLocks noGrp="1"/>
          </p:cNvSpPr>
          <p:nvPr>
            <p:ph type="title"/>
          </p:nvPr>
        </p:nvSpPr>
        <p:spPr/>
        <p:txBody>
          <a:bodyPr/>
          <a:p>
            <a:pPr algn="ctr"/>
            <a:r>
              <a:rPr lang="en-US">
                <a:solidFill>
                  <a:srgbClr val="3399FF"/>
                </a:solidFill>
              </a:rPr>
              <a:t>T</a:t>
            </a:r>
            <a:r>
              <a:rPr lang="en-US">
                <a:solidFill>
                  <a:srgbClr val="3399FF"/>
                </a:solidFill>
              </a:rPr>
              <a:t>a</a:t>
            </a:r>
            <a:r>
              <a:rPr lang="en-US">
                <a:solidFill>
                  <a:srgbClr val="3399FF"/>
                </a:solidFill>
              </a:rPr>
              <a:t>b</a:t>
            </a:r>
            <a:r>
              <a:rPr lang="en-US">
                <a:solidFill>
                  <a:srgbClr val="3399FF"/>
                </a:solidFill>
              </a:rPr>
              <a:t>l</a:t>
            </a:r>
            <a:r>
              <a:rPr lang="en-US">
                <a:solidFill>
                  <a:srgbClr val="3399FF"/>
                </a:solidFill>
              </a:rPr>
              <a:t>e</a:t>
            </a:r>
            <a:r>
              <a:rPr lang="en-US">
                <a:solidFill>
                  <a:srgbClr val="3399FF"/>
                </a:solidFill>
              </a:rPr>
              <a:t>s</a:t>
            </a:r>
            <a:endParaRPr lang="en-US">
              <a:solidFill>
                <a:srgbClr val="3399FF"/>
              </a:solidFill>
            </a:endParaRPr>
          </a:p>
        </p:txBody>
      </p:sp>
      <p:sp>
        <p:nvSpPr>
          <p:cNvPr id="1048705" name=""/>
          <p:cNvSpPr>
            <a:spLocks noGrp="1"/>
          </p:cNvSpPr>
          <p:nvPr>
            <p:ph idx="1"/>
          </p:nvPr>
        </p:nvSpPr>
        <p:spPr>
          <a:xfrm>
            <a:off x="628650" y="2039779"/>
            <a:ext cx="7886700" cy="4351338"/>
          </a:xfrm>
        </p:spPr>
        <p:txBody>
          <a:bodyPr/>
          <a:p>
            <a:r>
              <a:rPr lang="en-US"/>
              <a:t>Tables are database objects that contain all the data in a database.</a:t>
            </a:r>
            <a:endParaRPr lang="en-US"/>
          </a:p>
          <a:p>
            <a:endParaRPr lang="en-US"/>
          </a:p>
          <a:p>
            <a:r>
              <a:rPr lang="en-US"/>
              <a:t> In tables, data is logically organized in a row-and-column format similar to a spreadsheet. </a:t>
            </a:r>
            <a:endParaRPr lang="en-US"/>
          </a:p>
          <a:p>
            <a:endParaRPr lang="en-US"/>
          </a:p>
          <a:p>
            <a:r>
              <a:rPr lang="en-US"/>
              <a:t>Each row represents a unique record, and each column represents a field in the record. </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0" name=""/>
          <p:cNvSpPr>
            <a:spLocks noGrp="1"/>
          </p:cNvSpPr>
          <p:nvPr>
            <p:ph type="title"/>
          </p:nvPr>
        </p:nvSpPr>
        <p:spPr/>
        <p:txBody>
          <a:bodyPr/>
          <a:p>
            <a:endParaRPr lang="en-US"/>
          </a:p>
        </p:txBody>
      </p:sp>
      <p:sp>
        <p:nvSpPr>
          <p:cNvPr id="1048691" name=""/>
          <p:cNvSpPr>
            <a:spLocks noGrp="1"/>
          </p:cNvSpPr>
          <p:nvPr>
            <p:ph idx="1"/>
          </p:nvPr>
        </p:nvSpPr>
        <p:spPr/>
        <p:txBody>
          <a:bodyPr/>
          <a:p>
            <a:endParaRPr lang="en-US"/>
          </a:p>
        </p:txBody>
      </p:sp>
      <p:pic>
        <p:nvPicPr>
          <p:cNvPr id="2097165" name=""/>
          <p:cNvPicPr>
            <a:picLocks/>
          </p:cNvPicPr>
          <p:nvPr/>
        </p:nvPicPr>
        <p:blipFill>
          <a:blip xmlns:r="http://schemas.openxmlformats.org/officeDocument/2006/relationships" r:embed="rId1"/>
          <a:stretch>
            <a:fillRect/>
          </a:stretch>
        </p:blipFill>
        <p:spPr>
          <a:xfrm rot="0">
            <a:off x="355792" y="0"/>
            <a:ext cx="8432415" cy="6858000"/>
          </a:xfrm>
          <a:prstGeom prst="rec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2" name=""/>
          <p:cNvSpPr>
            <a:spLocks noGrp="1"/>
          </p:cNvSpPr>
          <p:nvPr>
            <p:ph type="title"/>
          </p:nvPr>
        </p:nvSpPr>
        <p:spPr/>
        <p:txBody>
          <a:bodyPr/>
          <a:p>
            <a:endParaRPr lang="en-US"/>
          </a:p>
        </p:txBody>
      </p:sp>
      <p:sp>
        <p:nvSpPr>
          <p:cNvPr id="1048693" name=""/>
          <p:cNvSpPr>
            <a:spLocks noGrp="1"/>
          </p:cNvSpPr>
          <p:nvPr>
            <p:ph idx="1"/>
          </p:nvPr>
        </p:nvSpPr>
        <p:spPr/>
        <p:txBody>
          <a:bodyPr/>
          <a:p>
            <a:endParaRPr lang="en-US"/>
          </a:p>
        </p:txBody>
      </p:sp>
      <p:pic>
        <p:nvPicPr>
          <p:cNvPr id="2097166" name=""/>
          <p:cNvPicPr>
            <a:picLocks/>
          </p:cNvPicPr>
          <p:nvPr/>
        </p:nvPicPr>
        <p:blipFill>
          <a:blip xmlns:r="http://schemas.openxmlformats.org/officeDocument/2006/relationships" r:embed="rId1"/>
          <a:stretch>
            <a:fillRect/>
          </a:stretch>
        </p:blipFill>
        <p:spPr>
          <a:xfrm rot="0">
            <a:off x="-207819" y="226771"/>
            <a:ext cx="9144000" cy="5889711"/>
          </a:xfrm>
          <a:prstGeom prst="rec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4" name=""/>
          <p:cNvSpPr>
            <a:spLocks noGrp="1"/>
          </p:cNvSpPr>
          <p:nvPr>
            <p:ph type="title"/>
          </p:nvPr>
        </p:nvSpPr>
        <p:spPr/>
        <p:txBody>
          <a:bodyPr/>
          <a:p>
            <a:endParaRPr lang="en-US"/>
          </a:p>
        </p:txBody>
      </p:sp>
      <p:sp>
        <p:nvSpPr>
          <p:cNvPr id="1048695" name=""/>
          <p:cNvSpPr>
            <a:spLocks noGrp="1"/>
          </p:cNvSpPr>
          <p:nvPr>
            <p:ph idx="1"/>
          </p:nvPr>
        </p:nvSpPr>
        <p:spPr/>
        <p:txBody>
          <a:bodyPr/>
          <a:p>
            <a:endParaRPr lang="en-US"/>
          </a:p>
        </p:txBody>
      </p:sp>
      <p:pic>
        <p:nvPicPr>
          <p:cNvPr id="2097167" name=""/>
          <p:cNvPicPr>
            <a:picLocks/>
          </p:cNvPicPr>
          <p:nvPr/>
        </p:nvPicPr>
        <p:blipFill>
          <a:blip xmlns:r="http://schemas.openxmlformats.org/officeDocument/2006/relationships" r:embed="rId1"/>
          <a:stretch>
            <a:fillRect/>
          </a:stretch>
        </p:blipFill>
        <p:spPr>
          <a:xfrm rot="0">
            <a:off x="0" y="365125"/>
            <a:ext cx="9144000" cy="5510538"/>
          </a:xfrm>
          <a:prstGeom prst="rec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96" name=""/>
          <p:cNvSpPr>
            <a:spLocks noGrp="1"/>
          </p:cNvSpPr>
          <p:nvPr>
            <p:ph type="title"/>
          </p:nvPr>
        </p:nvSpPr>
        <p:spPr/>
        <p:txBody>
          <a:bodyPr/>
          <a:p>
            <a:endParaRPr lang="en-US"/>
          </a:p>
        </p:txBody>
      </p:sp>
      <p:sp>
        <p:nvSpPr>
          <p:cNvPr id="1048697" name=""/>
          <p:cNvSpPr>
            <a:spLocks noGrp="1"/>
          </p:cNvSpPr>
          <p:nvPr>
            <p:ph idx="1"/>
          </p:nvPr>
        </p:nvSpPr>
        <p:spPr/>
        <p:txBody>
          <a:bodyPr/>
          <a:p>
            <a:endParaRPr lang="en-US"/>
          </a:p>
        </p:txBody>
      </p:sp>
      <p:pic>
        <p:nvPicPr>
          <p:cNvPr id="2097168" name=""/>
          <p:cNvPicPr>
            <a:picLocks/>
          </p:cNvPicPr>
          <p:nvPr/>
        </p:nvPicPr>
        <p:blipFill>
          <a:blip xmlns:r="http://schemas.openxmlformats.org/officeDocument/2006/relationships" r:embed="rId1"/>
          <a:stretch>
            <a:fillRect/>
          </a:stretch>
        </p:blipFill>
        <p:spPr>
          <a:xfrm rot="0">
            <a:off x="0" y="376897"/>
            <a:ext cx="9144000" cy="6104205"/>
          </a:xfrm>
          <a:prstGeom prst="rec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16" name=""/>
          <p:cNvSpPr>
            <a:spLocks noGrp="1"/>
          </p:cNvSpPr>
          <p:nvPr>
            <p:ph type="title"/>
          </p:nvPr>
        </p:nvSpPr>
        <p:spPr>
          <a:xfrm>
            <a:off x="628650" y="0"/>
            <a:ext cx="7886700" cy="1325563"/>
          </a:xfrm>
        </p:spPr>
        <p:txBody>
          <a:bodyPr/>
          <a:p>
            <a:pPr algn="ctr"/>
            <a:r>
              <a:rPr lang="en-US">
                <a:solidFill>
                  <a:srgbClr val="3399FF"/>
                </a:solidFill>
              </a:rPr>
              <a:t>Java Database Connectivity with 5 Steps</a:t>
            </a:r>
            <a:endParaRPr lang="en-US">
              <a:solidFill>
                <a:srgbClr val="3399FF"/>
              </a:solidFill>
            </a:endParaRPr>
          </a:p>
        </p:txBody>
      </p:sp>
      <p:sp>
        <p:nvSpPr>
          <p:cNvPr id="1048717" name=""/>
          <p:cNvSpPr>
            <a:spLocks noGrp="1"/>
          </p:cNvSpPr>
          <p:nvPr>
            <p:ph idx="1"/>
          </p:nvPr>
        </p:nvSpPr>
        <p:spPr>
          <a:xfrm>
            <a:off x="329910" y="1253331"/>
            <a:ext cx="8699601" cy="5370196"/>
          </a:xfrm>
        </p:spPr>
        <p:txBody>
          <a:bodyPr/>
          <a:p>
            <a:r>
              <a:rPr lang="en-US"/>
              <a:t>There are 5 steps to connect any java application with the database using JDBC. These steps are as follows:</a:t>
            </a:r>
            <a:endParaRPr lang="en-US"/>
          </a:p>
          <a:p>
            <a:endParaRPr lang="en-US"/>
          </a:p>
          <a:p>
            <a:pPr indent="-514350" marL="514350">
              <a:buFont typeface="+mj-lt"/>
              <a:buAutoNum type="arabicPeriod" startAt="1"/>
            </a:pPr>
            <a:endParaRPr lang="en-US"/>
          </a:p>
          <a:p>
            <a:pPr indent="-514350" marL="514350">
              <a:buFont typeface="+mj-lt"/>
              <a:buAutoNum type="arabicPeriod" startAt="1"/>
            </a:pPr>
            <a:r>
              <a:rPr lang="en-US"/>
              <a:t>Register the Driver class</a:t>
            </a:r>
            <a:endParaRPr lang="en-US"/>
          </a:p>
          <a:p>
            <a:pPr indent="-514350" marL="514350">
              <a:buFont typeface="+mj-lt"/>
              <a:buAutoNum type="arabicPeriod" startAt="1"/>
            </a:pPr>
            <a:r>
              <a:rPr lang="en-US"/>
              <a:t>Create connection</a:t>
            </a:r>
            <a:endParaRPr lang="en-US"/>
          </a:p>
          <a:p>
            <a:pPr indent="-514350" marL="514350">
              <a:buFont typeface="+mj-lt"/>
              <a:buAutoNum type="arabicPeriod" startAt="1"/>
            </a:pPr>
            <a:r>
              <a:rPr lang="en-US"/>
              <a:t>Create statement</a:t>
            </a:r>
            <a:endParaRPr lang="en-US"/>
          </a:p>
          <a:p>
            <a:pPr indent="-514350" marL="514350">
              <a:buFont typeface="+mj-lt"/>
              <a:buAutoNum type="arabicPeriod" startAt="1"/>
            </a:pPr>
            <a:r>
              <a:rPr lang="en-US"/>
              <a:t>Execute queries</a:t>
            </a:r>
            <a:endParaRPr lang="en-US"/>
          </a:p>
          <a:p>
            <a:pPr indent="-514350" marL="514350">
              <a:buFont typeface="+mj-lt"/>
              <a:buAutoNum type="arabicPeriod" startAt="1"/>
            </a:pPr>
            <a:r>
              <a:rPr lang="en-US"/>
              <a:t>Close connection</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18" name=""/>
          <p:cNvSpPr>
            <a:spLocks noGrp="1"/>
          </p:cNvSpPr>
          <p:nvPr>
            <p:ph type="title"/>
          </p:nvPr>
        </p:nvSpPr>
        <p:spPr/>
        <p:txBody>
          <a:bodyPr/>
          <a:p>
            <a:endParaRPr lang="en-US"/>
          </a:p>
        </p:txBody>
      </p:sp>
      <p:sp>
        <p:nvSpPr>
          <p:cNvPr id="1048719" name=""/>
          <p:cNvSpPr>
            <a:spLocks noGrp="1"/>
          </p:cNvSpPr>
          <p:nvPr>
            <p:ph idx="1"/>
          </p:nvPr>
        </p:nvSpPr>
        <p:spPr/>
        <p:txBody>
          <a:bodyPr/>
          <a:p>
            <a:endParaRPr lang="en-US"/>
          </a:p>
        </p:txBody>
      </p:sp>
      <p:pic>
        <p:nvPicPr>
          <p:cNvPr id="2097172" name=""/>
          <p:cNvPicPr>
            <a:picLocks/>
          </p:cNvPicPr>
          <p:nvPr/>
        </p:nvPicPr>
        <p:blipFill>
          <a:blip xmlns:r="http://schemas.openxmlformats.org/officeDocument/2006/relationships" r:embed="rId1"/>
          <a:stretch>
            <a:fillRect/>
          </a:stretch>
        </p:blipFill>
        <p:spPr>
          <a:xfrm rot="0">
            <a:off x="245484" y="365125"/>
            <a:ext cx="8862202" cy="6476331"/>
          </a:xfrm>
          <a:prstGeom prst="rec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20" name=""/>
          <p:cNvSpPr>
            <a:spLocks noGrp="1"/>
          </p:cNvSpPr>
          <p:nvPr>
            <p:ph type="title"/>
          </p:nvPr>
        </p:nvSpPr>
        <p:spPr/>
        <p:txBody>
          <a:bodyPr/>
          <a:p>
            <a:pPr algn="ctr"/>
            <a:r>
              <a:rPr lang="en-US">
                <a:solidFill>
                  <a:srgbClr val="3399FF"/>
                </a:solidFill>
              </a:rPr>
              <a:t> Register the driver class</a:t>
            </a:r>
            <a:endParaRPr lang="en-US">
              <a:solidFill>
                <a:srgbClr val="3399FF"/>
              </a:solidFill>
            </a:endParaRPr>
          </a:p>
        </p:txBody>
      </p:sp>
      <p:sp>
        <p:nvSpPr>
          <p:cNvPr id="1048721" name=""/>
          <p:cNvSpPr>
            <a:spLocks noGrp="1"/>
          </p:cNvSpPr>
          <p:nvPr>
            <p:ph idx="1"/>
          </p:nvPr>
        </p:nvSpPr>
        <p:spPr/>
        <p:txBody>
          <a:bodyPr/>
          <a:p>
            <a:r>
              <a:rPr lang="en-US"/>
              <a:t>The forName() method of Class class is used to register the driver class. This method is used to dynamically load the driver class.</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endParaRPr lang="en-US"/>
          </a:p>
        </p:txBody>
      </p:sp>
      <p:pic>
        <p:nvPicPr>
          <p:cNvPr id="2097174" name=""/>
          <p:cNvPicPr>
            <a:picLocks/>
          </p:cNvPicPr>
          <p:nvPr/>
        </p:nvPicPr>
        <p:blipFill>
          <a:blip xmlns:r="http://schemas.openxmlformats.org/officeDocument/2006/relationships" r:embed="rId1"/>
          <a:stretch>
            <a:fillRect/>
          </a:stretch>
        </p:blipFill>
        <p:spPr>
          <a:xfrm rot="0">
            <a:off x="151748" y="3429000"/>
            <a:ext cx="9144000" cy="2454721"/>
          </a:xfrm>
          <a:prstGeom prst="rect"/>
        </p:spPr>
      </p:pic>
      <p:sp>
        <p:nvSpPr>
          <p:cNvPr id="1048724" name=""/>
          <p:cNvSpPr txBox="1"/>
          <p:nvPr/>
        </p:nvSpPr>
        <p:spPr>
          <a:xfrm>
            <a:off x="604472" y="6176963"/>
            <a:ext cx="8539528" cy="510540"/>
          </a:xfrm>
          <a:prstGeom prst="rect"/>
        </p:spPr>
        <p:txBody>
          <a:bodyPr rtlCol="0" wrap="square">
            <a:spAutoFit/>
          </a:bodyPr>
          <a:p>
            <a:r>
              <a:rPr sz="2800" lang="en-US">
                <a:solidFill>
                  <a:srgbClr val="000000"/>
                </a:solidFill>
              </a:rPr>
              <a:t>Class.forName("oracle.jdbc.driver.OracleDriver")</a:t>
            </a:r>
            <a:endParaRPr sz="2800" lang="en-US">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22" name=""/>
          <p:cNvSpPr>
            <a:spLocks noGrp="1"/>
          </p:cNvSpPr>
          <p:nvPr>
            <p:ph type="title"/>
          </p:nvPr>
        </p:nvSpPr>
        <p:spPr>
          <a:xfrm>
            <a:off x="628650" y="-211976"/>
            <a:ext cx="7886700" cy="1325563"/>
          </a:xfrm>
        </p:spPr>
        <p:txBody>
          <a:bodyPr/>
          <a:p>
            <a:pPr algn="ctr"/>
            <a:r>
              <a:rPr lang="en-US">
                <a:solidFill>
                  <a:srgbClr val="3399FF"/>
                </a:solidFill>
              </a:rPr>
              <a:t>Create the connection object</a:t>
            </a:r>
            <a:endParaRPr lang="en-US">
              <a:solidFill>
                <a:srgbClr val="3399FF"/>
              </a:solidFill>
            </a:endParaRPr>
          </a:p>
        </p:txBody>
      </p:sp>
      <p:sp>
        <p:nvSpPr>
          <p:cNvPr id="1048723" name=""/>
          <p:cNvSpPr>
            <a:spLocks noGrp="1"/>
          </p:cNvSpPr>
          <p:nvPr>
            <p:ph idx="1"/>
          </p:nvPr>
        </p:nvSpPr>
        <p:spPr>
          <a:xfrm>
            <a:off x="0" y="996223"/>
            <a:ext cx="9390112" cy="5318279"/>
          </a:xfrm>
        </p:spPr>
        <p:txBody>
          <a:bodyPr/>
          <a:p>
            <a:r>
              <a:rPr lang="en-US"/>
              <a:t>The getConnection() method of DriverManager class is used to establish connection with the database.</a:t>
            </a:r>
            <a:endParaRPr lang="en-US"/>
          </a:p>
        </p:txBody>
      </p:sp>
      <p:pic>
        <p:nvPicPr>
          <p:cNvPr id="2097175" name=""/>
          <p:cNvPicPr>
            <a:picLocks/>
          </p:cNvPicPr>
          <p:nvPr/>
        </p:nvPicPr>
        <p:blipFill>
          <a:blip xmlns:r="http://schemas.openxmlformats.org/officeDocument/2006/relationships" r:embed="rId1"/>
          <a:stretch>
            <a:fillRect/>
          </a:stretch>
        </p:blipFill>
        <p:spPr>
          <a:xfrm rot="0">
            <a:off x="0" y="1844700"/>
            <a:ext cx="10663671" cy="3168599"/>
          </a:xfrm>
          <a:prstGeom prst="rect"/>
        </p:spPr>
      </p:pic>
      <p:pic>
        <p:nvPicPr>
          <p:cNvPr id="2097176" name=""/>
          <p:cNvPicPr>
            <a:picLocks/>
          </p:cNvPicPr>
          <p:nvPr/>
        </p:nvPicPr>
        <p:blipFill>
          <a:blip xmlns:r="http://schemas.openxmlformats.org/officeDocument/2006/relationships" r:embed="rId2"/>
          <a:stretch>
            <a:fillRect/>
          </a:stretch>
        </p:blipFill>
        <p:spPr>
          <a:xfrm rot="0">
            <a:off x="0" y="4479885"/>
            <a:ext cx="11378046" cy="2130885"/>
          </a:xfrm>
          <a:prstGeom prst="rec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25" name=""/>
          <p:cNvSpPr>
            <a:spLocks noGrp="1"/>
          </p:cNvSpPr>
          <p:nvPr>
            <p:ph type="title"/>
          </p:nvPr>
        </p:nvSpPr>
        <p:spPr>
          <a:xfrm>
            <a:off x="628650" y="-236695"/>
            <a:ext cx="7886700" cy="1325563"/>
          </a:xfrm>
        </p:spPr>
        <p:txBody>
          <a:bodyPr/>
          <a:p>
            <a:r>
              <a:rPr lang="en-US">
                <a:solidFill>
                  <a:srgbClr val="3399FF"/>
                </a:solidFill>
              </a:rPr>
              <a:t>Create the Statement object</a:t>
            </a:r>
            <a:endParaRPr lang="en-US">
              <a:solidFill>
                <a:srgbClr val="3399FF"/>
              </a:solidFill>
            </a:endParaRPr>
          </a:p>
        </p:txBody>
      </p:sp>
      <p:sp>
        <p:nvSpPr>
          <p:cNvPr id="1048726" name=""/>
          <p:cNvSpPr>
            <a:spLocks noGrp="1"/>
          </p:cNvSpPr>
          <p:nvPr>
            <p:ph idx="1"/>
          </p:nvPr>
        </p:nvSpPr>
        <p:spPr>
          <a:xfrm>
            <a:off x="0" y="714769"/>
            <a:ext cx="9185364" cy="4351338"/>
          </a:xfrm>
        </p:spPr>
        <p:txBody>
          <a:bodyPr/>
          <a:p>
            <a:r>
              <a:rPr lang="en-US"/>
              <a:t>The createStatement() method of Connection interface is used to create statement. </a:t>
            </a:r>
            <a:endParaRPr lang="en-US"/>
          </a:p>
          <a:p>
            <a:r>
              <a:rPr lang="en-US"/>
              <a:t>The object of statement is responsible to execute queries with the database.</a:t>
            </a:r>
            <a:endParaRPr lang="en-US"/>
          </a:p>
          <a:p>
            <a:r>
              <a:rPr lang="en-US"/>
              <a:t>Syntax of createStatement() method</a:t>
            </a:r>
            <a:endParaRPr lang="en-US"/>
          </a:p>
        </p:txBody>
      </p:sp>
      <p:pic>
        <p:nvPicPr>
          <p:cNvPr id="2097177" name=""/>
          <p:cNvPicPr>
            <a:picLocks/>
          </p:cNvPicPr>
          <p:nvPr/>
        </p:nvPicPr>
        <p:blipFill>
          <a:blip xmlns:r="http://schemas.openxmlformats.org/officeDocument/2006/relationships" r:embed="rId1"/>
          <a:stretch>
            <a:fillRect/>
          </a:stretch>
        </p:blipFill>
        <p:spPr>
          <a:xfrm rot="0">
            <a:off x="0" y="2890437"/>
            <a:ext cx="9144000" cy="1819512"/>
          </a:xfrm>
          <a:prstGeom prst="rect"/>
        </p:spPr>
      </p:pic>
      <p:pic>
        <p:nvPicPr>
          <p:cNvPr id="2097178" name=""/>
          <p:cNvPicPr>
            <a:picLocks/>
          </p:cNvPicPr>
          <p:nvPr/>
        </p:nvPicPr>
        <p:blipFill>
          <a:blip xmlns:r="http://schemas.openxmlformats.org/officeDocument/2006/relationships" r:embed="rId2"/>
          <a:stretch>
            <a:fillRect/>
          </a:stretch>
        </p:blipFill>
        <p:spPr>
          <a:xfrm rot="0">
            <a:off x="41363" y="4279993"/>
            <a:ext cx="9719127" cy="2584177"/>
          </a:xfrm>
          <a:prstGeom prst="rec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27" name=""/>
          <p:cNvSpPr>
            <a:spLocks noGrp="1"/>
          </p:cNvSpPr>
          <p:nvPr>
            <p:ph type="title"/>
          </p:nvPr>
        </p:nvSpPr>
        <p:spPr>
          <a:xfrm>
            <a:off x="628648" y="-321675"/>
            <a:ext cx="7886700" cy="1325563"/>
          </a:xfrm>
        </p:spPr>
        <p:txBody>
          <a:bodyPr/>
          <a:p>
            <a:pPr algn="ctr"/>
            <a:r>
              <a:rPr lang="en-US">
                <a:solidFill>
                  <a:srgbClr val="3399FF"/>
                </a:solidFill>
              </a:rPr>
              <a:t>Execute the query</a:t>
            </a:r>
            <a:endParaRPr lang="en-US">
              <a:solidFill>
                <a:srgbClr val="3399FF"/>
              </a:solidFill>
            </a:endParaRPr>
          </a:p>
        </p:txBody>
      </p:sp>
      <p:sp>
        <p:nvSpPr>
          <p:cNvPr id="1048728" name=""/>
          <p:cNvSpPr>
            <a:spLocks noGrp="1"/>
          </p:cNvSpPr>
          <p:nvPr>
            <p:ph idx="1"/>
          </p:nvPr>
        </p:nvSpPr>
        <p:spPr>
          <a:xfrm>
            <a:off x="260913" y="627495"/>
            <a:ext cx="8927460" cy="4351338"/>
          </a:xfrm>
        </p:spPr>
        <p:txBody>
          <a:bodyPr/>
          <a:p>
            <a:r>
              <a:rPr lang="en-US"/>
              <a:t>The executeQuery() method of Statement interface is used to execute queries to the database. This method returns the object of ResultSet that can be used to get all the records of a table.</a:t>
            </a:r>
            <a:endParaRPr lang="en-US"/>
          </a:p>
        </p:txBody>
      </p:sp>
      <p:pic>
        <p:nvPicPr>
          <p:cNvPr id="2097180" name=""/>
          <p:cNvPicPr>
            <a:picLocks/>
          </p:cNvPicPr>
          <p:nvPr/>
        </p:nvPicPr>
        <p:blipFill>
          <a:blip xmlns:r="http://schemas.openxmlformats.org/officeDocument/2006/relationships" r:embed="rId1"/>
          <a:stretch>
            <a:fillRect/>
          </a:stretch>
        </p:blipFill>
        <p:spPr>
          <a:xfrm rot="0">
            <a:off x="260913" y="4978833"/>
            <a:ext cx="9167693" cy="1868745"/>
          </a:xfrm>
          <a:prstGeom prst="rect"/>
        </p:spPr>
      </p:pic>
      <p:pic>
        <p:nvPicPr>
          <p:cNvPr id="2097181" name=""/>
          <p:cNvPicPr>
            <a:picLocks/>
          </p:cNvPicPr>
          <p:nvPr/>
        </p:nvPicPr>
        <p:blipFill>
          <a:blip xmlns:r="http://schemas.openxmlformats.org/officeDocument/2006/relationships" r:embed="rId2"/>
          <a:stretch>
            <a:fillRect/>
          </a:stretch>
        </p:blipFill>
        <p:spPr>
          <a:xfrm rot="0">
            <a:off x="0" y="2149463"/>
            <a:ext cx="9144000" cy="282937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06" name=""/>
          <p:cNvSpPr>
            <a:spLocks noGrp="1"/>
          </p:cNvSpPr>
          <p:nvPr>
            <p:ph type="title"/>
          </p:nvPr>
        </p:nvSpPr>
        <p:spPr/>
        <p:txBody>
          <a:bodyPr/>
          <a:p>
            <a:pPr algn="ctr"/>
            <a:r>
              <a:rPr lang="en-US"/>
              <a:t>Types of Tables</a:t>
            </a:r>
            <a:endParaRPr lang="en-US"/>
          </a:p>
        </p:txBody>
      </p:sp>
      <p:sp>
        <p:nvSpPr>
          <p:cNvPr id="1048707" name=""/>
          <p:cNvSpPr>
            <a:spLocks noGrp="1"/>
          </p:cNvSpPr>
          <p:nvPr>
            <p:ph idx="1"/>
          </p:nvPr>
        </p:nvSpPr>
        <p:spPr/>
        <p:txBody>
          <a:bodyPr/>
          <a:p>
            <a:endParaRPr lang="en-US"/>
          </a:p>
          <a:p>
            <a:r>
              <a:rPr lang="en-US"/>
              <a:t>Partitioned Tables</a:t>
            </a:r>
            <a:endParaRPr lang="en-US"/>
          </a:p>
          <a:p>
            <a:endParaRPr lang="en-US"/>
          </a:p>
          <a:p>
            <a:r>
              <a:rPr lang="en-US"/>
              <a:t>Temporary Tables</a:t>
            </a:r>
            <a:endParaRPr lang="en-US"/>
          </a:p>
          <a:p>
            <a:endParaRPr lang="en-US"/>
          </a:p>
          <a:p>
            <a:r>
              <a:rPr lang="en-US"/>
              <a:t>System Tables</a:t>
            </a:r>
            <a:endParaRPr lang="en-US"/>
          </a:p>
          <a:p>
            <a:endParaRPr lang="en-US"/>
          </a:p>
          <a:p>
            <a:r>
              <a:rPr lang="en-US"/>
              <a:t>Wide Tables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29" name=""/>
          <p:cNvSpPr>
            <a:spLocks noGrp="1"/>
          </p:cNvSpPr>
          <p:nvPr>
            <p:ph type="title"/>
          </p:nvPr>
        </p:nvSpPr>
        <p:spPr>
          <a:xfrm>
            <a:off x="628649" y="-205954"/>
            <a:ext cx="7886700" cy="1325563"/>
          </a:xfrm>
        </p:spPr>
        <p:txBody>
          <a:bodyPr/>
          <a:p>
            <a:pPr algn="ctr"/>
            <a:r>
              <a:rPr lang="en-US">
                <a:solidFill>
                  <a:srgbClr val="3399FF"/>
                </a:solidFill>
              </a:rPr>
              <a:t>Close the connection object</a:t>
            </a:r>
            <a:endParaRPr lang="en-US">
              <a:solidFill>
                <a:srgbClr val="3399FF"/>
              </a:solidFill>
            </a:endParaRPr>
          </a:p>
        </p:txBody>
      </p:sp>
      <p:sp>
        <p:nvSpPr>
          <p:cNvPr id="1048730" name=""/>
          <p:cNvSpPr>
            <a:spLocks noGrp="1"/>
          </p:cNvSpPr>
          <p:nvPr>
            <p:ph idx="1"/>
          </p:nvPr>
        </p:nvSpPr>
        <p:spPr>
          <a:xfrm>
            <a:off x="0" y="813255"/>
            <a:ext cx="9371121" cy="5727120"/>
          </a:xfrm>
        </p:spPr>
        <p:txBody>
          <a:bodyPr/>
          <a:p>
            <a:r>
              <a:rPr lang="en-US"/>
              <a:t>By closing connection object statement and ResultSet will be closed automatically. The close() method of Connection interface is used to close the connection.</a:t>
            </a:r>
            <a:endParaRPr lang="en-US"/>
          </a:p>
        </p:txBody>
      </p:sp>
      <p:pic>
        <p:nvPicPr>
          <p:cNvPr id="2097182" name=""/>
          <p:cNvPicPr>
            <a:picLocks/>
          </p:cNvPicPr>
          <p:nvPr/>
        </p:nvPicPr>
        <p:blipFill>
          <a:blip xmlns:r="http://schemas.openxmlformats.org/officeDocument/2006/relationships" r:embed="rId1"/>
          <a:stretch>
            <a:fillRect/>
          </a:stretch>
        </p:blipFill>
        <p:spPr>
          <a:xfrm rot="0">
            <a:off x="113560" y="2574904"/>
            <a:ext cx="9144000" cy="4283096"/>
          </a:xfrm>
          <a:prstGeom prst="rec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8" name=""/>
          <p:cNvSpPr>
            <a:spLocks noGrp="1"/>
          </p:cNvSpPr>
          <p:nvPr>
            <p:ph type="title"/>
          </p:nvPr>
        </p:nvSpPr>
        <p:spPr/>
        <p:txBody>
          <a:bodyPr/>
          <a:p>
            <a:endParaRPr lang="en-US"/>
          </a:p>
        </p:txBody>
      </p:sp>
      <p:sp>
        <p:nvSpPr>
          <p:cNvPr id="1048699" name=""/>
          <p:cNvSpPr>
            <a:spLocks noGrp="1"/>
          </p:cNvSpPr>
          <p:nvPr>
            <p:ph idx="1"/>
          </p:nvPr>
        </p:nvSpPr>
        <p:spPr/>
        <p:txBody>
          <a:bodyPr/>
          <a:p>
            <a:endParaRPr lang="en-US"/>
          </a:p>
        </p:txBody>
      </p:sp>
      <p:pic>
        <p:nvPicPr>
          <p:cNvPr id="2097171" name=""/>
          <p:cNvPicPr>
            <a:picLocks/>
          </p:cNvPicPr>
          <p:nvPr/>
        </p:nvPicPr>
        <p:blipFill>
          <a:blip xmlns:r="http://schemas.openxmlformats.org/officeDocument/2006/relationships" r:embed="rId1"/>
          <a:stretch>
            <a:fillRect/>
          </a:stretch>
        </p:blipFill>
        <p:spPr>
          <a:xfrm rot="0">
            <a:off x="0" y="0"/>
            <a:ext cx="9144000" cy="6889807"/>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08" name=""/>
          <p:cNvSpPr>
            <a:spLocks noGrp="1"/>
          </p:cNvSpPr>
          <p:nvPr>
            <p:ph type="title"/>
          </p:nvPr>
        </p:nvSpPr>
        <p:spPr>
          <a:xfrm>
            <a:off x="628650" y="0"/>
            <a:ext cx="7886700" cy="1325563"/>
          </a:xfrm>
        </p:spPr>
        <p:txBody>
          <a:bodyPr/>
          <a:p>
            <a:pPr algn="ctr"/>
            <a:r>
              <a:rPr lang="en-US">
                <a:solidFill>
                  <a:srgbClr val="3399FF"/>
                </a:solidFill>
              </a:rPr>
              <a:t>Partitioned Tables</a:t>
            </a:r>
            <a:br>
              <a:rPr lang="en-US">
                <a:solidFill>
                  <a:srgbClr val="3399FF"/>
                </a:solidFill>
              </a:rPr>
            </a:br>
            <a:endParaRPr lang="en-US">
              <a:solidFill>
                <a:srgbClr val="3399FF"/>
              </a:solidFill>
            </a:endParaRPr>
          </a:p>
        </p:txBody>
      </p:sp>
      <p:sp>
        <p:nvSpPr>
          <p:cNvPr id="1048709" name=""/>
          <p:cNvSpPr>
            <a:spLocks noGrp="1"/>
          </p:cNvSpPr>
          <p:nvPr>
            <p:ph idx="1"/>
          </p:nvPr>
        </p:nvSpPr>
        <p:spPr>
          <a:xfrm>
            <a:off x="303933" y="832724"/>
            <a:ext cx="8964757" cy="5655735"/>
          </a:xfrm>
        </p:spPr>
        <p:txBody>
          <a:bodyPr/>
          <a:p>
            <a:r>
              <a:rPr lang="en-US"/>
              <a:t>Partitioned tables are tables whose data is horizontally divided into units which may be spread across more than one filegroup in a database. </a:t>
            </a:r>
            <a:endParaRPr lang="en-US"/>
          </a:p>
          <a:p>
            <a:endParaRPr lang="en-US"/>
          </a:p>
          <a:p>
            <a:r>
              <a:rPr lang="en-US"/>
              <a:t>Partitioning makes large tables or indexes more manageable by letting you access or manage subsets of data quickly and efficiently, while maintaining the integrity of the overall collection. </a:t>
            </a:r>
            <a:endParaRPr lang="en-US"/>
          </a:p>
          <a:p>
            <a:endParaRPr lang="en-US"/>
          </a:p>
          <a:p>
            <a:r>
              <a:rPr lang="en-US"/>
              <a:t>By default, SQL Server supports up to 15,000 partitions.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0" name=""/>
          <p:cNvSpPr>
            <a:spLocks noGrp="1"/>
          </p:cNvSpPr>
          <p:nvPr>
            <p:ph type="title"/>
          </p:nvPr>
        </p:nvSpPr>
        <p:spPr>
          <a:xfrm>
            <a:off x="628649" y="0"/>
            <a:ext cx="7886700" cy="1325563"/>
          </a:xfrm>
        </p:spPr>
        <p:txBody>
          <a:bodyPr/>
          <a:p>
            <a:pPr algn="ctr"/>
            <a:r>
              <a:rPr sz="3900" lang="en-US">
                <a:solidFill>
                  <a:srgbClr val="3399FF"/>
                </a:solidFill>
              </a:rPr>
              <a:t>Temporary Tables</a:t>
            </a:r>
            <a:br>
              <a:rPr sz="3900" lang="en-US">
                <a:solidFill>
                  <a:srgbClr val="3399FF"/>
                </a:solidFill>
              </a:rPr>
            </a:br>
            <a:endParaRPr sz="3900" lang="en-US">
              <a:solidFill>
                <a:srgbClr val="3399FF"/>
              </a:solidFill>
            </a:endParaRPr>
          </a:p>
        </p:txBody>
      </p:sp>
      <p:sp>
        <p:nvSpPr>
          <p:cNvPr id="1048711" name=""/>
          <p:cNvSpPr>
            <a:spLocks noGrp="1"/>
          </p:cNvSpPr>
          <p:nvPr>
            <p:ph idx="1"/>
          </p:nvPr>
        </p:nvSpPr>
        <p:spPr>
          <a:xfrm>
            <a:off x="161060" y="891132"/>
            <a:ext cx="8834871" cy="5624501"/>
          </a:xfrm>
        </p:spPr>
        <p:txBody>
          <a:bodyPr>
            <a:normAutofit fontScale="89286" lnSpcReduction="20000"/>
          </a:bodyPr>
          <a:p>
            <a:r>
              <a:rPr lang="en-US"/>
              <a:t>Temporary tables are stored in tempdb. There are two types of temporary tables: local and global. They differ from each other in their names, their visibility, and their availability. </a:t>
            </a:r>
            <a:endParaRPr lang="en-US"/>
          </a:p>
          <a:p>
            <a:endParaRPr lang="en-US"/>
          </a:p>
          <a:p>
            <a:r>
              <a:rPr lang="en-US"/>
              <a:t>Local temporary tables have a single number sign (#) as the first character of their names; they are visible only to the current connection for the user, and they are deleted when the user disconnects from the instance of SQL Server. </a:t>
            </a:r>
            <a:endParaRPr lang="en-US"/>
          </a:p>
          <a:p>
            <a:endParaRPr lang="en-US"/>
          </a:p>
          <a:p>
            <a:r>
              <a:rPr lang="en-US"/>
              <a:t>Global temporary tables have two number signs (##) as the first characters of their names; they are visible to any user after they are created, and they are deleted when all users referencing the table disconnect from the instance of SQL Server.</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12" name=""/>
          <p:cNvSpPr>
            <a:spLocks noGrp="1"/>
          </p:cNvSpPr>
          <p:nvPr>
            <p:ph type="title"/>
          </p:nvPr>
        </p:nvSpPr>
        <p:spPr/>
        <p:txBody>
          <a:bodyPr/>
          <a:p>
            <a:pPr algn="ctr"/>
            <a:r>
              <a:rPr lang="en-US">
                <a:solidFill>
                  <a:srgbClr val="3399FF"/>
                </a:solidFill>
              </a:rPr>
              <a:t>System Tables</a:t>
            </a:r>
            <a:endParaRPr lang="en-US">
              <a:solidFill>
                <a:srgbClr val="3399FF"/>
              </a:solidFill>
            </a:endParaRPr>
          </a:p>
        </p:txBody>
      </p:sp>
      <p:sp>
        <p:nvSpPr>
          <p:cNvPr id="1048713" name=""/>
          <p:cNvSpPr>
            <a:spLocks noGrp="1"/>
          </p:cNvSpPr>
          <p:nvPr>
            <p:ph idx="1"/>
          </p:nvPr>
        </p:nvSpPr>
        <p:spPr/>
        <p:txBody>
          <a:bodyPr/>
          <a:p>
            <a:r>
              <a:rPr lang="en-US"/>
              <a:t>SQL Server stores the data that defines the configuration of the server and all its tables in a </a:t>
            </a:r>
            <a:endParaRPr lang="en-US"/>
          </a:p>
          <a:p>
            <a:endParaRPr lang="en-US"/>
          </a:p>
          <a:p>
            <a:r>
              <a:rPr lang="en-US"/>
              <a:t>special set of tables known as system tables. Users cannot directly query or update the system tables. </a:t>
            </a:r>
            <a:endParaRPr lang="en-US"/>
          </a:p>
          <a:p>
            <a:endParaRPr lang="en-US"/>
          </a:p>
          <a:p>
            <a:r>
              <a:rPr lang="en-US"/>
              <a:t>The information in the system tables is made available through the system views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0" name=""/>
          <p:cNvSpPr>
            <a:spLocks noGrp="1"/>
          </p:cNvSpPr>
          <p:nvPr>
            <p:ph type="title"/>
          </p:nvPr>
        </p:nvSpPr>
        <p:spPr/>
        <p:txBody>
          <a:bodyPr/>
          <a:p>
            <a:endParaRPr lang="en-US"/>
          </a:p>
        </p:txBody>
      </p:sp>
      <p:sp>
        <p:nvSpPr>
          <p:cNvPr id="1048701" name=""/>
          <p:cNvSpPr>
            <a:spLocks noGrp="1"/>
          </p:cNvSpPr>
          <p:nvPr>
            <p:ph idx="1"/>
          </p:nvPr>
        </p:nvSpPr>
        <p:spPr/>
        <p:txBody>
          <a:bodyPr/>
          <a:p>
            <a:endParaRPr lang="en-US"/>
          </a:p>
        </p:txBody>
      </p:sp>
      <p:pic>
        <p:nvPicPr>
          <p:cNvPr id="2097169" name=""/>
          <p:cNvPicPr>
            <a:picLocks/>
          </p:cNvPicPr>
          <p:nvPr/>
        </p:nvPicPr>
        <p:blipFill>
          <a:blip xmlns:r="http://schemas.openxmlformats.org/officeDocument/2006/relationships" r:embed="rId1"/>
          <a:stretch>
            <a:fillRect/>
          </a:stretch>
        </p:blipFill>
        <p:spPr>
          <a:xfrm rot="0">
            <a:off x="126476" y="0"/>
            <a:ext cx="8891048" cy="685800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2" name=""/>
          <p:cNvSpPr>
            <a:spLocks noGrp="1"/>
          </p:cNvSpPr>
          <p:nvPr>
            <p:ph type="title"/>
          </p:nvPr>
        </p:nvSpPr>
        <p:spPr/>
        <p:txBody>
          <a:bodyPr/>
          <a:p>
            <a:endParaRPr lang="en-US"/>
          </a:p>
        </p:txBody>
      </p:sp>
      <p:sp>
        <p:nvSpPr>
          <p:cNvPr id="1048703" name=""/>
          <p:cNvSpPr>
            <a:spLocks noGrp="1"/>
          </p:cNvSpPr>
          <p:nvPr>
            <p:ph idx="1"/>
          </p:nvPr>
        </p:nvSpPr>
        <p:spPr/>
        <p:txBody>
          <a:bodyPr/>
          <a:p>
            <a:endParaRPr lang="en-US"/>
          </a:p>
        </p:txBody>
      </p:sp>
      <p:pic>
        <p:nvPicPr>
          <p:cNvPr id="2097170" name=""/>
          <p:cNvPicPr>
            <a:picLocks/>
          </p:cNvPicPr>
          <p:nvPr/>
        </p:nvPicPr>
        <p:blipFill>
          <a:blip xmlns:r="http://schemas.openxmlformats.org/officeDocument/2006/relationships" r:embed="rId1"/>
          <a:stretch>
            <a:fillRect/>
          </a:stretch>
        </p:blipFill>
        <p:spPr>
          <a:xfrm rot="0">
            <a:off x="181838" y="1027906"/>
            <a:ext cx="8298619" cy="4529699"/>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RMX1925</dc:creator>
  <dcterms:created xsi:type="dcterms:W3CDTF">2015-05-11T11:30:45Z</dcterms:created>
  <dcterms:modified xsi:type="dcterms:W3CDTF">2021-02-24T03:15:51Z</dcterms:modified>
</cp:coreProperties>
</file>