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78" r:id="rId5"/>
    <p:sldId id="279" r:id="rId6"/>
    <p:sldId id="296" r:id="rId7"/>
    <p:sldId id="298" r:id="rId8"/>
    <p:sldId id="300" r:id="rId9"/>
    <p:sldId id="301" r:id="rId10"/>
    <p:sldId id="299" r:id="rId11"/>
    <p:sldId id="302" r:id="rId12"/>
    <p:sldId id="309" r:id="rId13"/>
    <p:sldId id="307" r:id="rId14"/>
    <p:sldId id="297" r:id="rId15"/>
    <p:sldId id="308" r:id="rId16"/>
    <p:sldId id="310" r:id="rId17"/>
    <p:sldId id="306" r:id="rId18"/>
    <p:sldId id="304" r:id="rId19"/>
    <p:sldId id="303" r:id="rId20"/>
    <p:sldId id="305" r:id="rId21"/>
    <p:sldId id="2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19" autoAdjust="0"/>
  </p:normalViewPr>
  <p:slideViewPr>
    <p:cSldViewPr snapToGrid="0">
      <p:cViewPr varScale="1">
        <p:scale>
          <a:sx n="95" d="100"/>
          <a:sy n="95" d="100"/>
        </p:scale>
        <p:origin x="67"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5/20/2022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5/20/2022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400" b="1" dirty="0">
                <a:solidFill>
                  <a:schemeClr val="accent6">
                    <a:lumMod val="60000"/>
                    <a:lumOff val="40000"/>
                  </a:schemeClr>
                </a:solidFill>
              </a:rPr>
              <a:t>Spring Cloud</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92500" lnSpcReduction="10000"/>
          </a:bodyPr>
          <a:lstStyle/>
          <a:p>
            <a:pPr algn="l"/>
            <a:r>
              <a:rPr lang="en-US" sz="2000" b="1" dirty="0">
                <a:solidFill>
                  <a:srgbClr val="FFFF00"/>
                </a:solidFill>
              </a:rPr>
              <a:t>Routing - API Gateway, Distributed tracing - </a:t>
            </a:r>
            <a:r>
              <a:rPr lang="en-US" sz="2000" b="1" dirty="0" err="1">
                <a:solidFill>
                  <a:srgbClr val="FFFF00"/>
                </a:solidFill>
              </a:rPr>
              <a:t>Zipkin</a:t>
            </a:r>
            <a:r>
              <a:rPr lang="en-US" sz="2000" b="1" dirty="0">
                <a:solidFill>
                  <a:srgbClr val="FFFF00"/>
                </a:solidFill>
              </a:rPr>
              <a:t> and Sleuth</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BCA7-7F8E-2253-D8BA-314D272293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3A6B41-F738-17A7-5F5D-330C4F03A88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3451A90-9AFA-79B5-B681-B00DF0B7266D}"/>
              </a:ext>
            </a:extLst>
          </p:cNvPr>
          <p:cNvPicPr>
            <a:picLocks noChangeAspect="1"/>
          </p:cNvPicPr>
          <p:nvPr/>
        </p:nvPicPr>
        <p:blipFill>
          <a:blip r:embed="rId2"/>
          <a:stretch>
            <a:fillRect/>
          </a:stretch>
        </p:blipFill>
        <p:spPr>
          <a:xfrm>
            <a:off x="1596189" y="710614"/>
            <a:ext cx="8903369" cy="5537786"/>
          </a:xfrm>
          <a:prstGeom prst="rect">
            <a:avLst/>
          </a:prstGeom>
        </p:spPr>
      </p:pic>
    </p:spTree>
    <p:extLst>
      <p:ext uri="{BB962C8B-B14F-4D97-AF65-F5344CB8AC3E}">
        <p14:creationId xmlns:p14="http://schemas.microsoft.com/office/powerpoint/2010/main" val="3816980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85B6-F914-24E5-D7D3-40A4B88947ED}"/>
              </a:ext>
            </a:extLst>
          </p:cNvPr>
          <p:cNvSpPr>
            <a:spLocks noGrp="1"/>
          </p:cNvSpPr>
          <p:nvPr>
            <p:ph type="title"/>
          </p:nvPr>
        </p:nvSpPr>
        <p:spPr>
          <a:xfrm>
            <a:off x="985984" y="2294021"/>
            <a:ext cx="10353762" cy="1257300"/>
          </a:xfrm>
        </p:spPr>
        <p:txBody>
          <a:bodyPr/>
          <a:lstStyle/>
          <a:p>
            <a:r>
              <a:rPr lang="en-US" b="1" dirty="0">
                <a:solidFill>
                  <a:srgbClr val="00B0F0"/>
                </a:solidFill>
              </a:rPr>
              <a:t>Distributed tracing - </a:t>
            </a:r>
            <a:r>
              <a:rPr lang="en-US" b="1" dirty="0" err="1">
                <a:solidFill>
                  <a:srgbClr val="00B0F0"/>
                </a:solidFill>
              </a:rPr>
              <a:t>Zipkin</a:t>
            </a:r>
            <a:r>
              <a:rPr lang="en-US" b="1" dirty="0">
                <a:solidFill>
                  <a:srgbClr val="00B0F0"/>
                </a:solidFill>
              </a:rPr>
              <a:t> and Sleuth</a:t>
            </a:r>
            <a:endParaRPr lang="en-IN" b="1" dirty="0">
              <a:solidFill>
                <a:srgbClr val="00B0F0"/>
              </a:solidFill>
            </a:endParaRPr>
          </a:p>
        </p:txBody>
      </p:sp>
    </p:spTree>
    <p:extLst>
      <p:ext uri="{BB962C8B-B14F-4D97-AF65-F5344CB8AC3E}">
        <p14:creationId xmlns:p14="http://schemas.microsoft.com/office/powerpoint/2010/main" val="254967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BCA7-7F8E-2253-D8BA-314D272293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3A6B41-F738-17A7-5F5D-330C4F03A888}"/>
              </a:ext>
            </a:extLst>
          </p:cNvPr>
          <p:cNvSpPr>
            <a:spLocks noGrp="1"/>
          </p:cNvSpPr>
          <p:nvPr>
            <p:ph idx="1"/>
          </p:nvPr>
        </p:nvSpPr>
        <p:spPr/>
        <p:txBody>
          <a:bodyPr/>
          <a:lstStyle/>
          <a:p>
            <a:r>
              <a:rPr lang="en-US" b="0" i="0" dirty="0">
                <a:solidFill>
                  <a:srgbClr val="FFFF00"/>
                </a:solidFill>
                <a:effectLst/>
                <a:latin typeface="arial" panose="020B0604020202020204" pitchFamily="34" charset="0"/>
              </a:rPr>
              <a:t>Sleuth is </a:t>
            </a:r>
            <a:r>
              <a:rPr lang="en-US" b="1" i="0" dirty="0">
                <a:solidFill>
                  <a:srgbClr val="FFFF00"/>
                </a:solidFill>
                <a:effectLst/>
                <a:latin typeface="arial" panose="020B0604020202020204" pitchFamily="34" charset="0"/>
              </a:rPr>
              <a:t>another tool from the Spring cloud family</a:t>
            </a:r>
            <a:r>
              <a:rPr lang="en-US" b="0" i="0" dirty="0">
                <a:solidFill>
                  <a:srgbClr val="FFFF00"/>
                </a:solidFill>
                <a:effectLst/>
                <a:latin typeface="arial" panose="020B0604020202020204" pitchFamily="34" charset="0"/>
              </a:rPr>
              <a:t>. It is used to generate the trace id, span id and add this information to the service calls in the headers and MDC, so that It can be used by tools like </a:t>
            </a:r>
            <a:r>
              <a:rPr lang="en-US" b="0" i="0" dirty="0" err="1">
                <a:solidFill>
                  <a:srgbClr val="FFFF00"/>
                </a:solidFill>
                <a:effectLst/>
                <a:latin typeface="arial" panose="020B0604020202020204" pitchFamily="34" charset="0"/>
              </a:rPr>
              <a:t>Zipkin</a:t>
            </a:r>
            <a:r>
              <a:rPr lang="en-US" b="0" i="0" dirty="0">
                <a:solidFill>
                  <a:srgbClr val="FFFF00"/>
                </a:solidFill>
                <a:effectLst/>
                <a:latin typeface="arial" panose="020B0604020202020204" pitchFamily="34" charset="0"/>
              </a:rPr>
              <a:t> and ELK etc. to store, index and process log files.</a:t>
            </a:r>
            <a:endParaRPr lang="en-IN" dirty="0">
              <a:solidFill>
                <a:srgbClr val="FFFF00"/>
              </a:solidFill>
            </a:endParaRPr>
          </a:p>
        </p:txBody>
      </p:sp>
    </p:spTree>
    <p:extLst>
      <p:ext uri="{BB962C8B-B14F-4D97-AF65-F5344CB8AC3E}">
        <p14:creationId xmlns:p14="http://schemas.microsoft.com/office/powerpoint/2010/main" val="3315929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7E3D25-33A3-43A0-9931-CE40A97E5A24}"/>
              </a:ext>
            </a:extLst>
          </p:cNvPr>
          <p:cNvSpPr>
            <a:spLocks noGrp="1"/>
          </p:cNvSpPr>
          <p:nvPr>
            <p:ph idx="1"/>
          </p:nvPr>
        </p:nvSpPr>
        <p:spPr>
          <a:xfrm>
            <a:off x="167837" y="71187"/>
            <a:ext cx="11302268" cy="6425866"/>
          </a:xfrm>
        </p:spPr>
        <p:txBody>
          <a:bodyPr>
            <a:normAutofit/>
          </a:bodyPr>
          <a:lstStyle/>
          <a:p>
            <a:r>
              <a:rPr lang="en-US" dirty="0">
                <a:solidFill>
                  <a:srgbClr val="FFFF00"/>
                </a:solidFill>
              </a:rPr>
              <a:t>What is </a:t>
            </a:r>
            <a:r>
              <a:rPr lang="en-US" dirty="0" err="1">
                <a:solidFill>
                  <a:srgbClr val="FFFF00"/>
                </a:solidFill>
              </a:rPr>
              <a:t>zipkin</a:t>
            </a:r>
            <a:r>
              <a:rPr lang="en-US" dirty="0">
                <a:solidFill>
                  <a:srgbClr val="FFFF00"/>
                </a:solidFill>
              </a:rPr>
              <a:t>?</a:t>
            </a:r>
          </a:p>
          <a:p>
            <a:r>
              <a:rPr lang="en-US" dirty="0" err="1">
                <a:solidFill>
                  <a:srgbClr val="FFFF00"/>
                </a:solidFill>
              </a:rPr>
              <a:t>Zipkin</a:t>
            </a:r>
            <a:r>
              <a:rPr lang="en-US" dirty="0">
                <a:solidFill>
                  <a:srgbClr val="FFFF00"/>
                </a:solidFill>
              </a:rPr>
              <a:t> is a Java-based distributed tracing system to collect and look up data from distributed systems. Too many things could happen when a request to an HTTP application is made. A request could include a call to a database engine, to a cache server, or any other dependency like another microservice.</a:t>
            </a:r>
          </a:p>
          <a:p>
            <a:endParaRPr lang="en-US" dirty="0">
              <a:solidFill>
                <a:srgbClr val="FFFF00"/>
              </a:solidFill>
            </a:endParaRPr>
          </a:p>
          <a:p>
            <a:r>
              <a:rPr lang="en-US" dirty="0">
                <a:solidFill>
                  <a:srgbClr val="FFFF00"/>
                </a:solidFill>
              </a:rPr>
              <a:t>What is sleuth in microservices?</a:t>
            </a:r>
          </a:p>
          <a:p>
            <a:r>
              <a:rPr lang="en-US" dirty="0">
                <a:solidFill>
                  <a:srgbClr val="FFFF00"/>
                </a:solidFill>
              </a:rPr>
              <a:t>Spring Cloud Sleuth is meant to help with this exact problem. It introduces unique IDs to your logging which are consistent between microservice calls which makes it possible to find how a single request travels from one microservice to the next.</a:t>
            </a:r>
            <a:endParaRPr lang="en-IN" dirty="0">
              <a:solidFill>
                <a:srgbClr val="FFFF00"/>
              </a:solidFill>
            </a:endParaRPr>
          </a:p>
        </p:txBody>
      </p:sp>
    </p:spTree>
    <p:extLst>
      <p:ext uri="{BB962C8B-B14F-4D97-AF65-F5344CB8AC3E}">
        <p14:creationId xmlns:p14="http://schemas.microsoft.com/office/powerpoint/2010/main" val="271492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85B6-F914-24E5-D7D3-40A4B88947ED}"/>
              </a:ext>
            </a:extLst>
          </p:cNvPr>
          <p:cNvSpPr>
            <a:spLocks noGrp="1"/>
          </p:cNvSpPr>
          <p:nvPr>
            <p:ph type="title"/>
          </p:nvPr>
        </p:nvSpPr>
        <p:spPr/>
        <p:txBody>
          <a:bodyPr/>
          <a:lstStyle/>
          <a:p>
            <a:endParaRPr lang="en-IN" b="1" dirty="0">
              <a:solidFill>
                <a:srgbClr val="00B0F0"/>
              </a:solidFill>
            </a:endParaRPr>
          </a:p>
        </p:txBody>
      </p:sp>
      <p:sp>
        <p:nvSpPr>
          <p:cNvPr id="3" name="Content Placeholder 2">
            <a:extLst>
              <a:ext uri="{FF2B5EF4-FFF2-40B4-BE49-F238E27FC236}">
                <a16:creationId xmlns:a16="http://schemas.microsoft.com/office/drawing/2014/main" id="{E3EF2E96-366B-5AC2-8BEA-A14557CA1198}"/>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AD287940-EB60-D0BD-7E54-530941AF1E95}"/>
              </a:ext>
            </a:extLst>
          </p:cNvPr>
          <p:cNvPicPr>
            <a:picLocks noChangeAspect="1"/>
          </p:cNvPicPr>
          <p:nvPr/>
        </p:nvPicPr>
        <p:blipFill>
          <a:blip r:embed="rId2"/>
          <a:stretch>
            <a:fillRect/>
          </a:stretch>
        </p:blipFill>
        <p:spPr>
          <a:xfrm>
            <a:off x="2028522" y="0"/>
            <a:ext cx="8134955" cy="6858000"/>
          </a:xfrm>
          <a:prstGeom prst="rect">
            <a:avLst/>
          </a:prstGeom>
        </p:spPr>
      </p:pic>
    </p:spTree>
    <p:extLst>
      <p:ext uri="{BB962C8B-B14F-4D97-AF65-F5344CB8AC3E}">
        <p14:creationId xmlns:p14="http://schemas.microsoft.com/office/powerpoint/2010/main" val="3080950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4E1D7-9CD9-BB5E-C743-A39885E037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337D96-B3BB-76C3-5219-60F5414E31C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0D5C584-4D25-982F-769A-E55BD16EADF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22128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5188-BD25-1122-8583-035EAE5F1F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BD6D0B-16AA-3FED-7128-8C24097D706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8AB50C8-63DF-2F21-448F-E7E7E46EC24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19908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A8FA-ED20-27A9-0396-BD7F48EE29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258B1A-6042-E77F-1FBD-739C3C4BF33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BDA3557-4968-040E-9763-CEAF83F9B88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72054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Title 1048663"/>
          <p:cNvSpPr>
            <a:spLocks noGrp="1"/>
          </p:cNvSpPr>
          <p:nvPr>
            <p:ph type="title"/>
          </p:nvPr>
        </p:nvSpPr>
        <p:spPr/>
        <p:txBody>
          <a:bodyPr/>
          <a:lstStyle/>
          <a:p>
            <a:endParaRPr lang="en-US"/>
          </a:p>
        </p:txBody>
      </p:sp>
      <p:sp>
        <p:nvSpPr>
          <p:cNvPr id="1048665" name="Content Placeholder 1048664"/>
          <p:cNvSpPr>
            <a:spLocks noGrp="1"/>
          </p:cNvSpPr>
          <p:nvPr>
            <p:ph idx="1"/>
          </p:nvPr>
        </p:nvSpPr>
        <p:spPr/>
        <p:txBody>
          <a:bodyPr/>
          <a:lstStyle/>
          <a:p>
            <a:endParaRPr lang="en-US"/>
          </a:p>
        </p:txBody>
      </p:sp>
      <p:pic>
        <p:nvPicPr>
          <p:cNvPr id="2097169" name="Picture 2097168"/>
          <p:cNvPicPr>
            <a:picLocks/>
          </p:cNvPicPr>
          <p:nvPr/>
        </p:nvPicPr>
        <p:blipFill>
          <a:blip r:embed="rId2"/>
          <a:stretch>
            <a:fillRect/>
          </a:stretch>
        </p:blipFill>
        <p:spPr>
          <a:xfrm>
            <a:off x="1524000" y="1"/>
            <a:ext cx="9144000" cy="6954863"/>
          </a:xfrm>
          <a:prstGeom prst="rect">
            <a:avLst/>
          </a:prstGeom>
        </p:spPr>
      </p:pic>
    </p:spTree>
    <p:extLst>
      <p:ext uri="{BB962C8B-B14F-4D97-AF65-F5344CB8AC3E}">
        <p14:creationId xmlns:p14="http://schemas.microsoft.com/office/powerpoint/2010/main" val="3876270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solidFill>
                  <a:schemeClr val="accent6">
                    <a:lumMod val="60000"/>
                    <a:lumOff val="40000"/>
                  </a:schemeClr>
                </a:solidFill>
              </a:rPr>
              <a:t>Agenda</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indent="0">
              <a:buNone/>
            </a:pPr>
            <a:r>
              <a:rPr lang="en-US" sz="2400" dirty="0">
                <a:solidFill>
                  <a:srgbClr val="FFFF00"/>
                </a:solidFill>
              </a:rPr>
              <a:t>1) Routing - API Gateway</a:t>
            </a:r>
          </a:p>
          <a:p>
            <a:pPr marL="36900" indent="0">
              <a:buNone/>
            </a:pPr>
            <a:r>
              <a:rPr lang="en-US" sz="2400" dirty="0">
                <a:solidFill>
                  <a:srgbClr val="FFFF00"/>
                </a:solidFill>
              </a:rPr>
              <a:t>2) Distributed tracing - </a:t>
            </a:r>
            <a:r>
              <a:rPr lang="en-US" sz="2400" dirty="0" err="1">
                <a:solidFill>
                  <a:srgbClr val="FFFF00"/>
                </a:solidFill>
              </a:rPr>
              <a:t>Zipkin</a:t>
            </a:r>
            <a:r>
              <a:rPr lang="en-US" sz="2400" dirty="0">
                <a:solidFill>
                  <a:srgbClr val="FFFF00"/>
                </a:solidFill>
              </a:rPr>
              <a:t> and Sleuth</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048665"/>
          <p:cNvSpPr>
            <a:spLocks noGrp="1"/>
          </p:cNvSpPr>
          <p:nvPr>
            <p:ph type="title"/>
          </p:nvPr>
        </p:nvSpPr>
        <p:spPr/>
        <p:txBody>
          <a:bodyPr>
            <a:normAutofit fontScale="90000"/>
          </a:bodyPr>
          <a:lstStyle/>
          <a:p>
            <a:r>
              <a:rPr lang="en-US" sz="4800" b="1" dirty="0">
                <a:solidFill>
                  <a:srgbClr val="00B0F0"/>
                </a:solidFill>
              </a:rPr>
              <a:t> Routing - API Gateway</a:t>
            </a:r>
            <a:br>
              <a:rPr lang="en-US" sz="4800" b="1" dirty="0">
                <a:solidFill>
                  <a:srgbClr val="00B0F0"/>
                </a:solidFill>
              </a:rPr>
            </a:br>
            <a:endParaRPr lang="en-US" b="1" dirty="0">
              <a:solidFill>
                <a:srgbClr val="00B0F0"/>
              </a:solidFill>
            </a:endParaRPr>
          </a:p>
        </p:txBody>
      </p:sp>
      <p:sp>
        <p:nvSpPr>
          <p:cNvPr id="1048667" name="Content Placeholder 1048666"/>
          <p:cNvSpPr>
            <a:spLocks noGrp="1"/>
          </p:cNvSpPr>
          <p:nvPr>
            <p:ph idx="1"/>
          </p:nvPr>
        </p:nvSpPr>
        <p:spPr/>
        <p:txBody>
          <a:bodyPr/>
          <a:lstStyle/>
          <a:p>
            <a:r>
              <a:rPr lang="en-US" b="1" dirty="0">
                <a:solidFill>
                  <a:srgbClr val="FFFF00"/>
                </a:solidFill>
              </a:rPr>
              <a:t>Spring Cloud Gateway matches routes using the Spring </a:t>
            </a:r>
            <a:r>
              <a:rPr lang="en-US" b="1" dirty="0" err="1">
                <a:solidFill>
                  <a:srgbClr val="FFFF00"/>
                </a:solidFill>
              </a:rPr>
              <a:t>WebFlux</a:t>
            </a:r>
            <a:r>
              <a:rPr lang="en-US" b="1" dirty="0">
                <a:solidFill>
                  <a:srgbClr val="FFFF00"/>
                </a:solidFill>
              </a:rPr>
              <a:t> </a:t>
            </a:r>
            <a:r>
              <a:rPr lang="en-US" b="1" dirty="0" err="1">
                <a:solidFill>
                  <a:srgbClr val="FFFF00"/>
                </a:solidFill>
              </a:rPr>
              <a:t>HandlerMapping</a:t>
            </a:r>
            <a:r>
              <a:rPr lang="en-US" b="1" dirty="0">
                <a:solidFill>
                  <a:srgbClr val="FFFF00"/>
                </a:solidFill>
              </a:rPr>
              <a:t> infrastructure.</a:t>
            </a:r>
          </a:p>
          <a:p>
            <a:endParaRPr lang="en-US" b="1" dirty="0">
              <a:solidFill>
                <a:srgbClr val="FFFF00"/>
              </a:solidFill>
            </a:endParaRPr>
          </a:p>
          <a:p>
            <a:r>
              <a:rPr lang="en-US" b="1" dirty="0">
                <a:solidFill>
                  <a:srgbClr val="FFFF00"/>
                </a:solidFill>
              </a:rPr>
              <a:t> It also includes many built-in Route Predicate Factories. All of these predicates match different attributes of the HTTP request. Multiple Route Predicate Factories can be combined via the logical “a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11E78-ACB4-A833-F5F6-569C91176D40}"/>
              </a:ext>
            </a:extLst>
          </p:cNvPr>
          <p:cNvSpPr>
            <a:spLocks noGrp="1"/>
          </p:cNvSpPr>
          <p:nvPr>
            <p:ph idx="1"/>
          </p:nvPr>
        </p:nvSpPr>
        <p:spPr>
          <a:xfrm>
            <a:off x="745353" y="367966"/>
            <a:ext cx="10353762" cy="6145129"/>
          </a:xfrm>
        </p:spPr>
        <p:txBody>
          <a:bodyPr>
            <a:normAutofit fontScale="77500" lnSpcReduction="20000"/>
          </a:bodyPr>
          <a:lstStyle/>
          <a:p>
            <a:pPr marL="36900" indent="0" algn="l">
              <a:buNone/>
            </a:pPr>
            <a:r>
              <a:rPr lang="en-IN" b="1" i="0" dirty="0">
                <a:solidFill>
                  <a:srgbClr val="00B0F0"/>
                </a:solidFill>
                <a:effectLst/>
                <a:latin typeface="Helvetica" panose="020B0604020202020204" pitchFamily="34" charset="0"/>
              </a:rPr>
              <a:t>Modules In Maintenance Mode</a:t>
            </a:r>
          </a:p>
          <a:p>
            <a:pPr algn="l"/>
            <a:r>
              <a:rPr lang="en-IN" i="0" dirty="0">
                <a:solidFill>
                  <a:srgbClr val="FFFF00"/>
                </a:solidFill>
                <a:effectLst/>
                <a:latin typeface="Helvetica" panose="020B0604020202020204" pitchFamily="34" charset="0"/>
              </a:rPr>
              <a:t>Placing a module in maintenance mode means that the Spring Cloud team will no longer be adding new features to the module. We will fix blocker bugs and security issues, and we will also consider and review small pull requests from the community.</a:t>
            </a:r>
          </a:p>
          <a:p>
            <a:pPr algn="l"/>
            <a:r>
              <a:rPr lang="en-IN" i="0" dirty="0">
                <a:solidFill>
                  <a:srgbClr val="FFFF00"/>
                </a:solidFill>
                <a:effectLst/>
                <a:latin typeface="Helvetica" panose="020B0604020202020204" pitchFamily="34" charset="0"/>
              </a:rPr>
              <a:t>We intend to continue to support these modules for a period of at least a year from the general availability of the Greenwich release train.</a:t>
            </a:r>
          </a:p>
          <a:p>
            <a:pPr algn="l"/>
            <a:r>
              <a:rPr lang="en-IN" i="0" dirty="0">
                <a:solidFill>
                  <a:srgbClr val="FFFF00"/>
                </a:solidFill>
                <a:effectLst/>
                <a:latin typeface="Helvetica" panose="020B0604020202020204" pitchFamily="34" charset="0"/>
              </a:rPr>
              <a:t>The following Spring Cloud Netflix modules and corresponding starters will be placed into maintenance mode:</a:t>
            </a:r>
          </a:p>
          <a:p>
            <a:pPr algn="l">
              <a:buFont typeface="Arial" panose="020B0604020202020204" pitchFamily="34" charset="0"/>
              <a:buChar char="•"/>
            </a:pPr>
            <a:r>
              <a:rPr lang="en-IN" i="0" dirty="0">
                <a:solidFill>
                  <a:srgbClr val="FFFF00"/>
                </a:solidFill>
                <a:effectLst/>
                <a:latin typeface="Helvetica" panose="020B0604020202020204" pitchFamily="34" charset="0"/>
              </a:rPr>
              <a:t>spring-cloud-</a:t>
            </a:r>
            <a:r>
              <a:rPr lang="en-IN" i="0" dirty="0" err="1">
                <a:solidFill>
                  <a:srgbClr val="FFFF00"/>
                </a:solidFill>
                <a:effectLst/>
                <a:latin typeface="Helvetica" panose="020B0604020202020204" pitchFamily="34" charset="0"/>
              </a:rPr>
              <a:t>netflix</a:t>
            </a:r>
            <a:r>
              <a:rPr lang="en-IN" i="0" dirty="0">
                <a:solidFill>
                  <a:srgbClr val="FFFF00"/>
                </a:solidFill>
                <a:effectLst/>
                <a:latin typeface="Helvetica" panose="020B0604020202020204" pitchFamily="34" charset="0"/>
              </a:rPr>
              <a:t>-</a:t>
            </a:r>
            <a:r>
              <a:rPr lang="en-IN" i="0" dirty="0" err="1">
                <a:solidFill>
                  <a:srgbClr val="FFFF00"/>
                </a:solidFill>
                <a:effectLst/>
                <a:latin typeface="Helvetica" panose="020B0604020202020204" pitchFamily="34" charset="0"/>
              </a:rPr>
              <a:t>archaius</a:t>
            </a:r>
            <a:endParaRPr lang="en-IN" i="0" dirty="0">
              <a:solidFill>
                <a:srgbClr val="FFFF00"/>
              </a:solidFill>
              <a:effectLst/>
              <a:latin typeface="Helvetica" panose="020B0604020202020204" pitchFamily="34" charset="0"/>
            </a:endParaRPr>
          </a:p>
          <a:p>
            <a:pPr algn="l">
              <a:buFont typeface="Arial" panose="020B0604020202020204" pitchFamily="34" charset="0"/>
              <a:buChar char="•"/>
            </a:pPr>
            <a:r>
              <a:rPr lang="en-IN" i="0" dirty="0">
                <a:solidFill>
                  <a:srgbClr val="FFFF00"/>
                </a:solidFill>
                <a:effectLst/>
                <a:latin typeface="Helvetica" panose="020B0604020202020204" pitchFamily="34" charset="0"/>
              </a:rPr>
              <a:t>spring-cloud-</a:t>
            </a:r>
            <a:r>
              <a:rPr lang="en-IN" i="0" dirty="0" err="1">
                <a:solidFill>
                  <a:srgbClr val="FFFF00"/>
                </a:solidFill>
                <a:effectLst/>
                <a:latin typeface="Helvetica" panose="020B0604020202020204" pitchFamily="34" charset="0"/>
              </a:rPr>
              <a:t>netflix</a:t>
            </a:r>
            <a:r>
              <a:rPr lang="en-IN" i="0" dirty="0">
                <a:solidFill>
                  <a:srgbClr val="FFFF00"/>
                </a:solidFill>
                <a:effectLst/>
                <a:latin typeface="Helvetica" panose="020B0604020202020204" pitchFamily="34" charset="0"/>
              </a:rPr>
              <a:t>-</a:t>
            </a:r>
            <a:r>
              <a:rPr lang="en-IN" i="0" dirty="0" err="1">
                <a:solidFill>
                  <a:srgbClr val="FFFF00"/>
                </a:solidFill>
                <a:effectLst/>
                <a:latin typeface="Helvetica" panose="020B0604020202020204" pitchFamily="34" charset="0"/>
              </a:rPr>
              <a:t>hystrix</a:t>
            </a:r>
            <a:r>
              <a:rPr lang="en-IN" i="0" dirty="0">
                <a:solidFill>
                  <a:srgbClr val="FFFF00"/>
                </a:solidFill>
                <a:effectLst/>
                <a:latin typeface="Helvetica" panose="020B0604020202020204" pitchFamily="34" charset="0"/>
              </a:rPr>
              <a:t>-contract</a:t>
            </a:r>
          </a:p>
          <a:p>
            <a:pPr algn="l">
              <a:buFont typeface="Arial" panose="020B0604020202020204" pitchFamily="34" charset="0"/>
              <a:buChar char="•"/>
            </a:pPr>
            <a:r>
              <a:rPr lang="en-IN" i="0" dirty="0">
                <a:solidFill>
                  <a:srgbClr val="FFFF00"/>
                </a:solidFill>
                <a:effectLst/>
                <a:latin typeface="Helvetica" panose="020B0604020202020204" pitchFamily="34" charset="0"/>
              </a:rPr>
              <a:t>spring-cloud-</a:t>
            </a:r>
            <a:r>
              <a:rPr lang="en-IN" i="0" dirty="0" err="1">
                <a:solidFill>
                  <a:srgbClr val="FFFF00"/>
                </a:solidFill>
                <a:effectLst/>
                <a:latin typeface="Helvetica" panose="020B0604020202020204" pitchFamily="34" charset="0"/>
              </a:rPr>
              <a:t>netflix</a:t>
            </a:r>
            <a:r>
              <a:rPr lang="en-IN" i="0" dirty="0">
                <a:solidFill>
                  <a:srgbClr val="FFFF00"/>
                </a:solidFill>
                <a:effectLst/>
                <a:latin typeface="Helvetica" panose="020B0604020202020204" pitchFamily="34" charset="0"/>
              </a:rPr>
              <a:t>-</a:t>
            </a:r>
            <a:r>
              <a:rPr lang="en-IN" i="0" dirty="0" err="1">
                <a:solidFill>
                  <a:srgbClr val="FFFF00"/>
                </a:solidFill>
                <a:effectLst/>
                <a:latin typeface="Helvetica" panose="020B0604020202020204" pitchFamily="34" charset="0"/>
              </a:rPr>
              <a:t>hystrix</a:t>
            </a:r>
            <a:r>
              <a:rPr lang="en-IN" i="0" dirty="0">
                <a:solidFill>
                  <a:srgbClr val="FFFF00"/>
                </a:solidFill>
                <a:effectLst/>
                <a:latin typeface="Helvetica" panose="020B0604020202020204" pitchFamily="34" charset="0"/>
              </a:rPr>
              <a:t>-dashboard</a:t>
            </a:r>
          </a:p>
          <a:p>
            <a:pPr algn="l">
              <a:buFont typeface="Arial" panose="020B0604020202020204" pitchFamily="34" charset="0"/>
              <a:buChar char="•"/>
            </a:pPr>
            <a:r>
              <a:rPr lang="en-IN" i="0" dirty="0">
                <a:solidFill>
                  <a:srgbClr val="FFFF00"/>
                </a:solidFill>
                <a:effectLst/>
                <a:latin typeface="Helvetica" panose="020B0604020202020204" pitchFamily="34" charset="0"/>
              </a:rPr>
              <a:t>spring-cloud-</a:t>
            </a:r>
            <a:r>
              <a:rPr lang="en-IN" i="0" dirty="0" err="1">
                <a:solidFill>
                  <a:srgbClr val="FFFF00"/>
                </a:solidFill>
                <a:effectLst/>
                <a:latin typeface="Helvetica" panose="020B0604020202020204" pitchFamily="34" charset="0"/>
              </a:rPr>
              <a:t>netflix</a:t>
            </a:r>
            <a:r>
              <a:rPr lang="en-IN" i="0" dirty="0">
                <a:solidFill>
                  <a:srgbClr val="FFFF00"/>
                </a:solidFill>
                <a:effectLst/>
                <a:latin typeface="Helvetica" panose="020B0604020202020204" pitchFamily="34" charset="0"/>
              </a:rPr>
              <a:t>-</a:t>
            </a:r>
            <a:r>
              <a:rPr lang="en-IN" i="0" dirty="0" err="1">
                <a:solidFill>
                  <a:srgbClr val="FFFF00"/>
                </a:solidFill>
                <a:effectLst/>
                <a:latin typeface="Helvetica" panose="020B0604020202020204" pitchFamily="34" charset="0"/>
              </a:rPr>
              <a:t>hystrix</a:t>
            </a:r>
            <a:r>
              <a:rPr lang="en-IN" i="0" dirty="0">
                <a:solidFill>
                  <a:srgbClr val="FFFF00"/>
                </a:solidFill>
                <a:effectLst/>
                <a:latin typeface="Helvetica" panose="020B0604020202020204" pitchFamily="34" charset="0"/>
              </a:rPr>
              <a:t>-stream</a:t>
            </a:r>
          </a:p>
          <a:p>
            <a:pPr algn="l">
              <a:buFont typeface="Arial" panose="020B0604020202020204" pitchFamily="34" charset="0"/>
              <a:buChar char="•"/>
            </a:pPr>
            <a:r>
              <a:rPr lang="en-IN" i="0" dirty="0">
                <a:solidFill>
                  <a:srgbClr val="FFFF00"/>
                </a:solidFill>
                <a:effectLst/>
                <a:latin typeface="Helvetica" panose="020B0604020202020204" pitchFamily="34" charset="0"/>
              </a:rPr>
              <a:t>spring-cloud-</a:t>
            </a:r>
            <a:r>
              <a:rPr lang="en-IN" i="0" dirty="0" err="1">
                <a:solidFill>
                  <a:srgbClr val="FFFF00"/>
                </a:solidFill>
                <a:effectLst/>
                <a:latin typeface="Helvetica" panose="020B0604020202020204" pitchFamily="34" charset="0"/>
              </a:rPr>
              <a:t>netflix</a:t>
            </a:r>
            <a:r>
              <a:rPr lang="en-IN" i="0" dirty="0">
                <a:solidFill>
                  <a:srgbClr val="FFFF00"/>
                </a:solidFill>
                <a:effectLst/>
                <a:latin typeface="Helvetica" panose="020B0604020202020204" pitchFamily="34" charset="0"/>
              </a:rPr>
              <a:t>-</a:t>
            </a:r>
            <a:r>
              <a:rPr lang="en-IN" i="0" dirty="0" err="1">
                <a:solidFill>
                  <a:srgbClr val="FFFF00"/>
                </a:solidFill>
                <a:effectLst/>
                <a:latin typeface="Helvetica" panose="020B0604020202020204" pitchFamily="34" charset="0"/>
              </a:rPr>
              <a:t>hystrix</a:t>
            </a:r>
            <a:endParaRPr lang="en-IN" i="0" dirty="0">
              <a:solidFill>
                <a:srgbClr val="FFFF00"/>
              </a:solidFill>
              <a:effectLst/>
              <a:latin typeface="Helvetica" panose="020B0604020202020204" pitchFamily="34" charset="0"/>
            </a:endParaRPr>
          </a:p>
          <a:p>
            <a:pPr algn="l">
              <a:buFont typeface="Arial" panose="020B0604020202020204" pitchFamily="34" charset="0"/>
              <a:buChar char="•"/>
            </a:pPr>
            <a:r>
              <a:rPr lang="en-IN" i="0" dirty="0">
                <a:solidFill>
                  <a:srgbClr val="FFFF00"/>
                </a:solidFill>
                <a:effectLst/>
                <a:latin typeface="Helvetica" panose="020B0604020202020204" pitchFamily="34" charset="0"/>
              </a:rPr>
              <a:t>spring-cloud-</a:t>
            </a:r>
            <a:r>
              <a:rPr lang="en-IN" i="0" dirty="0" err="1">
                <a:solidFill>
                  <a:srgbClr val="FFFF00"/>
                </a:solidFill>
                <a:effectLst/>
                <a:latin typeface="Helvetica" panose="020B0604020202020204" pitchFamily="34" charset="0"/>
              </a:rPr>
              <a:t>netflix</a:t>
            </a:r>
            <a:r>
              <a:rPr lang="en-IN" i="0" dirty="0">
                <a:solidFill>
                  <a:srgbClr val="FFFF00"/>
                </a:solidFill>
                <a:effectLst/>
                <a:latin typeface="Helvetica" panose="020B0604020202020204" pitchFamily="34" charset="0"/>
              </a:rPr>
              <a:t>-ribbon</a:t>
            </a:r>
          </a:p>
          <a:p>
            <a:pPr algn="l">
              <a:buFont typeface="Arial" panose="020B0604020202020204" pitchFamily="34" charset="0"/>
              <a:buChar char="•"/>
            </a:pPr>
            <a:r>
              <a:rPr lang="en-IN" i="0" dirty="0">
                <a:solidFill>
                  <a:srgbClr val="FFFF00"/>
                </a:solidFill>
                <a:effectLst/>
                <a:latin typeface="Helvetica" panose="020B0604020202020204" pitchFamily="34" charset="0"/>
              </a:rPr>
              <a:t>spring-cloud-</a:t>
            </a:r>
            <a:r>
              <a:rPr lang="en-IN" i="0" dirty="0" err="1">
                <a:solidFill>
                  <a:srgbClr val="FFFF00"/>
                </a:solidFill>
                <a:effectLst/>
                <a:latin typeface="Helvetica" panose="020B0604020202020204" pitchFamily="34" charset="0"/>
              </a:rPr>
              <a:t>netflix</a:t>
            </a:r>
            <a:r>
              <a:rPr lang="en-IN" i="0" dirty="0">
                <a:solidFill>
                  <a:srgbClr val="FFFF00"/>
                </a:solidFill>
                <a:effectLst/>
                <a:latin typeface="Helvetica" panose="020B0604020202020204" pitchFamily="34" charset="0"/>
              </a:rPr>
              <a:t>-turbine-stream</a:t>
            </a:r>
          </a:p>
          <a:p>
            <a:pPr algn="l">
              <a:buFont typeface="Arial" panose="020B0604020202020204" pitchFamily="34" charset="0"/>
              <a:buChar char="•"/>
            </a:pPr>
            <a:r>
              <a:rPr lang="en-IN" i="0" dirty="0">
                <a:solidFill>
                  <a:srgbClr val="FFFF00"/>
                </a:solidFill>
                <a:effectLst/>
                <a:latin typeface="Helvetica" panose="020B0604020202020204" pitchFamily="34" charset="0"/>
              </a:rPr>
              <a:t>spring-cloud-</a:t>
            </a:r>
            <a:r>
              <a:rPr lang="en-IN" i="0" dirty="0" err="1">
                <a:solidFill>
                  <a:srgbClr val="FFFF00"/>
                </a:solidFill>
                <a:effectLst/>
                <a:latin typeface="Helvetica" panose="020B0604020202020204" pitchFamily="34" charset="0"/>
              </a:rPr>
              <a:t>netflix</a:t>
            </a:r>
            <a:r>
              <a:rPr lang="en-IN" i="0" dirty="0">
                <a:solidFill>
                  <a:srgbClr val="FFFF00"/>
                </a:solidFill>
                <a:effectLst/>
                <a:latin typeface="Helvetica" panose="020B0604020202020204" pitchFamily="34" charset="0"/>
              </a:rPr>
              <a:t>-turbine</a:t>
            </a:r>
          </a:p>
          <a:p>
            <a:pPr algn="l">
              <a:buFont typeface="Arial" panose="020B0604020202020204" pitchFamily="34" charset="0"/>
              <a:buChar char="•"/>
            </a:pPr>
            <a:r>
              <a:rPr lang="en-IN" i="0" dirty="0">
                <a:solidFill>
                  <a:srgbClr val="FFFF00"/>
                </a:solidFill>
                <a:effectLst/>
                <a:latin typeface="Helvetica" panose="020B0604020202020204" pitchFamily="34" charset="0"/>
              </a:rPr>
              <a:t>spring-cloud-</a:t>
            </a:r>
            <a:r>
              <a:rPr lang="en-IN" i="0" dirty="0" err="1">
                <a:solidFill>
                  <a:srgbClr val="FFFF00"/>
                </a:solidFill>
                <a:effectLst/>
                <a:latin typeface="Helvetica" panose="020B0604020202020204" pitchFamily="34" charset="0"/>
              </a:rPr>
              <a:t>netflix</a:t>
            </a:r>
            <a:r>
              <a:rPr lang="en-IN" i="0" dirty="0">
                <a:solidFill>
                  <a:srgbClr val="FFFF00"/>
                </a:solidFill>
                <a:effectLst/>
                <a:latin typeface="Helvetica" panose="020B0604020202020204" pitchFamily="34" charset="0"/>
              </a:rPr>
              <a:t>-</a:t>
            </a:r>
            <a:r>
              <a:rPr lang="en-IN" i="0" dirty="0" err="1">
                <a:solidFill>
                  <a:srgbClr val="FFFF00"/>
                </a:solidFill>
                <a:effectLst/>
                <a:latin typeface="Helvetica" panose="020B0604020202020204" pitchFamily="34" charset="0"/>
              </a:rPr>
              <a:t>zuul</a:t>
            </a:r>
            <a:endParaRPr lang="en-IN" i="0" dirty="0">
              <a:solidFill>
                <a:srgbClr val="FFFF00"/>
              </a:solidFill>
              <a:effectLst/>
              <a:latin typeface="Helvetica" panose="020B0604020202020204" pitchFamily="34" charset="0"/>
            </a:endParaRPr>
          </a:p>
          <a:p>
            <a:pPr marL="36900" indent="0">
              <a:buNone/>
            </a:pPr>
            <a:endParaRPr lang="en-IN" dirty="0">
              <a:solidFill>
                <a:srgbClr val="FFFF00"/>
              </a:solidFill>
            </a:endParaRPr>
          </a:p>
        </p:txBody>
      </p:sp>
    </p:spTree>
    <p:extLst>
      <p:ext uri="{BB962C8B-B14F-4D97-AF65-F5344CB8AC3E}">
        <p14:creationId xmlns:p14="http://schemas.microsoft.com/office/powerpoint/2010/main" val="392073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11E78-ACB4-A833-F5F6-569C91176D40}"/>
              </a:ext>
            </a:extLst>
          </p:cNvPr>
          <p:cNvSpPr>
            <a:spLocks noGrp="1"/>
          </p:cNvSpPr>
          <p:nvPr>
            <p:ph idx="1"/>
          </p:nvPr>
        </p:nvSpPr>
        <p:spPr>
          <a:xfrm>
            <a:off x="689206" y="576513"/>
            <a:ext cx="10353762" cy="5768140"/>
          </a:xfrm>
        </p:spPr>
        <p:txBody>
          <a:bodyPr>
            <a:normAutofit lnSpcReduction="10000"/>
          </a:bodyPr>
          <a:lstStyle/>
          <a:p>
            <a:r>
              <a:rPr lang="en-US" b="1" i="0" dirty="0" err="1">
                <a:solidFill>
                  <a:srgbClr val="FFFF00"/>
                </a:solidFill>
                <a:effectLst/>
                <a:latin typeface="-apple-system"/>
              </a:rPr>
              <a:t>Zuul</a:t>
            </a:r>
            <a:r>
              <a:rPr lang="en-US" b="1" i="0" dirty="0">
                <a:solidFill>
                  <a:srgbClr val="FFFF00"/>
                </a:solidFill>
                <a:effectLst/>
                <a:latin typeface="-apple-system"/>
              </a:rPr>
              <a:t> is a blocking API.</a:t>
            </a:r>
            <a:r>
              <a:rPr lang="en-US" b="0" i="0" dirty="0">
                <a:solidFill>
                  <a:srgbClr val="FFFF00"/>
                </a:solidFill>
                <a:effectLst/>
                <a:latin typeface="-apple-system"/>
              </a:rPr>
              <a:t> A blocking gateway </a:t>
            </a:r>
            <a:r>
              <a:rPr lang="en-US" b="0" i="0" dirty="0" err="1">
                <a:solidFill>
                  <a:srgbClr val="FFFF00"/>
                </a:solidFill>
                <a:effectLst/>
                <a:latin typeface="-apple-system"/>
              </a:rPr>
              <a:t>api</a:t>
            </a:r>
            <a:r>
              <a:rPr lang="en-US" b="0" i="0" dirty="0">
                <a:solidFill>
                  <a:srgbClr val="FFFF00"/>
                </a:solidFill>
                <a:effectLst/>
                <a:latin typeface="-apple-system"/>
              </a:rPr>
              <a:t> makes use of as many threads as the number of incoming requests.</a:t>
            </a:r>
          </a:p>
          <a:p>
            <a:endParaRPr lang="en-US" dirty="0">
              <a:solidFill>
                <a:srgbClr val="FFFF00"/>
              </a:solidFill>
              <a:effectLst/>
              <a:latin typeface="-apple-system"/>
            </a:endParaRPr>
          </a:p>
          <a:p>
            <a:r>
              <a:rPr lang="en-US" b="0" i="0" dirty="0">
                <a:solidFill>
                  <a:srgbClr val="FFFF00"/>
                </a:solidFill>
                <a:effectLst/>
                <a:latin typeface="-apple-system"/>
              </a:rPr>
              <a:t> So this approach is more resource intensive. </a:t>
            </a:r>
            <a:r>
              <a:rPr lang="en-US" b="1" i="0" dirty="0">
                <a:solidFill>
                  <a:srgbClr val="FFFF00"/>
                </a:solidFill>
                <a:effectLst/>
                <a:latin typeface="-apple-system"/>
              </a:rPr>
              <a:t>If no threads are available to process incoming request then the request has to wait in queue.</a:t>
            </a:r>
            <a:br>
              <a:rPr lang="en-US" dirty="0">
                <a:solidFill>
                  <a:srgbClr val="FFFF00"/>
                </a:solidFill>
              </a:rPr>
            </a:br>
            <a:r>
              <a:rPr lang="en-US" b="0" i="0" dirty="0">
                <a:solidFill>
                  <a:srgbClr val="FFFF00"/>
                </a:solidFill>
                <a:effectLst/>
                <a:latin typeface="-apple-system"/>
              </a:rPr>
              <a:t>In this tutorial we will be implementing API Gateway using Spring Cloud Gateway. </a:t>
            </a:r>
          </a:p>
          <a:p>
            <a:endParaRPr lang="en-US" dirty="0">
              <a:solidFill>
                <a:srgbClr val="FFFF00"/>
              </a:solidFill>
              <a:effectLst/>
              <a:latin typeface="-apple-system"/>
            </a:endParaRPr>
          </a:p>
          <a:p>
            <a:r>
              <a:rPr lang="en-US" b="1" i="0" dirty="0">
                <a:solidFill>
                  <a:srgbClr val="FFFF00"/>
                </a:solidFill>
                <a:effectLst/>
                <a:latin typeface="-apple-system"/>
              </a:rPr>
              <a:t>Spring Cloud Gateway is a non blocking API.</a:t>
            </a:r>
            <a:r>
              <a:rPr lang="en-US" b="0" i="0" dirty="0">
                <a:solidFill>
                  <a:srgbClr val="FFFF00"/>
                </a:solidFill>
                <a:effectLst/>
                <a:latin typeface="-apple-system"/>
              </a:rPr>
              <a:t> When using non blocking API, a thread is always available to process the incoming request. </a:t>
            </a:r>
          </a:p>
          <a:p>
            <a:endParaRPr lang="en-US" dirty="0">
              <a:solidFill>
                <a:srgbClr val="FFFF00"/>
              </a:solidFill>
              <a:effectLst/>
              <a:latin typeface="-apple-system"/>
            </a:endParaRPr>
          </a:p>
          <a:p>
            <a:r>
              <a:rPr lang="en-US" b="0" i="0" dirty="0">
                <a:solidFill>
                  <a:srgbClr val="FFFF00"/>
                </a:solidFill>
                <a:effectLst/>
                <a:latin typeface="-apple-system"/>
              </a:rPr>
              <a:t>These request are then processed asynchronously in the background and once completed the response is returned. </a:t>
            </a:r>
            <a:r>
              <a:rPr lang="en-US" b="1" i="0" dirty="0">
                <a:solidFill>
                  <a:srgbClr val="FFFF00"/>
                </a:solidFill>
                <a:effectLst/>
                <a:latin typeface="-apple-system"/>
              </a:rPr>
              <a:t>So no incoming request never gets blocked when using Spring Cloud Gateway.</a:t>
            </a:r>
            <a:endParaRPr lang="en-IN" dirty="0">
              <a:solidFill>
                <a:srgbClr val="FFFF00"/>
              </a:solidFill>
            </a:endParaRPr>
          </a:p>
        </p:txBody>
      </p:sp>
    </p:spTree>
    <p:extLst>
      <p:ext uri="{BB962C8B-B14F-4D97-AF65-F5344CB8AC3E}">
        <p14:creationId xmlns:p14="http://schemas.microsoft.com/office/powerpoint/2010/main" val="2771815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11E78-ACB4-A833-F5F6-569C91176D40}"/>
              </a:ext>
            </a:extLst>
          </p:cNvPr>
          <p:cNvSpPr>
            <a:spLocks noGrp="1"/>
          </p:cNvSpPr>
          <p:nvPr>
            <p:ph idx="1"/>
          </p:nvPr>
        </p:nvSpPr>
        <p:spPr>
          <a:xfrm>
            <a:off x="560868" y="255671"/>
            <a:ext cx="10353762" cy="3714749"/>
          </a:xfrm>
        </p:spPr>
        <p:txBody>
          <a:bodyPr/>
          <a:lstStyle/>
          <a:p>
            <a:pPr algn="l"/>
            <a:r>
              <a:rPr lang="en-US" b="0" i="0" dirty="0">
                <a:solidFill>
                  <a:srgbClr val="FFFF00"/>
                </a:solidFill>
                <a:effectLst/>
                <a:latin typeface="-apple-system"/>
              </a:rPr>
              <a:t>What is an API Gateway? Why do we need it?</a:t>
            </a:r>
          </a:p>
          <a:p>
            <a:pPr algn="l">
              <a:buFont typeface="Arial" panose="020B0604020202020204" pitchFamily="34" charset="0"/>
              <a:buChar char="•"/>
            </a:pPr>
            <a:r>
              <a:rPr lang="en-US" b="0" i="0" dirty="0">
                <a:solidFill>
                  <a:srgbClr val="FFFF00"/>
                </a:solidFill>
                <a:effectLst/>
                <a:latin typeface="-apple-system"/>
              </a:rPr>
              <a:t>An API Gateway acts as a single entry point for a collection of microservices. Any external client cannot access the microservices directly but can access them only through the application gateway</a:t>
            </a:r>
            <a:br>
              <a:rPr lang="en-US" dirty="0">
                <a:solidFill>
                  <a:srgbClr val="FFFF00"/>
                </a:solidFill>
              </a:rPr>
            </a:br>
            <a:r>
              <a:rPr lang="en-US" b="0" i="0" dirty="0">
                <a:solidFill>
                  <a:srgbClr val="FFFF00"/>
                </a:solidFill>
                <a:effectLst/>
                <a:latin typeface="-apple-system"/>
              </a:rPr>
              <a:t>In a real world scenario an external client can be any one of the three-Mobile Application</a:t>
            </a:r>
          </a:p>
          <a:p>
            <a:pPr algn="l">
              <a:buFont typeface="Arial" panose="020B0604020202020204" pitchFamily="34" charset="0"/>
              <a:buChar char="•"/>
            </a:pPr>
            <a:r>
              <a:rPr lang="en-US" b="0" i="0" dirty="0">
                <a:solidFill>
                  <a:srgbClr val="FFFF00"/>
                </a:solidFill>
                <a:effectLst/>
                <a:latin typeface="-apple-system"/>
              </a:rPr>
              <a:t>Desktop Application</a:t>
            </a:r>
          </a:p>
          <a:p>
            <a:pPr algn="l">
              <a:buFont typeface="Arial" panose="020B0604020202020204" pitchFamily="34" charset="0"/>
              <a:buChar char="•"/>
            </a:pPr>
            <a:r>
              <a:rPr lang="en-US" b="0" i="0" dirty="0">
                <a:solidFill>
                  <a:srgbClr val="FFFF00"/>
                </a:solidFill>
                <a:effectLst/>
                <a:latin typeface="-apple-system"/>
              </a:rPr>
              <a:t>External Services or third party Apps</a:t>
            </a:r>
          </a:p>
          <a:p>
            <a:endParaRPr lang="en-IN" dirty="0">
              <a:solidFill>
                <a:srgbClr val="FFFF00"/>
              </a:solidFill>
            </a:endParaRPr>
          </a:p>
        </p:txBody>
      </p:sp>
      <p:pic>
        <p:nvPicPr>
          <p:cNvPr id="4" name="Picture 3">
            <a:extLst>
              <a:ext uri="{FF2B5EF4-FFF2-40B4-BE49-F238E27FC236}">
                <a16:creationId xmlns:a16="http://schemas.microsoft.com/office/drawing/2014/main" id="{CE63769A-4D0C-5E0B-89EA-98224CFBCC65}"/>
              </a:ext>
            </a:extLst>
          </p:cNvPr>
          <p:cNvPicPr>
            <a:picLocks noChangeAspect="1"/>
          </p:cNvPicPr>
          <p:nvPr/>
        </p:nvPicPr>
        <p:blipFill>
          <a:blip r:embed="rId2"/>
          <a:stretch>
            <a:fillRect/>
          </a:stretch>
        </p:blipFill>
        <p:spPr>
          <a:xfrm>
            <a:off x="5911516" y="2276476"/>
            <a:ext cx="5904748" cy="4389774"/>
          </a:xfrm>
          <a:prstGeom prst="rect">
            <a:avLst/>
          </a:prstGeom>
        </p:spPr>
      </p:pic>
    </p:spTree>
    <p:extLst>
      <p:ext uri="{BB962C8B-B14F-4D97-AF65-F5344CB8AC3E}">
        <p14:creationId xmlns:p14="http://schemas.microsoft.com/office/powerpoint/2010/main" val="1575749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65CDD-5457-9B17-1A30-A0311CF5A2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111E78-ACB4-A833-F5F6-569C91176D4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6397430-443F-E8F8-E1FD-E96583E4117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50328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11E78-ACB4-A833-F5F6-569C91176D40}"/>
              </a:ext>
            </a:extLst>
          </p:cNvPr>
          <p:cNvSpPr>
            <a:spLocks noGrp="1"/>
          </p:cNvSpPr>
          <p:nvPr>
            <p:ph idx="1"/>
          </p:nvPr>
        </p:nvSpPr>
        <p:spPr>
          <a:xfrm>
            <a:off x="657121" y="375986"/>
            <a:ext cx="10353762" cy="5543551"/>
          </a:xfrm>
        </p:spPr>
        <p:txBody>
          <a:bodyPr>
            <a:normAutofit/>
          </a:bodyPr>
          <a:lstStyle/>
          <a:p>
            <a:pPr algn="l">
              <a:buFont typeface="Arial" panose="020B0604020202020204" pitchFamily="34" charset="0"/>
              <a:buChar char="•"/>
            </a:pPr>
            <a:r>
              <a:rPr lang="en-US" b="0" i="0" dirty="0">
                <a:solidFill>
                  <a:srgbClr val="FFFF00"/>
                </a:solidFill>
                <a:effectLst/>
                <a:latin typeface="-apple-system"/>
              </a:rPr>
              <a:t>The advantages of this approach are as follows-This improves the security of the microservices as we limit the access of external calls to all our services.</a:t>
            </a:r>
          </a:p>
          <a:p>
            <a:pPr algn="l">
              <a:buFont typeface="Arial" panose="020B0604020202020204" pitchFamily="34" charset="0"/>
              <a:buChar char="•"/>
            </a:pPr>
            <a:r>
              <a:rPr lang="en-US" b="0" i="0" dirty="0">
                <a:solidFill>
                  <a:srgbClr val="FFFF00"/>
                </a:solidFill>
                <a:effectLst/>
                <a:latin typeface="-apple-system"/>
              </a:rPr>
              <a:t>The cross cutting concerns like authentication, monitoring/metrics, and resiliency will be needed to be implemented only in the API Gateway as all our calls will be routed through it.</a:t>
            </a:r>
          </a:p>
          <a:p>
            <a:pPr algn="l">
              <a:buFont typeface="Arial" panose="020B0604020202020204" pitchFamily="34" charset="0"/>
              <a:buChar char="•"/>
            </a:pPr>
            <a:r>
              <a:rPr lang="en-US" b="0" i="0" dirty="0">
                <a:solidFill>
                  <a:srgbClr val="FFFF00"/>
                </a:solidFill>
                <a:effectLst/>
                <a:latin typeface="-apple-system"/>
              </a:rPr>
              <a:t>The client does not know about the internal architecture of our microservices system. Client will not be able to determine the location of the microservice instances.</a:t>
            </a:r>
          </a:p>
          <a:p>
            <a:pPr algn="l">
              <a:buFont typeface="Arial" panose="020B0604020202020204" pitchFamily="34" charset="0"/>
              <a:buChar char="•"/>
            </a:pPr>
            <a:r>
              <a:rPr lang="en-US" b="0" i="0" dirty="0">
                <a:solidFill>
                  <a:srgbClr val="FFFF00"/>
                </a:solidFill>
                <a:effectLst/>
                <a:latin typeface="-apple-system"/>
              </a:rPr>
              <a:t>Simplifies client interaction as he will need to access only a single service for all the requirements.</a:t>
            </a:r>
          </a:p>
          <a:p>
            <a:endParaRPr lang="en-IN" dirty="0">
              <a:solidFill>
                <a:srgbClr val="FFFF00"/>
              </a:solidFill>
            </a:endParaRPr>
          </a:p>
        </p:txBody>
      </p:sp>
    </p:spTree>
    <p:extLst>
      <p:ext uri="{BB962C8B-B14F-4D97-AF65-F5344CB8AC3E}">
        <p14:creationId xmlns:p14="http://schemas.microsoft.com/office/powerpoint/2010/main" val="3574206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BCA7-7F8E-2253-D8BA-314D272293B8}"/>
              </a:ext>
            </a:extLst>
          </p:cNvPr>
          <p:cNvSpPr>
            <a:spLocks noGrp="1"/>
          </p:cNvSpPr>
          <p:nvPr>
            <p:ph type="title"/>
          </p:nvPr>
        </p:nvSpPr>
        <p:spPr/>
        <p:txBody>
          <a:bodyPr>
            <a:normAutofit fontScale="90000"/>
          </a:bodyPr>
          <a:lstStyle/>
          <a:p>
            <a:r>
              <a:rPr lang="en-IN" b="0" i="0" dirty="0">
                <a:solidFill>
                  <a:srgbClr val="00B0F0"/>
                </a:solidFill>
                <a:effectLst/>
                <a:latin typeface="-apple-system"/>
              </a:rPr>
              <a:t>Spring Cloud Gateway Architecture</a:t>
            </a:r>
            <a:br>
              <a:rPr lang="en-IN" b="0" i="0" dirty="0">
                <a:solidFill>
                  <a:srgbClr val="00B0F0"/>
                </a:solidFill>
                <a:effectLst/>
                <a:latin typeface="-apple-system"/>
              </a:rPr>
            </a:br>
            <a:endParaRPr lang="en-IN" dirty="0">
              <a:solidFill>
                <a:srgbClr val="00B0F0"/>
              </a:solidFill>
            </a:endParaRPr>
          </a:p>
        </p:txBody>
      </p:sp>
      <p:sp>
        <p:nvSpPr>
          <p:cNvPr id="3" name="Content Placeholder 2">
            <a:extLst>
              <a:ext uri="{FF2B5EF4-FFF2-40B4-BE49-F238E27FC236}">
                <a16:creationId xmlns:a16="http://schemas.microsoft.com/office/drawing/2014/main" id="{793A6B41-F738-17A7-5F5D-330C4F03A888}"/>
              </a:ext>
            </a:extLst>
          </p:cNvPr>
          <p:cNvSpPr>
            <a:spLocks noGrp="1"/>
          </p:cNvSpPr>
          <p:nvPr>
            <p:ph idx="1"/>
          </p:nvPr>
        </p:nvSpPr>
        <p:spPr>
          <a:xfrm>
            <a:off x="913795" y="2076450"/>
            <a:ext cx="10353762" cy="4412582"/>
          </a:xfrm>
        </p:spPr>
        <p:txBody>
          <a:bodyPr>
            <a:normAutofit fontScale="92500" lnSpcReduction="10000"/>
          </a:bodyPr>
          <a:lstStyle/>
          <a:p>
            <a:pPr algn="l">
              <a:buFont typeface="Arial" panose="020B0604020202020204" pitchFamily="34" charset="0"/>
              <a:buChar char="•"/>
            </a:pPr>
            <a:r>
              <a:rPr lang="en-US" b="0" i="0" dirty="0">
                <a:solidFill>
                  <a:srgbClr val="FFFF00"/>
                </a:solidFill>
                <a:effectLst/>
                <a:latin typeface="-apple-system"/>
              </a:rPr>
              <a:t>Spring Cloud Gateway is API Gateway implementation by Spring Cloud team on top of Spring reactive ecosystem. It consists of the following building blocks-Route: Route the basic building block of the gateway. It consists of</a:t>
            </a:r>
          </a:p>
          <a:p>
            <a:pPr marL="742950" lvl="1" indent="-285750" algn="l">
              <a:buFont typeface="Arial" panose="020B0604020202020204" pitchFamily="34" charset="0"/>
              <a:buChar char="•"/>
            </a:pPr>
            <a:r>
              <a:rPr lang="en-US" b="0" i="0" dirty="0">
                <a:solidFill>
                  <a:srgbClr val="FFFF00"/>
                </a:solidFill>
                <a:effectLst/>
                <a:latin typeface="-apple-system"/>
              </a:rPr>
              <a:t>ID</a:t>
            </a:r>
          </a:p>
          <a:p>
            <a:pPr marL="742950" lvl="1" indent="-285750" algn="l">
              <a:buFont typeface="Arial" panose="020B0604020202020204" pitchFamily="34" charset="0"/>
              <a:buChar char="•"/>
            </a:pPr>
            <a:r>
              <a:rPr lang="en-US" b="0" i="0" dirty="0">
                <a:solidFill>
                  <a:srgbClr val="FFFF00"/>
                </a:solidFill>
                <a:effectLst/>
                <a:latin typeface="-apple-system"/>
              </a:rPr>
              <a:t>destination URI</a:t>
            </a:r>
          </a:p>
          <a:p>
            <a:pPr marL="742950" lvl="1" indent="-285750" algn="l">
              <a:buFont typeface="Arial" panose="020B0604020202020204" pitchFamily="34" charset="0"/>
              <a:buChar char="•"/>
            </a:pPr>
            <a:r>
              <a:rPr lang="en-US" b="0" i="0" dirty="0">
                <a:solidFill>
                  <a:srgbClr val="FFFF00"/>
                </a:solidFill>
                <a:effectLst/>
                <a:latin typeface="-apple-system"/>
              </a:rPr>
              <a:t>Collection of predicates and a collection of filters</a:t>
            </a:r>
          </a:p>
          <a:p>
            <a:pPr algn="l">
              <a:buFont typeface="Arial" panose="020B0604020202020204" pitchFamily="34" charset="0"/>
              <a:buChar char="•"/>
            </a:pPr>
            <a:r>
              <a:rPr lang="en-US" b="0" i="0" dirty="0">
                <a:solidFill>
                  <a:srgbClr val="FFFF00"/>
                </a:solidFill>
                <a:effectLst/>
                <a:latin typeface="-apple-system"/>
              </a:rPr>
              <a:t>A route is matched if aggregate predicate is true.</a:t>
            </a:r>
          </a:p>
          <a:p>
            <a:pPr algn="l">
              <a:buFont typeface="Arial" panose="020B0604020202020204" pitchFamily="34" charset="0"/>
              <a:buChar char="•"/>
            </a:pPr>
            <a:r>
              <a:rPr lang="en-US" b="0" i="0" dirty="0">
                <a:solidFill>
                  <a:srgbClr val="FFFF00"/>
                </a:solidFill>
                <a:effectLst/>
                <a:latin typeface="-apple-system"/>
              </a:rPr>
              <a:t>Predicate: This is similar to Java 8 Function Predicate. Using this functionality we can match HTTP request, such as headers , </a:t>
            </a:r>
            <a:r>
              <a:rPr lang="en-US" b="0" i="0" dirty="0" err="1">
                <a:solidFill>
                  <a:srgbClr val="FFFF00"/>
                </a:solidFill>
                <a:effectLst/>
                <a:latin typeface="-apple-system"/>
              </a:rPr>
              <a:t>url</a:t>
            </a:r>
            <a:r>
              <a:rPr lang="en-US" b="0" i="0" dirty="0">
                <a:solidFill>
                  <a:srgbClr val="FFFF00"/>
                </a:solidFill>
                <a:effectLst/>
                <a:latin typeface="-apple-system"/>
              </a:rPr>
              <a:t>, cookies or parameters.</a:t>
            </a:r>
          </a:p>
          <a:p>
            <a:pPr algn="l">
              <a:buFont typeface="Arial" panose="020B0604020202020204" pitchFamily="34" charset="0"/>
              <a:buChar char="•"/>
            </a:pPr>
            <a:r>
              <a:rPr lang="en-US" b="0" i="0" dirty="0">
                <a:solidFill>
                  <a:srgbClr val="FFFF00"/>
                </a:solidFill>
                <a:effectLst/>
                <a:latin typeface="-apple-system"/>
              </a:rPr>
              <a:t>Filter: These are instances Spring Framework </a:t>
            </a:r>
            <a:r>
              <a:rPr lang="en-US" b="0" i="0" dirty="0" err="1">
                <a:solidFill>
                  <a:srgbClr val="FFFF00"/>
                </a:solidFill>
                <a:effectLst/>
                <a:latin typeface="-apple-system"/>
              </a:rPr>
              <a:t>GatewayFilter</a:t>
            </a:r>
            <a:r>
              <a:rPr lang="en-US" b="0" i="0" dirty="0">
                <a:solidFill>
                  <a:srgbClr val="FFFF00"/>
                </a:solidFill>
                <a:effectLst/>
                <a:latin typeface="-apple-system"/>
              </a:rPr>
              <a:t>. Using this we can modify the request or response as per the requirement.</a:t>
            </a:r>
          </a:p>
          <a:p>
            <a:endParaRPr lang="en-IN" dirty="0">
              <a:solidFill>
                <a:srgbClr val="FFFF00"/>
              </a:solidFill>
            </a:endParaRPr>
          </a:p>
        </p:txBody>
      </p:sp>
    </p:spTree>
    <p:extLst>
      <p:ext uri="{BB962C8B-B14F-4D97-AF65-F5344CB8AC3E}">
        <p14:creationId xmlns:p14="http://schemas.microsoft.com/office/powerpoint/2010/main" val="3190269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{80A5230A-2519-45A8-B1BA-B96B64323FB5}tf55705232_win32</Template>
  <TotalTime>1215</TotalTime>
  <Words>769</Words>
  <Application>Microsoft Office PowerPoint</Application>
  <PresentationFormat>Widescreen</PresentationFormat>
  <Paragraphs>53</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-apple-system</vt:lpstr>
      <vt:lpstr>Arial</vt:lpstr>
      <vt:lpstr>Arial</vt:lpstr>
      <vt:lpstr>Calibri</vt:lpstr>
      <vt:lpstr>Goudy Old Style</vt:lpstr>
      <vt:lpstr>Helvetica</vt:lpstr>
      <vt:lpstr>Wingdings 2</vt:lpstr>
      <vt:lpstr>SlateVTI</vt:lpstr>
      <vt:lpstr>Spring Cloud</vt:lpstr>
      <vt:lpstr>Agenda</vt:lpstr>
      <vt:lpstr> Routing - API Gateway </vt:lpstr>
      <vt:lpstr>PowerPoint Presentation</vt:lpstr>
      <vt:lpstr>PowerPoint Presentation</vt:lpstr>
      <vt:lpstr>PowerPoint Presentation</vt:lpstr>
      <vt:lpstr>PowerPoint Presentation</vt:lpstr>
      <vt:lpstr>PowerPoint Presentation</vt:lpstr>
      <vt:lpstr>Spring Cloud Gateway Architecture </vt:lpstr>
      <vt:lpstr>PowerPoint Presentation</vt:lpstr>
      <vt:lpstr>Distributed tracing - Zipkin and Sleuth</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dc:title>
  <dc:creator>Geethanjali Anbalagan External Trainer</dc:creator>
  <cp:lastModifiedBy>Geethanjali Anbalagan External Trainer</cp:lastModifiedBy>
  <cp:revision>10</cp:revision>
  <dcterms:created xsi:type="dcterms:W3CDTF">2022-05-17T19:47:22Z</dcterms:created>
  <dcterms:modified xsi:type="dcterms:W3CDTF">2022-05-20T09:34:07Z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