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6"/>
  </p:notesMasterIdLst>
  <p:sldIdLst>
    <p:sldId id="278" r:id="rId5"/>
    <p:sldId id="279" r:id="rId6"/>
    <p:sldId id="314" r:id="rId7"/>
    <p:sldId id="313" r:id="rId8"/>
    <p:sldId id="315" r:id="rId9"/>
    <p:sldId id="316" r:id="rId10"/>
    <p:sldId id="317" r:id="rId11"/>
    <p:sldId id="319" r:id="rId12"/>
    <p:sldId id="320" r:id="rId13"/>
    <p:sldId id="318" r:id="rId14"/>
    <p:sldId id="321" r:id="rId15"/>
    <p:sldId id="322" r:id="rId16"/>
    <p:sldId id="323" r:id="rId17"/>
    <p:sldId id="332" r:id="rId18"/>
    <p:sldId id="333" r:id="rId19"/>
    <p:sldId id="334" r:id="rId20"/>
    <p:sldId id="324" r:id="rId21"/>
    <p:sldId id="325" r:id="rId22"/>
    <p:sldId id="326" r:id="rId23"/>
    <p:sldId id="327" r:id="rId24"/>
    <p:sldId id="306" r:id="rId25"/>
    <p:sldId id="307" r:id="rId26"/>
    <p:sldId id="308" r:id="rId27"/>
    <p:sldId id="309" r:id="rId28"/>
    <p:sldId id="310" r:id="rId29"/>
    <p:sldId id="311" r:id="rId30"/>
    <p:sldId id="312" r:id="rId31"/>
    <p:sldId id="287" r:id="rId32"/>
    <p:sldId id="288" r:id="rId33"/>
    <p:sldId id="289" r:id="rId34"/>
    <p:sldId id="290" r:id="rId35"/>
    <p:sldId id="291" r:id="rId36"/>
    <p:sldId id="292" r:id="rId37"/>
    <p:sldId id="293" r:id="rId38"/>
    <p:sldId id="294" r:id="rId39"/>
    <p:sldId id="296" r:id="rId40"/>
    <p:sldId id="328" r:id="rId41"/>
    <p:sldId id="329" r:id="rId42"/>
    <p:sldId id="330" r:id="rId43"/>
    <p:sldId id="331" r:id="rId44"/>
    <p:sldId id="29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19" autoAdjust="0"/>
  </p:normalViewPr>
  <p:slideViewPr>
    <p:cSldViewPr snapToGrid="0">
      <p:cViewPr varScale="1">
        <p:scale>
          <a:sx n="95" d="100"/>
          <a:sy n="95" d="100"/>
        </p:scale>
        <p:origin x="67"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5/19/2022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mzn.to/2PUEZdY" TargetMode="External"/><Relationship Id="rId2" Type="http://schemas.openxmlformats.org/officeDocument/2006/relationships/hyperlink" Target="https://www.oreilly.com/pub/au/2781#:~:text=Michael%20Nygard%20has%20been%20a,of%20the%20earliest%20Java%20book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baeldung.com/introduction-to-hystri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400" b="1" dirty="0">
                <a:solidFill>
                  <a:schemeClr val="accent6">
                    <a:lumMod val="60000"/>
                    <a:lumOff val="40000"/>
                  </a:schemeClr>
                </a:solidFill>
              </a:rPr>
              <a:t>Spring Cloud</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000" b="1" dirty="0">
                <a:solidFill>
                  <a:srgbClr val="FFFF00"/>
                </a:solidFill>
              </a:rPr>
              <a:t> Config Server, Circuit Breaker - Resilience4J</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AD98B-677C-1B7E-1AA1-4DDFFA3E1F15}"/>
              </a:ext>
            </a:extLst>
          </p:cNvPr>
          <p:cNvSpPr>
            <a:spLocks noGrp="1"/>
          </p:cNvSpPr>
          <p:nvPr>
            <p:ph idx="1"/>
          </p:nvPr>
        </p:nvSpPr>
        <p:spPr/>
        <p:txBody>
          <a:bodyPr/>
          <a:lstStyle/>
          <a:p>
            <a:pPr marL="36900" indent="0">
              <a:buNone/>
            </a:pPr>
            <a:r>
              <a:rPr lang="en-IN" dirty="0"/>
              <a:t>Reference Link</a:t>
            </a:r>
          </a:p>
          <a:p>
            <a:pPr marL="36900" indent="0">
              <a:buNone/>
            </a:pPr>
            <a:endParaRPr lang="en-IN" dirty="0"/>
          </a:p>
          <a:p>
            <a:pPr marL="36900" indent="0">
              <a:buNone/>
            </a:pPr>
            <a:r>
              <a:rPr lang="en-IN" b="1" dirty="0">
                <a:solidFill>
                  <a:srgbClr val="FFFF00"/>
                </a:solidFill>
              </a:rPr>
              <a:t>https://spring.io/guides/gs/centralized-configuration/</a:t>
            </a:r>
          </a:p>
        </p:txBody>
      </p:sp>
    </p:spTree>
    <p:extLst>
      <p:ext uri="{BB962C8B-B14F-4D97-AF65-F5344CB8AC3E}">
        <p14:creationId xmlns:p14="http://schemas.microsoft.com/office/powerpoint/2010/main" val="304855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E4D6-7DD4-3E42-DBC0-1E2EC1963D3F}"/>
              </a:ext>
            </a:extLst>
          </p:cNvPr>
          <p:cNvSpPr>
            <a:spLocks noGrp="1"/>
          </p:cNvSpPr>
          <p:nvPr>
            <p:ph type="title"/>
          </p:nvPr>
        </p:nvSpPr>
        <p:spPr>
          <a:xfrm>
            <a:off x="913795" y="2462463"/>
            <a:ext cx="10353762" cy="1257300"/>
          </a:xfrm>
        </p:spPr>
        <p:txBody>
          <a:bodyPr/>
          <a:lstStyle/>
          <a:p>
            <a:r>
              <a:rPr lang="en-US" sz="4800" b="1" dirty="0">
                <a:solidFill>
                  <a:srgbClr val="FFFF00"/>
                </a:solidFill>
              </a:rPr>
              <a:t>Circuit Breaker - Resilience4J</a:t>
            </a:r>
            <a:endParaRPr lang="en-IN" dirty="0"/>
          </a:p>
        </p:txBody>
      </p:sp>
    </p:spTree>
    <p:extLst>
      <p:ext uri="{BB962C8B-B14F-4D97-AF65-F5344CB8AC3E}">
        <p14:creationId xmlns:p14="http://schemas.microsoft.com/office/powerpoint/2010/main" val="1886589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A4272-AF54-E30F-2D53-DD3E20C3F28F}"/>
              </a:ext>
            </a:extLst>
          </p:cNvPr>
          <p:cNvSpPr>
            <a:spLocks noGrp="1"/>
          </p:cNvSpPr>
          <p:nvPr>
            <p:ph type="title"/>
          </p:nvPr>
        </p:nvSpPr>
        <p:spPr/>
        <p:txBody>
          <a:bodyPr/>
          <a:lstStyle/>
          <a:p>
            <a:r>
              <a:rPr lang="en-US" sz="4400" b="1" dirty="0">
                <a:solidFill>
                  <a:srgbClr val="FFFF00"/>
                </a:solidFill>
              </a:rPr>
              <a:t>Circuit Breaker </a:t>
            </a:r>
            <a:endParaRPr lang="en-IN" dirty="0"/>
          </a:p>
        </p:txBody>
      </p:sp>
      <p:sp>
        <p:nvSpPr>
          <p:cNvPr id="3" name="Content Placeholder 2">
            <a:extLst>
              <a:ext uri="{FF2B5EF4-FFF2-40B4-BE49-F238E27FC236}">
                <a16:creationId xmlns:a16="http://schemas.microsoft.com/office/drawing/2014/main" id="{D2A8D161-A620-D292-5457-1453E28AC018}"/>
              </a:ext>
            </a:extLst>
          </p:cNvPr>
          <p:cNvSpPr>
            <a:spLocks noGrp="1"/>
          </p:cNvSpPr>
          <p:nvPr>
            <p:ph idx="1"/>
          </p:nvPr>
        </p:nvSpPr>
        <p:spPr>
          <a:xfrm>
            <a:off x="913795" y="2076450"/>
            <a:ext cx="10353762" cy="4412582"/>
          </a:xfrm>
        </p:spPr>
        <p:txBody>
          <a:bodyPr>
            <a:normAutofit fontScale="85000" lnSpcReduction="20000"/>
          </a:bodyPr>
          <a:lstStyle/>
          <a:p>
            <a:r>
              <a:rPr lang="en-US" dirty="0">
                <a:solidFill>
                  <a:srgbClr val="FFFF00"/>
                </a:solidFill>
              </a:rPr>
              <a:t>The Circuit Breaker pattern is a popular design pattern used in Microservices Architecture, that falls under the Sustainable Design Patterns category. In Microservices architecture, a service usually calls other services to retrieve data, and there is the chance that the downstream service may be down.</a:t>
            </a:r>
          </a:p>
          <a:p>
            <a:endParaRPr lang="en-US" dirty="0">
              <a:solidFill>
                <a:srgbClr val="FFFF00"/>
              </a:solidFill>
            </a:endParaRPr>
          </a:p>
          <a:p>
            <a:r>
              <a:rPr lang="en-US" dirty="0">
                <a:solidFill>
                  <a:srgbClr val="FFFF00"/>
                </a:solidFill>
              </a:rPr>
              <a:t> It may be cause by slow network connection, timeouts, or temporal unavailability. Therefore, retrying calls can solve the issue. However, if there is a severe issue on a particular microservice, then it will be unavailable for a longer time. </a:t>
            </a:r>
          </a:p>
          <a:p>
            <a:endParaRPr lang="en-US" dirty="0">
              <a:solidFill>
                <a:srgbClr val="FFFF00"/>
              </a:solidFill>
            </a:endParaRPr>
          </a:p>
          <a:p>
            <a:r>
              <a:rPr lang="en-US" dirty="0">
                <a:solidFill>
                  <a:srgbClr val="FFFF00"/>
                </a:solidFill>
              </a:rPr>
              <a:t>In such case, the request will be continuously sent to that service, since the client doesn’t have any knowledge about a particular service being down. As a result, the network resources will be exhausted with low performance and bad user experience. Also, the failure of one service might lead to Cascading failures throughout the application.</a:t>
            </a:r>
            <a:endParaRPr lang="en-IN" dirty="0">
              <a:solidFill>
                <a:srgbClr val="FFFF00"/>
              </a:solidFill>
            </a:endParaRPr>
          </a:p>
        </p:txBody>
      </p:sp>
    </p:spTree>
    <p:extLst>
      <p:ext uri="{BB962C8B-B14F-4D97-AF65-F5344CB8AC3E}">
        <p14:creationId xmlns:p14="http://schemas.microsoft.com/office/powerpoint/2010/main" val="2227758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A8D161-A620-D292-5457-1453E28AC018}"/>
              </a:ext>
            </a:extLst>
          </p:cNvPr>
          <p:cNvSpPr>
            <a:spLocks noGrp="1"/>
          </p:cNvSpPr>
          <p:nvPr>
            <p:ph idx="1"/>
          </p:nvPr>
        </p:nvSpPr>
        <p:spPr>
          <a:xfrm>
            <a:off x="801501" y="480261"/>
            <a:ext cx="10353762" cy="5944602"/>
          </a:xfrm>
        </p:spPr>
        <p:txBody>
          <a:bodyPr>
            <a:normAutofit lnSpcReduction="10000"/>
          </a:bodyPr>
          <a:lstStyle/>
          <a:p>
            <a:r>
              <a:rPr lang="en-US" dirty="0">
                <a:solidFill>
                  <a:srgbClr val="FFFF00"/>
                </a:solidFill>
              </a:rPr>
              <a:t>Therefore, you can use the Circuit Breaker Design Pattern to overcome this problem. With the help of this pattern, the client will invoke a remote service through a proxy. </a:t>
            </a:r>
          </a:p>
          <a:p>
            <a:endParaRPr lang="en-US" dirty="0">
              <a:solidFill>
                <a:srgbClr val="FFFF00"/>
              </a:solidFill>
            </a:endParaRPr>
          </a:p>
          <a:p>
            <a:r>
              <a:rPr lang="en-US" dirty="0">
                <a:solidFill>
                  <a:srgbClr val="FFFF00"/>
                </a:solidFill>
              </a:rPr>
              <a:t>This proxy will basically behave as an electrical circuit breaker. So, when the number of failures crosses the threshold number, the circuit breaker trips for a particular time period. </a:t>
            </a:r>
          </a:p>
          <a:p>
            <a:endParaRPr lang="en-US" dirty="0">
              <a:solidFill>
                <a:srgbClr val="FFFF00"/>
              </a:solidFill>
            </a:endParaRPr>
          </a:p>
          <a:p>
            <a:r>
              <a:rPr lang="en-US" dirty="0">
                <a:solidFill>
                  <a:srgbClr val="FFFF00"/>
                </a:solidFill>
              </a:rPr>
              <a:t>Then, all the attempts to invoke the remote service will fail within this timeout period. After the timeout expires, the circuit breaker allows a limited number of test requests to pass through it. </a:t>
            </a:r>
          </a:p>
          <a:p>
            <a:endParaRPr lang="en-US" dirty="0">
              <a:solidFill>
                <a:srgbClr val="FFFF00"/>
              </a:solidFill>
            </a:endParaRPr>
          </a:p>
          <a:p>
            <a:r>
              <a:rPr lang="en-US" dirty="0">
                <a:solidFill>
                  <a:srgbClr val="FFFF00"/>
                </a:solidFill>
              </a:rPr>
              <a:t>If those requests succeed, the circuit breaker resumes back to the normal operation. Otherwise, if there is a failure, the timeout period begins again.</a:t>
            </a:r>
            <a:endParaRPr lang="en-IN" dirty="0">
              <a:solidFill>
                <a:srgbClr val="FFFF00"/>
              </a:solidFill>
            </a:endParaRPr>
          </a:p>
        </p:txBody>
      </p:sp>
    </p:spTree>
    <p:extLst>
      <p:ext uri="{BB962C8B-B14F-4D97-AF65-F5344CB8AC3E}">
        <p14:creationId xmlns:p14="http://schemas.microsoft.com/office/powerpoint/2010/main" val="1587222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EBF8-FB52-3D80-511D-AC842AA2BDDD}"/>
              </a:ext>
            </a:extLst>
          </p:cNvPr>
          <p:cNvSpPr>
            <a:spLocks noGrp="1"/>
          </p:cNvSpPr>
          <p:nvPr>
            <p:ph type="title"/>
          </p:nvPr>
        </p:nvSpPr>
        <p:spPr>
          <a:xfrm>
            <a:off x="1106301" y="72190"/>
            <a:ext cx="10353762" cy="1257300"/>
          </a:xfrm>
        </p:spPr>
        <p:txBody>
          <a:bodyPr>
            <a:normAutofit fontScale="90000"/>
          </a:bodyPr>
          <a:lstStyle/>
          <a:p>
            <a:r>
              <a:rPr lang="en-US" b="0" i="0" dirty="0">
                <a:solidFill>
                  <a:srgbClr val="00B0F0"/>
                </a:solidFill>
                <a:effectLst/>
                <a:latin typeface="arial" panose="020B0604020202020204" pitchFamily="34" charset="0"/>
              </a:rPr>
              <a:t>What is circuit breaker in microservices in Java?</a:t>
            </a:r>
            <a:endParaRPr lang="en-IN" dirty="0">
              <a:solidFill>
                <a:srgbClr val="00B0F0"/>
              </a:solidFill>
            </a:endParaRPr>
          </a:p>
        </p:txBody>
      </p:sp>
      <p:sp>
        <p:nvSpPr>
          <p:cNvPr id="3" name="Content Placeholder 2">
            <a:extLst>
              <a:ext uri="{FF2B5EF4-FFF2-40B4-BE49-F238E27FC236}">
                <a16:creationId xmlns:a16="http://schemas.microsoft.com/office/drawing/2014/main" id="{45EEF89E-AEFA-2C4A-35BE-5278BD99717D}"/>
              </a:ext>
            </a:extLst>
          </p:cNvPr>
          <p:cNvSpPr>
            <a:spLocks noGrp="1"/>
          </p:cNvSpPr>
          <p:nvPr>
            <p:ph idx="1"/>
          </p:nvPr>
        </p:nvSpPr>
        <p:spPr>
          <a:xfrm>
            <a:off x="360342" y="1329490"/>
            <a:ext cx="11574984" cy="3714749"/>
          </a:xfrm>
        </p:spPr>
        <p:txBody>
          <a:bodyPr>
            <a:normAutofit/>
          </a:bodyPr>
          <a:lstStyle/>
          <a:p>
            <a:r>
              <a:rPr lang="en-US" sz="2000" b="0" i="0" dirty="0">
                <a:solidFill>
                  <a:srgbClr val="FFFF00"/>
                </a:solidFill>
                <a:effectLst/>
                <a:latin typeface="arial" panose="020B0604020202020204" pitchFamily="34" charset="0"/>
              </a:rPr>
              <a:t> In a microservice based application, Circuit Breaker is </a:t>
            </a:r>
            <a:r>
              <a:rPr lang="en-US" sz="2000" b="1" i="0" dirty="0">
                <a:solidFill>
                  <a:srgbClr val="FFFF00"/>
                </a:solidFill>
                <a:effectLst/>
                <a:latin typeface="arial" panose="020B0604020202020204" pitchFamily="34" charset="0"/>
              </a:rPr>
              <a:t>a technique, where we stop executing an erroneous method and redirect every request to a custom method (Fallback method)</a:t>
            </a:r>
            <a:r>
              <a:rPr lang="en-US" sz="2000" b="0" i="0" dirty="0">
                <a:solidFill>
                  <a:srgbClr val="FFFF00"/>
                </a:solidFill>
                <a:effectLst/>
                <a:latin typeface="arial" panose="020B0604020202020204" pitchFamily="34" charset="0"/>
              </a:rPr>
              <a:t>. Generally, we stop execution of a particular method if it is continuously throwing an exception.</a:t>
            </a:r>
            <a:endParaRPr lang="en-IN" sz="2000" dirty="0">
              <a:solidFill>
                <a:srgbClr val="FFFF00"/>
              </a:solidFill>
            </a:endParaRPr>
          </a:p>
        </p:txBody>
      </p:sp>
      <p:pic>
        <p:nvPicPr>
          <p:cNvPr id="5" name="Picture 4">
            <a:extLst>
              <a:ext uri="{FF2B5EF4-FFF2-40B4-BE49-F238E27FC236}">
                <a16:creationId xmlns:a16="http://schemas.microsoft.com/office/drawing/2014/main" id="{E841B054-2071-CB49-7C1D-7BB85DD5DF89}"/>
              </a:ext>
            </a:extLst>
          </p:cNvPr>
          <p:cNvPicPr>
            <a:picLocks noChangeAspect="1"/>
          </p:cNvPicPr>
          <p:nvPr/>
        </p:nvPicPr>
        <p:blipFill>
          <a:blip r:embed="rId2"/>
          <a:stretch>
            <a:fillRect/>
          </a:stretch>
        </p:blipFill>
        <p:spPr>
          <a:xfrm>
            <a:off x="2914374" y="2388689"/>
            <a:ext cx="6363251" cy="4397121"/>
          </a:xfrm>
          <a:prstGeom prst="rect">
            <a:avLst/>
          </a:prstGeom>
        </p:spPr>
      </p:pic>
    </p:spTree>
    <p:extLst>
      <p:ext uri="{BB962C8B-B14F-4D97-AF65-F5344CB8AC3E}">
        <p14:creationId xmlns:p14="http://schemas.microsoft.com/office/powerpoint/2010/main" val="911806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95D1-EB6B-8F2F-FBE4-B0A69AD38BD7}"/>
              </a:ext>
            </a:extLst>
          </p:cNvPr>
          <p:cNvSpPr>
            <a:spLocks noGrp="1"/>
          </p:cNvSpPr>
          <p:nvPr>
            <p:ph type="title"/>
          </p:nvPr>
        </p:nvSpPr>
        <p:spPr/>
        <p:txBody>
          <a:bodyPr>
            <a:normAutofit fontScale="90000"/>
          </a:bodyPr>
          <a:lstStyle/>
          <a:p>
            <a:r>
              <a:rPr lang="en-US" b="1" i="0" dirty="0">
                <a:solidFill>
                  <a:srgbClr val="00B0F0"/>
                </a:solidFill>
                <a:effectLst/>
                <a:latin typeface="inherit"/>
              </a:rPr>
              <a:t>Why do we need a Circuit Breaker?</a:t>
            </a:r>
            <a:br>
              <a:rPr lang="en-US" b="1" i="0" dirty="0">
                <a:solidFill>
                  <a:srgbClr val="00B0F0"/>
                </a:solidFill>
                <a:effectLst/>
                <a:latin typeface="Palatino"/>
              </a:rPr>
            </a:br>
            <a:endParaRPr lang="en-IN" dirty="0">
              <a:solidFill>
                <a:srgbClr val="00B0F0"/>
              </a:solidFill>
            </a:endParaRPr>
          </a:p>
        </p:txBody>
      </p:sp>
      <p:sp>
        <p:nvSpPr>
          <p:cNvPr id="3" name="Content Placeholder 2">
            <a:extLst>
              <a:ext uri="{FF2B5EF4-FFF2-40B4-BE49-F238E27FC236}">
                <a16:creationId xmlns:a16="http://schemas.microsoft.com/office/drawing/2014/main" id="{DC7A5909-EB52-9127-DB33-9556C49D146E}"/>
              </a:ext>
            </a:extLst>
          </p:cNvPr>
          <p:cNvSpPr>
            <a:spLocks noGrp="1"/>
          </p:cNvSpPr>
          <p:nvPr>
            <p:ph idx="1"/>
          </p:nvPr>
        </p:nvSpPr>
        <p:spPr>
          <a:xfrm>
            <a:off x="913794" y="2076450"/>
            <a:ext cx="10869131" cy="4548939"/>
          </a:xfrm>
        </p:spPr>
        <p:txBody>
          <a:bodyPr>
            <a:normAutofit fontScale="92500"/>
          </a:bodyPr>
          <a:lstStyle/>
          <a:p>
            <a:r>
              <a:rPr lang="en-US" b="0" i="0" dirty="0">
                <a:solidFill>
                  <a:srgbClr val="FFFF00"/>
                </a:solidFill>
                <a:effectLst/>
                <a:latin typeface="Segoe UI" panose="020B0502040204020203" pitchFamily="34" charset="0"/>
              </a:rPr>
              <a:t>It’s very common for software applications to make remote calls to a software program, possibly running on different machines across a network.</a:t>
            </a:r>
          </a:p>
          <a:p>
            <a:r>
              <a:rPr lang="en-US" b="0" i="0" dirty="0">
                <a:solidFill>
                  <a:srgbClr val="FFFF00"/>
                </a:solidFill>
                <a:effectLst/>
                <a:latin typeface="Segoe UI" panose="020B0502040204020203" pitchFamily="34" charset="0"/>
              </a:rPr>
              <a:t> One of the big differences between in-memory calls and remote calls is that remote calls may fail, or hang without a response until some timeout limit is reached. </a:t>
            </a:r>
          </a:p>
          <a:p>
            <a:r>
              <a:rPr lang="en-US" b="0" i="0" dirty="0">
                <a:solidFill>
                  <a:srgbClr val="FFFF00"/>
                </a:solidFill>
                <a:effectLst/>
                <a:latin typeface="Segoe UI" panose="020B0502040204020203" pitchFamily="34" charset="0"/>
              </a:rPr>
              <a:t>What’s worse, if you have many requests on an unresponsive service, then you can run out of critical resources leading to cascading failures across multiple systems. </a:t>
            </a:r>
          </a:p>
          <a:p>
            <a:r>
              <a:rPr lang="en-US" b="0" i="0" u="none" strike="noStrike" dirty="0">
                <a:solidFill>
                  <a:srgbClr val="FFFF00"/>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Michael Nygard</a:t>
            </a:r>
            <a:r>
              <a:rPr lang="en-US" b="0" i="0" dirty="0">
                <a:solidFill>
                  <a:srgbClr val="FFFF00"/>
                </a:solidFill>
                <a:effectLst/>
                <a:latin typeface="Segoe UI" panose="020B0502040204020203" pitchFamily="34" charset="0"/>
              </a:rPr>
              <a:t> in his wonderful book </a:t>
            </a:r>
            <a:r>
              <a:rPr lang="en-US" b="0" i="0" u="none" strike="noStrike" dirty="0">
                <a:solidFill>
                  <a:srgbClr val="FFFF00"/>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Release It</a:t>
            </a:r>
            <a:r>
              <a:rPr lang="en-US" b="0" i="0" dirty="0">
                <a:solidFill>
                  <a:srgbClr val="FFFF00"/>
                </a:solidFill>
                <a:effectLst/>
                <a:latin typeface="Segoe UI" panose="020B0502040204020203" pitchFamily="34" charset="0"/>
              </a:rPr>
              <a:t> has publicized the Circuit Breaker pattern to prevent this kind of fatal cascade. The basic idea behind the circuit breaker is very simple. </a:t>
            </a:r>
          </a:p>
          <a:p>
            <a:r>
              <a:rPr lang="en-US" b="0" i="0" dirty="0">
                <a:solidFill>
                  <a:srgbClr val="FFFF00"/>
                </a:solidFill>
                <a:effectLst/>
                <a:latin typeface="Segoe UI" panose="020B0502040204020203" pitchFamily="34" charset="0"/>
              </a:rPr>
              <a:t>You wrap a protected function call in a circuit breaker object, which monitors for failures. Once the failures reach a certain threshold, the circuit breaker falls.</a:t>
            </a:r>
            <a:endParaRPr lang="en-IN" dirty="0">
              <a:solidFill>
                <a:srgbClr val="FFFF00"/>
              </a:solidFill>
            </a:endParaRPr>
          </a:p>
        </p:txBody>
      </p:sp>
    </p:spTree>
    <p:extLst>
      <p:ext uri="{BB962C8B-B14F-4D97-AF65-F5344CB8AC3E}">
        <p14:creationId xmlns:p14="http://schemas.microsoft.com/office/powerpoint/2010/main" val="67546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CC9D-58FC-D12C-3BD2-6A1A92FE0568}"/>
              </a:ext>
            </a:extLst>
          </p:cNvPr>
          <p:cNvSpPr>
            <a:spLocks noGrp="1"/>
          </p:cNvSpPr>
          <p:nvPr>
            <p:ph type="title"/>
          </p:nvPr>
        </p:nvSpPr>
        <p:spPr>
          <a:xfrm>
            <a:off x="913795" y="296779"/>
            <a:ext cx="10353762" cy="1257300"/>
          </a:xfrm>
        </p:spPr>
        <p:txBody>
          <a:bodyPr>
            <a:normAutofit fontScale="90000"/>
          </a:bodyPr>
          <a:lstStyle/>
          <a:p>
            <a:r>
              <a:rPr lang="en-US" b="1" i="0" dirty="0">
                <a:solidFill>
                  <a:srgbClr val="00B0F0"/>
                </a:solidFill>
                <a:effectLst/>
                <a:latin typeface="inherit"/>
              </a:rPr>
              <a:t>What is a Fallback Method in Microservices?</a:t>
            </a:r>
            <a:br>
              <a:rPr lang="en-US" b="1" i="0" dirty="0">
                <a:solidFill>
                  <a:srgbClr val="00B0F0"/>
                </a:solidFill>
                <a:effectLst/>
                <a:latin typeface="Palatino"/>
              </a:rPr>
            </a:br>
            <a:endParaRPr lang="en-IN" dirty="0">
              <a:solidFill>
                <a:srgbClr val="00B0F0"/>
              </a:solidFill>
            </a:endParaRPr>
          </a:p>
        </p:txBody>
      </p:sp>
      <p:sp>
        <p:nvSpPr>
          <p:cNvPr id="3" name="Content Placeholder 2">
            <a:extLst>
              <a:ext uri="{FF2B5EF4-FFF2-40B4-BE49-F238E27FC236}">
                <a16:creationId xmlns:a16="http://schemas.microsoft.com/office/drawing/2014/main" id="{8518BBCA-DB08-6F97-7F45-13EF080D53F3}"/>
              </a:ext>
            </a:extLst>
          </p:cNvPr>
          <p:cNvSpPr>
            <a:spLocks noGrp="1"/>
          </p:cNvSpPr>
          <p:nvPr>
            <p:ph idx="1"/>
          </p:nvPr>
        </p:nvSpPr>
        <p:spPr>
          <a:xfrm>
            <a:off x="913794" y="2076450"/>
            <a:ext cx="11005489" cy="3714749"/>
          </a:xfrm>
        </p:spPr>
        <p:txBody>
          <a:bodyPr>
            <a:normAutofit fontScale="92500"/>
          </a:bodyPr>
          <a:lstStyle/>
          <a:p>
            <a:r>
              <a:rPr lang="en-US" b="0" i="0" dirty="0">
                <a:solidFill>
                  <a:srgbClr val="FFFF00"/>
                </a:solidFill>
                <a:effectLst/>
                <a:latin typeface="Segoe UI" panose="020B0502040204020203" pitchFamily="34" charset="0"/>
              </a:rPr>
              <a:t>If an actual method of a microservice is throwing exception continuously, then we avoid execution of the actual logic for some time. </a:t>
            </a:r>
          </a:p>
          <a:p>
            <a:endParaRPr lang="en-US" dirty="0">
              <a:solidFill>
                <a:srgbClr val="FFFF00"/>
              </a:solidFill>
              <a:effectLst/>
              <a:latin typeface="Segoe UI" panose="020B0502040204020203" pitchFamily="34" charset="0"/>
            </a:endParaRPr>
          </a:p>
          <a:p>
            <a:r>
              <a:rPr lang="en-US" b="0" i="0" dirty="0">
                <a:solidFill>
                  <a:srgbClr val="FFFF00"/>
                </a:solidFill>
                <a:effectLst/>
                <a:latin typeface="Segoe UI" panose="020B0502040204020203" pitchFamily="34" charset="0"/>
              </a:rPr>
              <a:t>Instead, we redirect the request to a Dummy method that provides the response back to client’s request.</a:t>
            </a:r>
          </a:p>
          <a:p>
            <a:endParaRPr lang="en-US" dirty="0">
              <a:solidFill>
                <a:srgbClr val="FFFF00"/>
              </a:solidFill>
              <a:effectLst/>
              <a:latin typeface="Segoe UI" panose="020B0502040204020203" pitchFamily="34" charset="0"/>
            </a:endParaRPr>
          </a:p>
          <a:p>
            <a:r>
              <a:rPr lang="en-US" b="0" i="0" dirty="0">
                <a:solidFill>
                  <a:srgbClr val="FFFF00"/>
                </a:solidFill>
                <a:effectLst/>
                <a:latin typeface="Segoe UI" panose="020B0502040204020203" pitchFamily="34" charset="0"/>
              </a:rPr>
              <a:t> Such dummy method is called as Fallback method. This method can provide dummy responses such as ‘Service Not Working’, ‘Unable to Process’, ‘try after some time’ etc.</a:t>
            </a:r>
            <a:endParaRPr lang="en-IN" dirty="0">
              <a:solidFill>
                <a:srgbClr val="FFFF00"/>
              </a:solidFill>
            </a:endParaRPr>
          </a:p>
        </p:txBody>
      </p:sp>
    </p:spTree>
    <p:extLst>
      <p:ext uri="{BB962C8B-B14F-4D97-AF65-F5344CB8AC3E}">
        <p14:creationId xmlns:p14="http://schemas.microsoft.com/office/powerpoint/2010/main" val="277823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A8D161-A620-D292-5457-1453E28AC018}"/>
              </a:ext>
            </a:extLst>
          </p:cNvPr>
          <p:cNvSpPr>
            <a:spLocks noGrp="1"/>
          </p:cNvSpPr>
          <p:nvPr>
            <p:ph idx="1"/>
          </p:nvPr>
        </p:nvSpPr>
        <p:spPr/>
        <p:txBody>
          <a:bodyPr/>
          <a:lstStyle/>
          <a:p>
            <a:pPr algn="l"/>
            <a:r>
              <a:rPr lang="en-US" b="0" i="0" dirty="0">
                <a:solidFill>
                  <a:srgbClr val="FFFF00"/>
                </a:solidFill>
                <a:effectLst/>
                <a:latin typeface="charter"/>
              </a:rPr>
              <a:t>The Circuit Breaker Design pattern have three states:</a:t>
            </a:r>
          </a:p>
          <a:p>
            <a:pPr algn="l">
              <a:buFont typeface="+mj-lt"/>
              <a:buAutoNum type="arabicPeriod"/>
            </a:pPr>
            <a:r>
              <a:rPr lang="en-US" b="0" i="0" dirty="0">
                <a:solidFill>
                  <a:srgbClr val="FFFF00"/>
                </a:solidFill>
                <a:effectLst/>
                <a:latin typeface="charter"/>
              </a:rPr>
              <a:t>Closed</a:t>
            </a:r>
          </a:p>
          <a:p>
            <a:pPr algn="l">
              <a:buFont typeface="+mj-lt"/>
              <a:buAutoNum type="arabicPeriod"/>
            </a:pPr>
            <a:r>
              <a:rPr lang="en-US" b="0" i="0" dirty="0">
                <a:solidFill>
                  <a:srgbClr val="FFFF00"/>
                </a:solidFill>
                <a:effectLst/>
                <a:latin typeface="charter"/>
              </a:rPr>
              <a:t>Open</a:t>
            </a:r>
          </a:p>
          <a:p>
            <a:pPr algn="l">
              <a:buFont typeface="+mj-lt"/>
              <a:buAutoNum type="arabicPeriod"/>
            </a:pPr>
            <a:r>
              <a:rPr lang="en-US" b="0" i="0" dirty="0">
                <a:solidFill>
                  <a:srgbClr val="FFFF00"/>
                </a:solidFill>
                <a:effectLst/>
                <a:latin typeface="charter"/>
              </a:rPr>
              <a:t>Half-Open</a:t>
            </a:r>
          </a:p>
          <a:p>
            <a:pPr marL="36900" indent="0">
              <a:buNone/>
            </a:pPr>
            <a:endParaRPr lang="en-IN" dirty="0">
              <a:solidFill>
                <a:srgbClr val="FFFF00"/>
              </a:solidFill>
            </a:endParaRPr>
          </a:p>
        </p:txBody>
      </p:sp>
    </p:spTree>
    <p:extLst>
      <p:ext uri="{BB962C8B-B14F-4D97-AF65-F5344CB8AC3E}">
        <p14:creationId xmlns:p14="http://schemas.microsoft.com/office/powerpoint/2010/main" val="360503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A8D161-A620-D292-5457-1453E28AC018}"/>
              </a:ext>
            </a:extLst>
          </p:cNvPr>
          <p:cNvSpPr>
            <a:spLocks noGrp="1"/>
          </p:cNvSpPr>
          <p:nvPr>
            <p:ph idx="1"/>
          </p:nvPr>
        </p:nvSpPr>
        <p:spPr>
          <a:xfrm>
            <a:off x="223985" y="119313"/>
            <a:ext cx="10353762" cy="3714749"/>
          </a:xfrm>
        </p:spPr>
        <p:txBody>
          <a:bodyPr/>
          <a:lstStyle/>
          <a:p>
            <a:pPr marL="36900" indent="0" algn="l">
              <a:buNone/>
            </a:pPr>
            <a:r>
              <a:rPr lang="en-US" b="1" i="0" dirty="0">
                <a:solidFill>
                  <a:srgbClr val="FFFF00"/>
                </a:solidFill>
                <a:effectLst/>
                <a:latin typeface="sohne"/>
              </a:rPr>
              <a:t>Closed state</a:t>
            </a:r>
          </a:p>
          <a:p>
            <a:pPr algn="l"/>
            <a:r>
              <a:rPr lang="en-US" b="0" i="0" dirty="0">
                <a:solidFill>
                  <a:srgbClr val="FFFF00"/>
                </a:solidFill>
                <a:effectLst/>
                <a:latin typeface="charter"/>
              </a:rPr>
              <a:t>In this state, the Circuit Breaker routs the requests to the Microservice and counts the number of failures in each period of time. That means it work without any failures. But if the number of failures in a certain period of time exceeds a threshold, the circuit will trip and will move to an “Open” state.</a:t>
            </a:r>
          </a:p>
          <a:p>
            <a:pPr marL="36900" indent="0">
              <a:buNone/>
            </a:pPr>
            <a:endParaRPr lang="en-IN" dirty="0">
              <a:solidFill>
                <a:srgbClr val="FFFF00"/>
              </a:solidFill>
            </a:endParaRPr>
          </a:p>
        </p:txBody>
      </p:sp>
      <p:pic>
        <p:nvPicPr>
          <p:cNvPr id="5" name="Picture 4">
            <a:extLst>
              <a:ext uri="{FF2B5EF4-FFF2-40B4-BE49-F238E27FC236}">
                <a16:creationId xmlns:a16="http://schemas.microsoft.com/office/drawing/2014/main" id="{CD0ACEC9-054E-1A14-F422-BD823CB20EA7}"/>
              </a:ext>
            </a:extLst>
          </p:cNvPr>
          <p:cNvPicPr>
            <a:picLocks noChangeAspect="1"/>
          </p:cNvPicPr>
          <p:nvPr/>
        </p:nvPicPr>
        <p:blipFill>
          <a:blip r:embed="rId2"/>
          <a:stretch>
            <a:fillRect/>
          </a:stretch>
        </p:blipFill>
        <p:spPr>
          <a:xfrm>
            <a:off x="2212692" y="2264754"/>
            <a:ext cx="7285351" cy="4381880"/>
          </a:xfrm>
          <a:prstGeom prst="rect">
            <a:avLst/>
          </a:prstGeom>
        </p:spPr>
      </p:pic>
    </p:spTree>
    <p:extLst>
      <p:ext uri="{BB962C8B-B14F-4D97-AF65-F5344CB8AC3E}">
        <p14:creationId xmlns:p14="http://schemas.microsoft.com/office/powerpoint/2010/main" val="919216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01624-EE82-51EB-2736-F68F89DB548A}"/>
              </a:ext>
            </a:extLst>
          </p:cNvPr>
          <p:cNvSpPr>
            <a:spLocks noGrp="1"/>
          </p:cNvSpPr>
          <p:nvPr>
            <p:ph idx="1"/>
          </p:nvPr>
        </p:nvSpPr>
        <p:spPr>
          <a:xfrm>
            <a:off x="360342" y="167439"/>
            <a:ext cx="10353762" cy="3714749"/>
          </a:xfrm>
        </p:spPr>
        <p:txBody>
          <a:bodyPr/>
          <a:lstStyle/>
          <a:p>
            <a:pPr marL="36900" indent="0" algn="l">
              <a:buNone/>
            </a:pPr>
            <a:r>
              <a:rPr lang="en-US" b="1" i="0" dirty="0">
                <a:solidFill>
                  <a:srgbClr val="FFFF00"/>
                </a:solidFill>
                <a:effectLst/>
                <a:latin typeface="sohne"/>
              </a:rPr>
              <a:t>Open state</a:t>
            </a:r>
          </a:p>
          <a:p>
            <a:pPr algn="l"/>
            <a:r>
              <a:rPr lang="en-US" b="0" i="0" dirty="0">
                <a:solidFill>
                  <a:srgbClr val="FFFF00"/>
                </a:solidFill>
                <a:effectLst/>
                <a:latin typeface="charter"/>
              </a:rPr>
              <a:t>When Circuit breaker moves to the “Open” state, requests from the Microservices will fail immediately, and an exception will be returned. However, after a timeout, the Circuit Breaker will go to the “Half-Open” state.</a:t>
            </a:r>
          </a:p>
          <a:p>
            <a:endParaRPr lang="en-IN" dirty="0">
              <a:solidFill>
                <a:srgbClr val="FFFF00"/>
              </a:solidFill>
            </a:endParaRPr>
          </a:p>
        </p:txBody>
      </p:sp>
      <p:pic>
        <p:nvPicPr>
          <p:cNvPr id="5" name="Picture 4">
            <a:extLst>
              <a:ext uri="{FF2B5EF4-FFF2-40B4-BE49-F238E27FC236}">
                <a16:creationId xmlns:a16="http://schemas.microsoft.com/office/drawing/2014/main" id="{974E916D-4F91-E0E9-5C48-CEADCE03E328}"/>
              </a:ext>
            </a:extLst>
          </p:cNvPr>
          <p:cNvPicPr>
            <a:picLocks noChangeAspect="1"/>
          </p:cNvPicPr>
          <p:nvPr/>
        </p:nvPicPr>
        <p:blipFill>
          <a:blip r:embed="rId2"/>
          <a:stretch>
            <a:fillRect/>
          </a:stretch>
        </p:blipFill>
        <p:spPr>
          <a:xfrm>
            <a:off x="2178814" y="2064917"/>
            <a:ext cx="7064352" cy="4275190"/>
          </a:xfrm>
          <a:prstGeom prst="rect">
            <a:avLst/>
          </a:prstGeom>
        </p:spPr>
      </p:pic>
    </p:spTree>
    <p:extLst>
      <p:ext uri="{BB962C8B-B14F-4D97-AF65-F5344CB8AC3E}">
        <p14:creationId xmlns:p14="http://schemas.microsoft.com/office/powerpoint/2010/main" val="224685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solidFill>
                  <a:schemeClr val="accent6">
                    <a:lumMod val="60000"/>
                    <a:lumOff val="40000"/>
                  </a:schemeClr>
                </a:solidFill>
              </a:rPr>
              <a:t>Agenda</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indent="0">
              <a:buNone/>
            </a:pPr>
            <a:r>
              <a:rPr lang="en-US" sz="2400" dirty="0">
                <a:solidFill>
                  <a:srgbClr val="FFFF00"/>
                </a:solidFill>
              </a:rPr>
              <a:t>1) Configuration management - Config Server</a:t>
            </a:r>
          </a:p>
          <a:p>
            <a:pPr marL="36900" indent="0">
              <a:buNone/>
            </a:pPr>
            <a:r>
              <a:rPr lang="en-US" sz="2400" dirty="0">
                <a:solidFill>
                  <a:srgbClr val="FFFF00"/>
                </a:solidFill>
              </a:rPr>
              <a:t>2) Circuit Breaker - Resilience4J</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01624-EE82-51EB-2736-F68F89DB548A}"/>
              </a:ext>
            </a:extLst>
          </p:cNvPr>
          <p:cNvSpPr>
            <a:spLocks noGrp="1"/>
          </p:cNvSpPr>
          <p:nvPr>
            <p:ph idx="1"/>
          </p:nvPr>
        </p:nvSpPr>
        <p:spPr>
          <a:xfrm>
            <a:off x="35791" y="72526"/>
            <a:ext cx="12084019" cy="3714749"/>
          </a:xfrm>
        </p:spPr>
        <p:txBody>
          <a:bodyPr/>
          <a:lstStyle/>
          <a:p>
            <a:pPr algn="l"/>
            <a:r>
              <a:rPr lang="en-US" b="1" i="0" dirty="0">
                <a:solidFill>
                  <a:srgbClr val="FFFF00"/>
                </a:solidFill>
                <a:effectLst/>
                <a:latin typeface="sohne"/>
              </a:rPr>
              <a:t>Half-Open state</a:t>
            </a:r>
          </a:p>
          <a:p>
            <a:pPr algn="l"/>
            <a:r>
              <a:rPr lang="en-US" b="0" i="0" dirty="0">
                <a:solidFill>
                  <a:srgbClr val="FFFF00"/>
                </a:solidFill>
                <a:effectLst/>
                <a:latin typeface="charter"/>
              </a:rPr>
              <a:t>In this state, the Circuit Breaker allows only a limited number of requests from the Microservice, to pass through and invoke the operation. If these requests are successful, the Circuit Breaker will go back to the “Closed” state. However, if any request fails again, it goes back to the “Open” state.</a:t>
            </a:r>
          </a:p>
          <a:p>
            <a:endParaRPr lang="en-IN" dirty="0">
              <a:solidFill>
                <a:srgbClr val="FFFF00"/>
              </a:solidFill>
            </a:endParaRPr>
          </a:p>
        </p:txBody>
      </p:sp>
      <p:pic>
        <p:nvPicPr>
          <p:cNvPr id="5" name="Picture 4">
            <a:extLst>
              <a:ext uri="{FF2B5EF4-FFF2-40B4-BE49-F238E27FC236}">
                <a16:creationId xmlns:a16="http://schemas.microsoft.com/office/drawing/2014/main" id="{4033E0E3-B773-A0D0-FD6E-5686406E4977}"/>
              </a:ext>
            </a:extLst>
          </p:cNvPr>
          <p:cNvPicPr>
            <a:picLocks noChangeAspect="1"/>
          </p:cNvPicPr>
          <p:nvPr/>
        </p:nvPicPr>
        <p:blipFill>
          <a:blip r:embed="rId2"/>
          <a:stretch>
            <a:fillRect/>
          </a:stretch>
        </p:blipFill>
        <p:spPr>
          <a:xfrm>
            <a:off x="4074695" y="1892662"/>
            <a:ext cx="4710016" cy="4892811"/>
          </a:xfrm>
          <a:prstGeom prst="rect">
            <a:avLst/>
          </a:prstGeom>
        </p:spPr>
      </p:pic>
    </p:spTree>
    <p:extLst>
      <p:ext uri="{BB962C8B-B14F-4D97-AF65-F5344CB8AC3E}">
        <p14:creationId xmlns:p14="http://schemas.microsoft.com/office/powerpoint/2010/main" val="8898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048633"/>
          <p:cNvSpPr>
            <a:spLocks noGrp="1"/>
          </p:cNvSpPr>
          <p:nvPr>
            <p:ph type="title"/>
          </p:nvPr>
        </p:nvSpPr>
        <p:spPr/>
        <p:txBody>
          <a:bodyPr/>
          <a:lstStyle/>
          <a:p>
            <a:endParaRPr lang="en-US"/>
          </a:p>
        </p:txBody>
      </p:sp>
      <p:sp>
        <p:nvSpPr>
          <p:cNvPr id="1048635" name="Content Placeholder 1048634"/>
          <p:cNvSpPr>
            <a:spLocks noGrp="1"/>
          </p:cNvSpPr>
          <p:nvPr>
            <p:ph idx="1"/>
          </p:nvPr>
        </p:nvSpPr>
        <p:spPr/>
        <p:txBody>
          <a:bodyPr/>
          <a:lstStyle/>
          <a:p>
            <a:endParaRPr lang="en-US"/>
          </a:p>
        </p:txBody>
      </p:sp>
      <p:pic>
        <p:nvPicPr>
          <p:cNvPr id="2097159" name="Picture 2097158"/>
          <p:cNvPicPr>
            <a:picLocks/>
          </p:cNvPicPr>
          <p:nvPr/>
        </p:nvPicPr>
        <p:blipFill>
          <a:blip r:embed="rId2"/>
          <a:stretch>
            <a:fillRect/>
          </a:stretch>
        </p:blipFill>
        <p:spPr>
          <a:xfrm>
            <a:off x="1524000" y="1"/>
            <a:ext cx="9144000" cy="686722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048635"/>
          <p:cNvSpPr>
            <a:spLocks noGrp="1"/>
          </p:cNvSpPr>
          <p:nvPr>
            <p:ph type="title"/>
          </p:nvPr>
        </p:nvSpPr>
        <p:spPr>
          <a:xfrm>
            <a:off x="2328569" y="1"/>
            <a:ext cx="7886700" cy="1325563"/>
          </a:xfrm>
          <a:prstGeom prst="rect">
            <a:avLst/>
          </a:prstGeom>
        </p:spPr>
        <p:txBody>
          <a:bodyPr/>
          <a:lstStyle/>
          <a:p>
            <a:pPr algn="ctr"/>
            <a:r>
              <a:rPr lang="en-US" b="1">
                <a:solidFill>
                  <a:srgbClr val="3399FF"/>
                </a:solidFill>
              </a:rPr>
              <a:t>Hystrix Server</a:t>
            </a:r>
          </a:p>
        </p:txBody>
      </p:sp>
      <p:sp>
        <p:nvSpPr>
          <p:cNvPr id="1048637" name="Content Placeholder 1048636"/>
          <p:cNvSpPr>
            <a:spLocks noGrp="1"/>
          </p:cNvSpPr>
          <p:nvPr>
            <p:ph idx="1"/>
          </p:nvPr>
        </p:nvSpPr>
        <p:spPr>
          <a:xfrm>
            <a:off x="2152650" y="1503713"/>
            <a:ext cx="8135163" cy="5285832"/>
          </a:xfrm>
          <a:prstGeom prst="rect">
            <a:avLst/>
          </a:prstGeom>
        </p:spPr>
        <p:txBody>
          <a:bodyPr>
            <a:normAutofit/>
          </a:bodyPr>
          <a:lstStyle/>
          <a:p>
            <a:r>
              <a:rPr lang="en-US"/>
              <a:t>Hystrix server acts as a fault-tolerance robust system. It is used to avoid complete failure of an application. </a:t>
            </a:r>
          </a:p>
          <a:p>
            <a:r>
              <a:rPr lang="en-US"/>
              <a:t>It does this by using the Circuit Breaker mechanism. If the application is running without any issue, the circuit remains closed. </a:t>
            </a:r>
          </a:p>
          <a:p>
            <a:r>
              <a:rPr lang="en-US"/>
              <a:t>If there is an error encountered in the application, the Hystrix Server opens the circuit.</a:t>
            </a:r>
          </a:p>
          <a:p>
            <a:r>
              <a:rPr lang="en-US"/>
              <a:t> The Hystrix server stops the further request to calling service. It provides a highly robust system.</a:t>
            </a:r>
          </a:p>
        </p:txBody>
      </p:sp>
      <p:pic>
        <p:nvPicPr>
          <p:cNvPr id="2097160" name="Picture 2097159"/>
          <p:cNvPicPr>
            <a:picLocks/>
          </p:cNvPicPr>
          <p:nvPr/>
        </p:nvPicPr>
        <p:blipFill>
          <a:blip r:embed="rId2"/>
          <a:stretch>
            <a:fillRect/>
          </a:stretch>
        </p:blipFill>
        <p:spPr>
          <a:xfrm>
            <a:off x="8495540" y="1"/>
            <a:ext cx="1719730" cy="15037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048637"/>
          <p:cNvSpPr>
            <a:spLocks noGrp="1"/>
          </p:cNvSpPr>
          <p:nvPr>
            <p:ph type="title"/>
          </p:nvPr>
        </p:nvSpPr>
        <p:spPr>
          <a:xfrm>
            <a:off x="2152649" y="-237633"/>
            <a:ext cx="7886700" cy="1325563"/>
          </a:xfrm>
        </p:spPr>
        <p:txBody>
          <a:bodyPr/>
          <a:lstStyle/>
          <a:p>
            <a:pPr algn="ctr"/>
            <a:r>
              <a:rPr lang="en-US" b="1">
                <a:solidFill>
                  <a:srgbClr val="3399FF"/>
                </a:solidFill>
              </a:rPr>
              <a:t>Fault Tolerance with Hystrix</a:t>
            </a:r>
          </a:p>
        </p:txBody>
      </p:sp>
      <p:sp>
        <p:nvSpPr>
          <p:cNvPr id="1048639" name="Content Placeholder 1048638"/>
          <p:cNvSpPr>
            <a:spLocks noGrp="1"/>
          </p:cNvSpPr>
          <p:nvPr>
            <p:ph idx="1"/>
          </p:nvPr>
        </p:nvSpPr>
        <p:spPr>
          <a:xfrm>
            <a:off x="1808733" y="891130"/>
            <a:ext cx="8674815" cy="5876380"/>
          </a:xfrm>
        </p:spPr>
        <p:txBody>
          <a:bodyPr>
            <a:normAutofit fontScale="92857"/>
          </a:bodyPr>
          <a:lstStyle/>
          <a:p>
            <a:r>
              <a:rPr lang="en-US"/>
              <a:t>Microservices must be extremely reliable because they depend on each other. </a:t>
            </a:r>
          </a:p>
          <a:p>
            <a:endParaRPr lang="en-US"/>
          </a:p>
          <a:p>
            <a:r>
              <a:rPr lang="en-US"/>
              <a:t>The microservice architecture contains a large number of small microservices. </a:t>
            </a:r>
          </a:p>
          <a:p>
            <a:endParaRPr lang="en-US"/>
          </a:p>
          <a:p>
            <a:r>
              <a:rPr lang="en-US"/>
              <a:t>These microservices communicate with each other in order to fulfill their requirements.</a:t>
            </a:r>
          </a:p>
          <a:p>
            <a:r>
              <a:rPr lang="en-US"/>
              <a:t>The instances of microservices may go up and down frequently.</a:t>
            </a:r>
          </a:p>
          <a:p>
            <a:endParaRPr lang="en-US"/>
          </a:p>
          <a:p>
            <a:r>
              <a:rPr lang="en-US" b="1">
                <a:solidFill>
                  <a:srgbClr val="008000"/>
                </a:solidFill>
              </a:rPr>
              <a:t> As the number of interactions between microservices increases, the chances of failure of the microservice also increases in the system.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048639"/>
          <p:cNvSpPr>
            <a:spLocks noGrp="1"/>
          </p:cNvSpPr>
          <p:nvPr>
            <p:ph type="title"/>
          </p:nvPr>
        </p:nvSpPr>
        <p:spPr>
          <a:xfrm>
            <a:off x="2152649" y="-233718"/>
            <a:ext cx="7886700" cy="1325563"/>
          </a:xfrm>
        </p:spPr>
        <p:txBody>
          <a:bodyPr/>
          <a:lstStyle/>
          <a:p>
            <a:pPr algn="ctr"/>
            <a:r>
              <a:rPr lang="en-US" b="1">
                <a:solidFill>
                  <a:srgbClr val="3399FF"/>
                </a:solidFill>
              </a:rPr>
              <a:t>Fault Tolerance</a:t>
            </a:r>
          </a:p>
        </p:txBody>
      </p:sp>
      <p:sp>
        <p:nvSpPr>
          <p:cNvPr id="1048641" name="Content Placeholder 1048640"/>
          <p:cNvSpPr>
            <a:spLocks noGrp="1"/>
          </p:cNvSpPr>
          <p:nvPr>
            <p:ph idx="1"/>
          </p:nvPr>
        </p:nvSpPr>
        <p:spPr>
          <a:xfrm>
            <a:off x="1944830" y="949775"/>
            <a:ext cx="8698490" cy="5782464"/>
          </a:xfrm>
        </p:spPr>
        <p:txBody>
          <a:bodyPr>
            <a:normAutofit/>
          </a:bodyPr>
          <a:lstStyle/>
          <a:p>
            <a:r>
              <a:rPr lang="en-US"/>
              <a:t>Consider a scenario in which six microservices are communicating with each other.</a:t>
            </a:r>
          </a:p>
          <a:p>
            <a:endParaRPr lang="en-US"/>
          </a:p>
          <a:p>
            <a:r>
              <a:rPr lang="en-US"/>
              <a:t> The microservice-5 becomes down at some point, and all the other microservices are directly or indirectly depend on it, so all other services also go down.</a:t>
            </a:r>
          </a:p>
          <a:p>
            <a:endParaRPr lang="en-US"/>
          </a:p>
          <a:p>
            <a:endParaRPr lang="en-US"/>
          </a:p>
          <a:p>
            <a:r>
              <a:rPr lang="en-US"/>
              <a:t>The solution to this problem is to use a fallback in case of failure of a microservice. This aspect of a microservice is called fault tolerance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048641"/>
          <p:cNvSpPr>
            <a:spLocks noGrp="1"/>
          </p:cNvSpPr>
          <p:nvPr>
            <p:ph type="title"/>
          </p:nvPr>
        </p:nvSpPr>
        <p:spPr/>
        <p:txBody>
          <a:bodyPr/>
          <a:lstStyle/>
          <a:p>
            <a:endParaRPr lang="en-US"/>
          </a:p>
        </p:txBody>
      </p:sp>
      <p:sp>
        <p:nvSpPr>
          <p:cNvPr id="1048643" name="Content Placeholder 1048642"/>
          <p:cNvSpPr>
            <a:spLocks noGrp="1"/>
          </p:cNvSpPr>
          <p:nvPr>
            <p:ph idx="1"/>
          </p:nvPr>
        </p:nvSpPr>
        <p:spPr/>
        <p:txBody>
          <a:bodyPr/>
          <a:lstStyle/>
          <a:p>
            <a:endParaRPr lang="en-US"/>
          </a:p>
        </p:txBody>
      </p:sp>
      <p:pic>
        <p:nvPicPr>
          <p:cNvPr id="2097161" name="Picture 2097160"/>
          <p:cNvPicPr>
            <a:picLocks/>
          </p:cNvPicPr>
          <p:nvPr/>
        </p:nvPicPr>
        <p:blipFill>
          <a:blip r:embed="rId2"/>
          <a:stretch>
            <a:fillRect/>
          </a:stretch>
        </p:blipFill>
        <p:spPr>
          <a:xfrm>
            <a:off x="1761265" y="0"/>
            <a:ext cx="8669914" cy="69178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048643"/>
          <p:cNvSpPr>
            <a:spLocks noGrp="1"/>
          </p:cNvSpPr>
          <p:nvPr>
            <p:ph type="title"/>
          </p:nvPr>
        </p:nvSpPr>
        <p:spPr>
          <a:xfrm>
            <a:off x="2152649" y="-290498"/>
            <a:ext cx="7886700" cy="1325563"/>
          </a:xfrm>
        </p:spPr>
        <p:txBody>
          <a:bodyPr/>
          <a:lstStyle/>
          <a:p>
            <a:r>
              <a:rPr lang="en-US" sz="2800" b="1">
                <a:solidFill>
                  <a:srgbClr val="3399FF"/>
                </a:solidFill>
              </a:rPr>
              <a:t>Hystrix configuration is done in four major steps.</a:t>
            </a:r>
          </a:p>
        </p:txBody>
      </p:sp>
      <p:sp>
        <p:nvSpPr>
          <p:cNvPr id="1048645" name="Content Placeholder 1048644"/>
          <p:cNvSpPr>
            <a:spLocks noGrp="1"/>
          </p:cNvSpPr>
          <p:nvPr>
            <p:ph idx="1"/>
          </p:nvPr>
        </p:nvSpPr>
        <p:spPr>
          <a:xfrm>
            <a:off x="1853911" y="648470"/>
            <a:ext cx="8484177" cy="5946760"/>
          </a:xfrm>
        </p:spPr>
        <p:txBody>
          <a:bodyPr>
            <a:normAutofit fontScale="92857" lnSpcReduction="10000"/>
          </a:bodyPr>
          <a:lstStyle/>
          <a:p>
            <a:pPr marL="514350" indent="-514350">
              <a:buFont typeface="+mj-lt"/>
              <a:buAutoNum type="arabicPeriod"/>
            </a:pPr>
            <a:r>
              <a:rPr lang="en-US"/>
              <a:t>Add Hystrix starter and dashboard dependencies</a:t>
            </a:r>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r>
              <a:rPr lang="en-US"/>
              <a:t>Add @EnableCircuitBreaker annotation</a:t>
            </a:r>
          </a:p>
          <a:p>
            <a:pPr marL="514350" indent="-514350">
              <a:buFont typeface="+mj-lt"/>
              <a:buAutoNum type="arabicPeriod"/>
            </a:pPr>
            <a:r>
              <a:rPr lang="en-US"/>
              <a:t>Add @EnableHystrixDashboard annotation</a:t>
            </a:r>
          </a:p>
          <a:p>
            <a:pPr marL="514350" indent="-514350">
              <a:buFont typeface="+mj-lt"/>
              <a:buAutoNum type="arabicPeriod"/>
            </a:pPr>
            <a:r>
              <a:rPr lang="en-US"/>
              <a:t>Add annotation @HystrixCommand(fallbackMethod = "myFallbackMethod")</a:t>
            </a:r>
          </a:p>
        </p:txBody>
      </p:sp>
      <p:pic>
        <p:nvPicPr>
          <p:cNvPr id="2097162" name="Picture 2097161"/>
          <p:cNvPicPr>
            <a:picLocks/>
          </p:cNvPicPr>
          <p:nvPr/>
        </p:nvPicPr>
        <p:blipFill>
          <a:blip r:embed="rId2"/>
          <a:stretch>
            <a:fillRect/>
          </a:stretch>
        </p:blipFill>
        <p:spPr>
          <a:xfrm>
            <a:off x="1524000" y="1035064"/>
            <a:ext cx="9144000" cy="364220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048645"/>
          <p:cNvSpPr>
            <a:spLocks noGrp="1"/>
          </p:cNvSpPr>
          <p:nvPr>
            <p:ph type="title"/>
          </p:nvPr>
        </p:nvSpPr>
        <p:spPr>
          <a:xfrm>
            <a:off x="2152650" y="-192975"/>
            <a:ext cx="7886700" cy="1325563"/>
          </a:xfrm>
        </p:spPr>
        <p:txBody>
          <a:bodyPr/>
          <a:lstStyle/>
          <a:p>
            <a:r>
              <a:rPr lang="en-US" b="1">
                <a:solidFill>
                  <a:srgbClr val="3399FF"/>
                </a:solidFill>
              </a:rPr>
              <a:t>Hystrix Circuit Breaker Pattern</a:t>
            </a:r>
          </a:p>
        </p:txBody>
      </p:sp>
      <p:sp>
        <p:nvSpPr>
          <p:cNvPr id="1048647" name="Content Placeholder 1048646"/>
          <p:cNvSpPr>
            <a:spLocks noGrp="1"/>
          </p:cNvSpPr>
          <p:nvPr>
            <p:ph idx="1"/>
          </p:nvPr>
        </p:nvSpPr>
        <p:spPr>
          <a:xfrm>
            <a:off x="1801957" y="1381921"/>
            <a:ext cx="8588086" cy="5802987"/>
          </a:xfrm>
        </p:spPr>
        <p:txBody>
          <a:bodyPr>
            <a:normAutofit/>
          </a:bodyPr>
          <a:lstStyle/>
          <a:p>
            <a:r>
              <a:rPr lang="en-US"/>
              <a:t>Fault tolerance can be achieved with the help of a circuit breaker. </a:t>
            </a:r>
          </a:p>
          <a:p>
            <a:r>
              <a:rPr lang="en-US"/>
              <a:t>It is a pattern that wraps requests to external services and detects when they fail.</a:t>
            </a:r>
          </a:p>
          <a:p>
            <a:r>
              <a:rPr lang="en-US"/>
              <a:t> If a failure is detected, the circuit breaker opens.All the subsequent requests immediately return an error instead of making requests to the unhealthy service.</a:t>
            </a:r>
          </a:p>
          <a:p>
            <a:r>
              <a:rPr lang="en-US"/>
              <a:t> It monitors and detects the service which is down and misbehaves with other services. It rejects calls until it becomes healthy again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048647"/>
          <p:cNvSpPr>
            <a:spLocks noGrp="1"/>
          </p:cNvSpPr>
          <p:nvPr>
            <p:ph type="title"/>
          </p:nvPr>
        </p:nvSpPr>
        <p:spPr>
          <a:xfrm>
            <a:off x="2152650" y="1"/>
            <a:ext cx="7886700" cy="1325563"/>
          </a:xfrm>
        </p:spPr>
        <p:txBody>
          <a:bodyPr>
            <a:normAutofit fontScale="90000"/>
          </a:bodyPr>
          <a:lstStyle/>
          <a:p>
            <a:r>
              <a:rPr lang="en-US" b="1">
                <a:solidFill>
                  <a:srgbClr val="3399FF"/>
                </a:solidFill>
              </a:rPr>
              <a:t>Hystrix Circuit Breaker Pattern – Spring Cloud</a:t>
            </a:r>
          </a:p>
        </p:txBody>
      </p:sp>
      <p:sp>
        <p:nvSpPr>
          <p:cNvPr id="1048649" name="Content Placeholder 1048648"/>
          <p:cNvSpPr>
            <a:spLocks noGrp="1"/>
          </p:cNvSpPr>
          <p:nvPr>
            <p:ph idx="1"/>
          </p:nvPr>
        </p:nvSpPr>
        <p:spPr>
          <a:xfrm>
            <a:off x="1931843" y="1325562"/>
            <a:ext cx="8552337" cy="5355524"/>
          </a:xfrm>
        </p:spPr>
        <p:txBody>
          <a:bodyPr>
            <a:normAutofit/>
          </a:bodyPr>
          <a:lstStyle/>
          <a:p>
            <a:r>
              <a:rPr lang="en-US"/>
              <a:t>the Spring cloud Netflix stack component called Hystrix to implement circuit breaker while invoking underlying microservice.</a:t>
            </a:r>
          </a:p>
          <a:p>
            <a:r>
              <a:rPr lang="en-US"/>
              <a:t> It is generally required to enable fault tolerance in the application where some underlying service is down/throwing error permanently, we need to fall back to different path of program execution automatically. </a:t>
            </a:r>
          </a:p>
          <a:p>
            <a:r>
              <a:rPr lang="en-US"/>
              <a:t>This is related to distributed computing style of Eco system using lots of underlying Microservices. This is where circuit breaker pattern helps and Hystrix is an tool to build this circuit breaker.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048649"/>
          <p:cNvSpPr>
            <a:spLocks noGrp="1"/>
          </p:cNvSpPr>
          <p:nvPr>
            <p:ph type="title"/>
          </p:nvPr>
        </p:nvSpPr>
        <p:spPr/>
        <p:txBody>
          <a:bodyPr/>
          <a:lstStyle/>
          <a:p>
            <a:pPr algn="ctr"/>
            <a:r>
              <a:rPr lang="en-US" b="1">
                <a:solidFill>
                  <a:srgbClr val="3399FF"/>
                </a:solidFill>
              </a:rPr>
              <a:t>Fallback method</a:t>
            </a:r>
          </a:p>
        </p:txBody>
      </p:sp>
      <p:sp>
        <p:nvSpPr>
          <p:cNvPr id="1048651" name="Content Placeholder 1048650"/>
          <p:cNvSpPr>
            <a:spLocks noGrp="1"/>
          </p:cNvSpPr>
          <p:nvPr>
            <p:ph idx="1"/>
          </p:nvPr>
        </p:nvSpPr>
        <p:spPr>
          <a:xfrm>
            <a:off x="1881773" y="1825625"/>
            <a:ext cx="8746230" cy="4351338"/>
          </a:xfrm>
        </p:spPr>
        <p:txBody>
          <a:bodyPr/>
          <a:lstStyle/>
          <a:p>
            <a:r>
              <a:rPr lang="en-US"/>
              <a:t>The fallback method is a method that invokes when a fault occurs.</a:t>
            </a:r>
          </a:p>
          <a:p>
            <a:endParaRPr lang="en-US"/>
          </a:p>
          <a:p>
            <a:r>
              <a:rPr lang="en-US"/>
              <a:t> Hystrix allows us to define a fallback method for each service method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35D6F-1628-0A36-C0AC-33CEE3779DE0}"/>
              </a:ext>
            </a:extLst>
          </p:cNvPr>
          <p:cNvSpPr>
            <a:spLocks noGrp="1"/>
          </p:cNvSpPr>
          <p:nvPr>
            <p:ph type="title"/>
          </p:nvPr>
        </p:nvSpPr>
        <p:spPr>
          <a:xfrm>
            <a:off x="1058174" y="2719137"/>
            <a:ext cx="10353762" cy="1257300"/>
          </a:xfrm>
        </p:spPr>
        <p:txBody>
          <a:bodyPr/>
          <a:lstStyle/>
          <a:p>
            <a:r>
              <a:rPr lang="en-US" sz="4400" dirty="0">
                <a:solidFill>
                  <a:srgbClr val="FFFF00"/>
                </a:solidFill>
              </a:rPr>
              <a:t>Configuration management - Config Server</a:t>
            </a:r>
            <a:endParaRPr lang="en-IN" dirty="0"/>
          </a:p>
        </p:txBody>
      </p:sp>
    </p:spTree>
    <p:extLst>
      <p:ext uri="{BB962C8B-B14F-4D97-AF65-F5344CB8AC3E}">
        <p14:creationId xmlns:p14="http://schemas.microsoft.com/office/powerpoint/2010/main" val="1452521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048651"/>
          <p:cNvSpPr>
            <a:spLocks noGrp="1"/>
          </p:cNvSpPr>
          <p:nvPr>
            <p:ph type="ctrTitle"/>
          </p:nvPr>
        </p:nvSpPr>
        <p:spPr>
          <a:xfrm>
            <a:off x="2209799" y="-385761"/>
            <a:ext cx="7772400" cy="2387600"/>
          </a:xfrm>
        </p:spPr>
        <p:txBody>
          <a:bodyPr/>
          <a:lstStyle/>
          <a:p>
            <a:r>
              <a:rPr lang="en-US" sz="6900" b="1">
                <a:solidFill>
                  <a:srgbClr val="98CC00"/>
                </a:solidFill>
              </a:rPr>
              <a:t>Sample coding</a:t>
            </a:r>
          </a:p>
        </p:txBody>
      </p:sp>
      <p:sp>
        <p:nvSpPr>
          <p:cNvPr id="1048653" name="Subtitle 1048652"/>
          <p:cNvSpPr>
            <a:spLocks noGrp="1"/>
          </p:cNvSpPr>
          <p:nvPr>
            <p:ph type="subTitle" idx="1"/>
          </p:nvPr>
        </p:nvSpPr>
        <p:spPr/>
        <p:txBody>
          <a:bodyPr/>
          <a:lstStyle/>
          <a:p>
            <a:endParaRPr lang="en-US"/>
          </a:p>
        </p:txBody>
      </p:sp>
      <p:pic>
        <p:nvPicPr>
          <p:cNvPr id="2097163" name="Picture 2097162"/>
          <p:cNvPicPr>
            <a:picLocks/>
          </p:cNvPicPr>
          <p:nvPr/>
        </p:nvPicPr>
        <p:blipFill>
          <a:blip r:embed="rId2"/>
          <a:stretch>
            <a:fillRect/>
          </a:stretch>
        </p:blipFill>
        <p:spPr>
          <a:xfrm>
            <a:off x="4271095" y="2331911"/>
            <a:ext cx="4169351" cy="376393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048653"/>
          <p:cNvSpPr>
            <a:spLocks noGrp="1"/>
          </p:cNvSpPr>
          <p:nvPr>
            <p:ph type="title"/>
          </p:nvPr>
        </p:nvSpPr>
        <p:spPr/>
        <p:txBody>
          <a:bodyPr/>
          <a:lstStyle/>
          <a:p>
            <a:endParaRPr lang="en-US"/>
          </a:p>
        </p:txBody>
      </p:sp>
      <p:sp>
        <p:nvSpPr>
          <p:cNvPr id="1048655" name="Content Placeholder 1048654"/>
          <p:cNvSpPr>
            <a:spLocks noGrp="1"/>
          </p:cNvSpPr>
          <p:nvPr>
            <p:ph idx="1"/>
          </p:nvPr>
        </p:nvSpPr>
        <p:spPr/>
        <p:txBody>
          <a:bodyPr/>
          <a:lstStyle/>
          <a:p>
            <a:endParaRPr lang="en-US"/>
          </a:p>
        </p:txBody>
      </p:sp>
      <p:pic>
        <p:nvPicPr>
          <p:cNvPr id="2097164" name="Picture 2097163"/>
          <p:cNvPicPr>
            <a:picLocks/>
          </p:cNvPicPr>
          <p:nvPr/>
        </p:nvPicPr>
        <p:blipFill>
          <a:blip r:embed="rId2"/>
          <a:stretch>
            <a:fillRect/>
          </a:stretch>
        </p:blipFill>
        <p:spPr>
          <a:xfrm>
            <a:off x="1524000" y="0"/>
            <a:ext cx="9092046" cy="681537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048655"/>
          <p:cNvSpPr>
            <a:spLocks noGrp="1"/>
          </p:cNvSpPr>
          <p:nvPr>
            <p:ph type="title"/>
          </p:nvPr>
        </p:nvSpPr>
        <p:spPr/>
        <p:txBody>
          <a:bodyPr/>
          <a:lstStyle/>
          <a:p>
            <a:endParaRPr lang="en-US"/>
          </a:p>
        </p:txBody>
      </p:sp>
      <p:sp>
        <p:nvSpPr>
          <p:cNvPr id="1048657" name="Content Placeholder 1048656"/>
          <p:cNvSpPr>
            <a:spLocks noGrp="1"/>
          </p:cNvSpPr>
          <p:nvPr>
            <p:ph idx="1"/>
          </p:nvPr>
        </p:nvSpPr>
        <p:spPr/>
        <p:txBody>
          <a:bodyPr/>
          <a:lstStyle/>
          <a:p>
            <a:endParaRPr lang="en-US"/>
          </a:p>
        </p:txBody>
      </p:sp>
      <p:pic>
        <p:nvPicPr>
          <p:cNvPr id="2097165" name="Picture 2097164"/>
          <p:cNvPicPr>
            <a:picLocks/>
          </p:cNvPicPr>
          <p:nvPr/>
        </p:nvPicPr>
        <p:blipFill>
          <a:blip r:embed="rId2"/>
          <a:stretch>
            <a:fillRect/>
          </a:stretch>
        </p:blipFill>
        <p:spPr>
          <a:xfrm>
            <a:off x="1524000" y="0"/>
            <a:ext cx="9182966" cy="685295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048657"/>
          <p:cNvSpPr>
            <a:spLocks noGrp="1"/>
          </p:cNvSpPr>
          <p:nvPr>
            <p:ph type="title"/>
          </p:nvPr>
        </p:nvSpPr>
        <p:spPr/>
        <p:txBody>
          <a:bodyPr/>
          <a:lstStyle/>
          <a:p>
            <a:endParaRPr lang="en-US"/>
          </a:p>
        </p:txBody>
      </p:sp>
      <p:sp>
        <p:nvSpPr>
          <p:cNvPr id="1048659" name="Content Placeholder 1048658"/>
          <p:cNvSpPr>
            <a:spLocks noGrp="1"/>
          </p:cNvSpPr>
          <p:nvPr>
            <p:ph idx="1"/>
          </p:nvPr>
        </p:nvSpPr>
        <p:spPr/>
        <p:txBody>
          <a:bodyPr/>
          <a:lstStyle/>
          <a:p>
            <a:endParaRPr lang="en-US"/>
          </a:p>
        </p:txBody>
      </p:sp>
      <p:pic>
        <p:nvPicPr>
          <p:cNvPr id="2097166" name="Picture 2097165"/>
          <p:cNvPicPr>
            <a:picLocks/>
          </p:cNvPicPr>
          <p:nvPr/>
        </p:nvPicPr>
        <p:blipFill>
          <a:blip r:embed="rId2"/>
          <a:stretch>
            <a:fillRect/>
          </a:stretch>
        </p:blipFill>
        <p:spPr>
          <a:xfrm>
            <a:off x="1524001" y="1"/>
            <a:ext cx="9215437" cy="679454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048659"/>
          <p:cNvSpPr>
            <a:spLocks noGrp="1"/>
          </p:cNvSpPr>
          <p:nvPr>
            <p:ph type="title"/>
          </p:nvPr>
        </p:nvSpPr>
        <p:spPr/>
        <p:txBody>
          <a:bodyPr/>
          <a:lstStyle/>
          <a:p>
            <a:endParaRPr lang="en-US"/>
          </a:p>
        </p:txBody>
      </p:sp>
      <p:sp>
        <p:nvSpPr>
          <p:cNvPr id="1048661" name="Content Placeholder 1048660"/>
          <p:cNvSpPr>
            <a:spLocks noGrp="1"/>
          </p:cNvSpPr>
          <p:nvPr>
            <p:ph idx="1"/>
          </p:nvPr>
        </p:nvSpPr>
        <p:spPr/>
        <p:txBody>
          <a:bodyPr/>
          <a:lstStyle/>
          <a:p>
            <a:endParaRPr lang="en-US"/>
          </a:p>
        </p:txBody>
      </p:sp>
      <p:pic>
        <p:nvPicPr>
          <p:cNvPr id="2097167" name="Picture 2097166"/>
          <p:cNvPicPr>
            <a:picLocks/>
          </p:cNvPicPr>
          <p:nvPr/>
        </p:nvPicPr>
        <p:blipFill>
          <a:blip r:embed="rId2"/>
          <a:stretch>
            <a:fillRect/>
          </a:stretch>
        </p:blipFill>
        <p:spPr>
          <a:xfrm>
            <a:off x="1917947" y="0"/>
            <a:ext cx="8356107" cy="6858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048661"/>
          <p:cNvSpPr>
            <a:spLocks noGrp="1"/>
          </p:cNvSpPr>
          <p:nvPr>
            <p:ph type="title"/>
          </p:nvPr>
        </p:nvSpPr>
        <p:spPr/>
        <p:txBody>
          <a:bodyPr/>
          <a:lstStyle/>
          <a:p>
            <a:endParaRPr lang="en-US"/>
          </a:p>
        </p:txBody>
      </p:sp>
      <p:sp>
        <p:nvSpPr>
          <p:cNvPr id="1048663" name="Content Placeholder 1048662"/>
          <p:cNvSpPr>
            <a:spLocks noGrp="1"/>
          </p:cNvSpPr>
          <p:nvPr>
            <p:ph idx="1"/>
          </p:nvPr>
        </p:nvSpPr>
        <p:spPr/>
        <p:txBody>
          <a:bodyPr/>
          <a:lstStyle/>
          <a:p>
            <a:endParaRPr lang="en-US"/>
          </a:p>
        </p:txBody>
      </p:sp>
      <p:pic>
        <p:nvPicPr>
          <p:cNvPr id="2097168" name="Picture 2097167"/>
          <p:cNvPicPr>
            <a:picLocks/>
          </p:cNvPicPr>
          <p:nvPr/>
        </p:nvPicPr>
        <p:blipFill>
          <a:blip r:embed="rId2"/>
          <a:stretch>
            <a:fillRect/>
          </a:stretch>
        </p:blipFill>
        <p:spPr>
          <a:xfrm>
            <a:off x="1524000" y="0"/>
            <a:ext cx="9144000" cy="792508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048665"/>
          <p:cNvSpPr>
            <a:spLocks noGrp="1"/>
          </p:cNvSpPr>
          <p:nvPr>
            <p:ph type="title"/>
          </p:nvPr>
        </p:nvSpPr>
        <p:spPr>
          <a:xfrm>
            <a:off x="1170469" y="2171700"/>
            <a:ext cx="10353762" cy="1257300"/>
          </a:xfrm>
        </p:spPr>
        <p:txBody>
          <a:bodyPr/>
          <a:lstStyle/>
          <a:p>
            <a:r>
              <a:rPr lang="en-US" sz="4800" dirty="0">
                <a:solidFill>
                  <a:srgbClr val="FFFF00"/>
                </a:solidFill>
              </a:rPr>
              <a:t>Resilience4J</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C57B4-8DF3-9BC4-F33B-A1BCEEECA539}"/>
              </a:ext>
            </a:extLst>
          </p:cNvPr>
          <p:cNvSpPr>
            <a:spLocks noGrp="1"/>
          </p:cNvSpPr>
          <p:nvPr>
            <p:ph type="title"/>
          </p:nvPr>
        </p:nvSpPr>
        <p:spPr/>
        <p:txBody>
          <a:bodyPr/>
          <a:lstStyle/>
          <a:p>
            <a:r>
              <a:rPr lang="en-US" sz="4400" dirty="0">
                <a:solidFill>
                  <a:srgbClr val="FFFF00"/>
                </a:solidFill>
              </a:rPr>
              <a:t>Resilience4J</a:t>
            </a:r>
            <a:endParaRPr lang="en-IN" dirty="0"/>
          </a:p>
        </p:txBody>
      </p:sp>
      <p:sp>
        <p:nvSpPr>
          <p:cNvPr id="3" name="Content Placeholder 2">
            <a:extLst>
              <a:ext uri="{FF2B5EF4-FFF2-40B4-BE49-F238E27FC236}">
                <a16:creationId xmlns:a16="http://schemas.microsoft.com/office/drawing/2014/main" id="{FCE01624-EE82-51EB-2736-F68F89DB548A}"/>
              </a:ext>
            </a:extLst>
          </p:cNvPr>
          <p:cNvSpPr>
            <a:spLocks noGrp="1"/>
          </p:cNvSpPr>
          <p:nvPr>
            <p:ph idx="1"/>
          </p:nvPr>
        </p:nvSpPr>
        <p:spPr>
          <a:xfrm>
            <a:off x="913794" y="2076450"/>
            <a:ext cx="11141847" cy="4300287"/>
          </a:xfrm>
        </p:spPr>
        <p:txBody>
          <a:bodyPr>
            <a:normAutofit fontScale="92500" lnSpcReduction="20000"/>
          </a:bodyPr>
          <a:lstStyle/>
          <a:p>
            <a:pPr algn="l"/>
            <a:r>
              <a:rPr lang="en-US" b="1" i="0" dirty="0">
                <a:solidFill>
                  <a:srgbClr val="FFFF00"/>
                </a:solidFill>
                <a:effectLst/>
                <a:latin typeface="Raleway" pitchFamily="2" charset="0"/>
              </a:rPr>
              <a:t>The library helps with implementing resilient systems by managing fault tolerance for remote communications.</a:t>
            </a:r>
            <a:endParaRPr lang="en-US" b="0" i="0" dirty="0">
              <a:solidFill>
                <a:srgbClr val="FFFF00"/>
              </a:solidFill>
              <a:effectLst/>
              <a:latin typeface="Raleway" pitchFamily="2" charset="0"/>
            </a:endParaRPr>
          </a:p>
          <a:p>
            <a:pPr algn="l"/>
            <a:r>
              <a:rPr lang="en-US" b="0" i="0" dirty="0">
                <a:solidFill>
                  <a:srgbClr val="FFFF00"/>
                </a:solidFill>
                <a:effectLst/>
                <a:latin typeface="Raleway" pitchFamily="2" charset="0"/>
              </a:rPr>
              <a:t>The library is inspired by </a:t>
            </a:r>
            <a:r>
              <a:rPr lang="en-US" b="0" i="0" u="none" strike="noStrike" dirty="0" err="1">
                <a:solidFill>
                  <a:srgbClr val="FFFF00"/>
                </a:solidFill>
                <a:effectLst/>
                <a:latin typeface="Raleway" pitchFamily="2" charset="0"/>
                <a:hlinkClick r:id="rId2">
                  <a:extLst>
                    <a:ext uri="{A12FA001-AC4F-418D-AE19-62706E023703}">
                      <ahyp:hlinkClr xmlns:ahyp="http://schemas.microsoft.com/office/drawing/2018/hyperlinkcolor" val="tx"/>
                    </a:ext>
                  </a:extLst>
                </a:hlinkClick>
              </a:rPr>
              <a:t>Hystrix</a:t>
            </a:r>
            <a:r>
              <a:rPr lang="en-US" b="0" i="0" dirty="0">
                <a:solidFill>
                  <a:srgbClr val="FFFF00"/>
                </a:solidFill>
                <a:effectLst/>
                <a:latin typeface="Raleway" pitchFamily="2" charset="0"/>
              </a:rPr>
              <a:t> but offers a much more convenient API and a number of other features like Rate Limiter (block too frequent requests), Bulkhead (avoid too many concurrent requests) etc.</a:t>
            </a:r>
          </a:p>
          <a:p>
            <a:pPr marL="36900" indent="0">
              <a:buNone/>
            </a:pPr>
            <a:endParaRPr lang="en-IN" b="1" dirty="0">
              <a:solidFill>
                <a:srgbClr val="92D050"/>
              </a:solidFill>
            </a:endParaRPr>
          </a:p>
          <a:p>
            <a:pPr marL="36900" indent="0">
              <a:buNone/>
            </a:pPr>
            <a:r>
              <a:rPr lang="en-IN" b="1" dirty="0">
                <a:solidFill>
                  <a:srgbClr val="92D050"/>
                </a:solidFill>
              </a:rPr>
              <a:t>&lt;dependency&gt;</a:t>
            </a:r>
          </a:p>
          <a:p>
            <a:pPr marL="36900" indent="0">
              <a:buNone/>
            </a:pPr>
            <a:r>
              <a:rPr lang="en-IN" b="1" dirty="0">
                <a:solidFill>
                  <a:srgbClr val="92D050"/>
                </a:solidFill>
              </a:rPr>
              <a:t>    &lt;</a:t>
            </a:r>
            <a:r>
              <a:rPr lang="en-IN" b="1" dirty="0" err="1">
                <a:solidFill>
                  <a:srgbClr val="92D050"/>
                </a:solidFill>
              </a:rPr>
              <a:t>groupId</a:t>
            </a:r>
            <a:r>
              <a:rPr lang="en-IN" b="1" dirty="0">
                <a:solidFill>
                  <a:srgbClr val="92D050"/>
                </a:solidFill>
              </a:rPr>
              <a:t>&gt;io.github.resilience4j&lt;/</a:t>
            </a:r>
            <a:r>
              <a:rPr lang="en-IN" b="1" dirty="0" err="1">
                <a:solidFill>
                  <a:srgbClr val="92D050"/>
                </a:solidFill>
              </a:rPr>
              <a:t>groupId</a:t>
            </a:r>
            <a:r>
              <a:rPr lang="en-IN" b="1" dirty="0">
                <a:solidFill>
                  <a:srgbClr val="92D050"/>
                </a:solidFill>
              </a:rPr>
              <a:t>&gt;</a:t>
            </a:r>
          </a:p>
          <a:p>
            <a:pPr marL="36900" indent="0">
              <a:buNone/>
            </a:pPr>
            <a:r>
              <a:rPr lang="en-IN" b="1" dirty="0">
                <a:solidFill>
                  <a:srgbClr val="92D050"/>
                </a:solidFill>
              </a:rPr>
              <a:t>    &lt;</a:t>
            </a:r>
            <a:r>
              <a:rPr lang="en-IN" b="1" dirty="0" err="1">
                <a:solidFill>
                  <a:srgbClr val="92D050"/>
                </a:solidFill>
              </a:rPr>
              <a:t>artifactId</a:t>
            </a:r>
            <a:r>
              <a:rPr lang="en-IN" b="1" dirty="0">
                <a:solidFill>
                  <a:srgbClr val="92D050"/>
                </a:solidFill>
              </a:rPr>
              <a:t>&gt;resilience4j-circuitbreaker&lt;/</a:t>
            </a:r>
            <a:r>
              <a:rPr lang="en-IN" b="1" dirty="0" err="1">
                <a:solidFill>
                  <a:srgbClr val="92D050"/>
                </a:solidFill>
              </a:rPr>
              <a:t>artifactId</a:t>
            </a:r>
            <a:r>
              <a:rPr lang="en-IN" b="1" dirty="0">
                <a:solidFill>
                  <a:srgbClr val="92D050"/>
                </a:solidFill>
              </a:rPr>
              <a:t>&gt;</a:t>
            </a:r>
          </a:p>
          <a:p>
            <a:pPr marL="36900" indent="0">
              <a:buNone/>
            </a:pPr>
            <a:r>
              <a:rPr lang="en-IN" b="1" dirty="0">
                <a:solidFill>
                  <a:srgbClr val="92D050"/>
                </a:solidFill>
              </a:rPr>
              <a:t>    &lt;version&gt;0.12.1&lt;/version&gt;</a:t>
            </a:r>
          </a:p>
          <a:p>
            <a:pPr marL="36900" indent="0">
              <a:buNone/>
            </a:pPr>
            <a:r>
              <a:rPr lang="en-IN" b="1" dirty="0">
                <a:solidFill>
                  <a:srgbClr val="92D050"/>
                </a:solidFill>
              </a:rPr>
              <a:t>&lt;/dependency&gt;</a:t>
            </a:r>
          </a:p>
        </p:txBody>
      </p:sp>
    </p:spTree>
    <p:extLst>
      <p:ext uri="{BB962C8B-B14F-4D97-AF65-F5344CB8AC3E}">
        <p14:creationId xmlns:p14="http://schemas.microsoft.com/office/powerpoint/2010/main" val="3591962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C57B4-8DF3-9BC4-F33B-A1BCEEECA5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E01624-EE82-51EB-2736-F68F89DB548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8482FCE-05A6-DA4E-B826-D9900DFD6C30}"/>
              </a:ext>
            </a:extLst>
          </p:cNvPr>
          <p:cNvPicPr>
            <a:picLocks noChangeAspect="1"/>
          </p:cNvPicPr>
          <p:nvPr/>
        </p:nvPicPr>
        <p:blipFill>
          <a:blip r:embed="rId2"/>
          <a:stretch>
            <a:fillRect/>
          </a:stretch>
        </p:blipFill>
        <p:spPr>
          <a:xfrm>
            <a:off x="540199" y="0"/>
            <a:ext cx="11111601" cy="6858000"/>
          </a:xfrm>
          <a:prstGeom prst="rect">
            <a:avLst/>
          </a:prstGeom>
        </p:spPr>
      </p:pic>
    </p:spTree>
    <p:extLst>
      <p:ext uri="{BB962C8B-B14F-4D97-AF65-F5344CB8AC3E}">
        <p14:creationId xmlns:p14="http://schemas.microsoft.com/office/powerpoint/2010/main" val="879306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C57B4-8DF3-9BC4-F33B-A1BCEEECA5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E01624-EE82-51EB-2736-F68F89DB548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F3A96CE-3E01-7DEE-6300-BA8B6620E75D}"/>
              </a:ext>
            </a:extLst>
          </p:cNvPr>
          <p:cNvPicPr>
            <a:picLocks noChangeAspect="1"/>
          </p:cNvPicPr>
          <p:nvPr/>
        </p:nvPicPr>
        <p:blipFill>
          <a:blip r:embed="rId2"/>
          <a:stretch>
            <a:fillRect/>
          </a:stretch>
        </p:blipFill>
        <p:spPr>
          <a:xfrm>
            <a:off x="651038" y="315960"/>
            <a:ext cx="10889924" cy="6226080"/>
          </a:xfrm>
          <a:prstGeom prst="rect">
            <a:avLst/>
          </a:prstGeom>
        </p:spPr>
      </p:pic>
    </p:spTree>
    <p:extLst>
      <p:ext uri="{BB962C8B-B14F-4D97-AF65-F5344CB8AC3E}">
        <p14:creationId xmlns:p14="http://schemas.microsoft.com/office/powerpoint/2010/main" val="46256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35D6F-1628-0A36-C0AC-33CEE3779DE0}"/>
              </a:ext>
            </a:extLst>
          </p:cNvPr>
          <p:cNvSpPr>
            <a:spLocks noGrp="1"/>
          </p:cNvSpPr>
          <p:nvPr>
            <p:ph type="title"/>
          </p:nvPr>
        </p:nvSpPr>
        <p:spPr/>
        <p:txBody>
          <a:bodyPr>
            <a:normAutofit fontScale="90000"/>
          </a:bodyPr>
          <a:lstStyle/>
          <a:p>
            <a:r>
              <a:rPr lang="en-US" dirty="0">
                <a:solidFill>
                  <a:srgbClr val="00B0F0"/>
                </a:solidFill>
              </a:rPr>
              <a:t>What is a config server?</a:t>
            </a:r>
            <a:br>
              <a:rPr lang="en-US" dirty="0">
                <a:solidFill>
                  <a:srgbClr val="00B0F0"/>
                </a:solidFill>
              </a:rPr>
            </a:br>
            <a:endParaRPr lang="en-IN" dirty="0">
              <a:solidFill>
                <a:srgbClr val="00B0F0"/>
              </a:solidFill>
            </a:endParaRPr>
          </a:p>
        </p:txBody>
      </p:sp>
      <p:sp>
        <p:nvSpPr>
          <p:cNvPr id="3" name="Content Placeholder 2">
            <a:extLst>
              <a:ext uri="{FF2B5EF4-FFF2-40B4-BE49-F238E27FC236}">
                <a16:creationId xmlns:a16="http://schemas.microsoft.com/office/drawing/2014/main" id="{6FC156D6-1EAA-3CE2-1741-B4D3626E54B7}"/>
              </a:ext>
            </a:extLst>
          </p:cNvPr>
          <p:cNvSpPr>
            <a:spLocks noGrp="1"/>
          </p:cNvSpPr>
          <p:nvPr>
            <p:ph idx="1"/>
          </p:nvPr>
        </p:nvSpPr>
        <p:spPr/>
        <p:txBody>
          <a:bodyPr/>
          <a:lstStyle/>
          <a:p>
            <a:r>
              <a:rPr lang="en-US" dirty="0">
                <a:solidFill>
                  <a:srgbClr val="FFFF00"/>
                </a:solidFill>
              </a:rPr>
              <a:t>Image result for Configuration management - Config Server</a:t>
            </a:r>
          </a:p>
          <a:p>
            <a:endParaRPr lang="en-US" dirty="0">
              <a:solidFill>
                <a:srgbClr val="FFFF00"/>
              </a:solidFill>
            </a:endParaRPr>
          </a:p>
          <a:p>
            <a:r>
              <a:rPr lang="en-US" dirty="0">
                <a:solidFill>
                  <a:srgbClr val="FFFF00"/>
                </a:solidFill>
              </a:rPr>
              <a:t>Config Server is an externalized application configuration service. It is based on the open-source Spring Cloud Config project, which provides a centralized server for delivering external configuration properties to an application and a central source for managing this configuration across deployment environments</a:t>
            </a:r>
            <a:endParaRPr lang="en-IN" dirty="0">
              <a:solidFill>
                <a:srgbClr val="FFFF00"/>
              </a:solidFill>
            </a:endParaRPr>
          </a:p>
        </p:txBody>
      </p:sp>
    </p:spTree>
    <p:extLst>
      <p:ext uri="{BB962C8B-B14F-4D97-AF65-F5344CB8AC3E}">
        <p14:creationId xmlns:p14="http://schemas.microsoft.com/office/powerpoint/2010/main" val="3129283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C57B4-8DF3-9BC4-F33B-A1BCEEECA5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E01624-EE82-51EB-2736-F68F89DB548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7E87938-8192-3528-49B8-33639012557B}"/>
              </a:ext>
            </a:extLst>
          </p:cNvPr>
          <p:cNvPicPr>
            <a:picLocks noChangeAspect="1"/>
          </p:cNvPicPr>
          <p:nvPr/>
        </p:nvPicPr>
        <p:blipFill>
          <a:blip r:embed="rId2"/>
          <a:stretch>
            <a:fillRect/>
          </a:stretch>
        </p:blipFill>
        <p:spPr>
          <a:xfrm>
            <a:off x="0" y="482721"/>
            <a:ext cx="12192000" cy="5892558"/>
          </a:xfrm>
          <a:prstGeom prst="rect">
            <a:avLst/>
          </a:prstGeom>
        </p:spPr>
      </p:pic>
    </p:spTree>
    <p:extLst>
      <p:ext uri="{BB962C8B-B14F-4D97-AF65-F5344CB8AC3E}">
        <p14:creationId xmlns:p14="http://schemas.microsoft.com/office/powerpoint/2010/main" val="2727280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1048663"/>
          <p:cNvSpPr>
            <a:spLocks noGrp="1"/>
          </p:cNvSpPr>
          <p:nvPr>
            <p:ph type="title"/>
          </p:nvPr>
        </p:nvSpPr>
        <p:spPr/>
        <p:txBody>
          <a:bodyPr/>
          <a:lstStyle/>
          <a:p>
            <a:endParaRPr lang="en-US"/>
          </a:p>
        </p:txBody>
      </p:sp>
      <p:sp>
        <p:nvSpPr>
          <p:cNvPr id="1048665" name="Content Placeholder 1048664"/>
          <p:cNvSpPr>
            <a:spLocks noGrp="1"/>
          </p:cNvSpPr>
          <p:nvPr>
            <p:ph idx="1"/>
          </p:nvPr>
        </p:nvSpPr>
        <p:spPr/>
        <p:txBody>
          <a:bodyPr/>
          <a:lstStyle/>
          <a:p>
            <a:endParaRPr lang="en-US"/>
          </a:p>
        </p:txBody>
      </p:sp>
      <p:pic>
        <p:nvPicPr>
          <p:cNvPr id="2097169" name="Picture 2097168"/>
          <p:cNvPicPr>
            <a:picLocks/>
          </p:cNvPicPr>
          <p:nvPr/>
        </p:nvPicPr>
        <p:blipFill>
          <a:blip r:embed="rId2"/>
          <a:stretch>
            <a:fillRect/>
          </a:stretch>
        </p:blipFill>
        <p:spPr>
          <a:xfrm>
            <a:off x="1524000" y="1"/>
            <a:ext cx="9144000" cy="6954863"/>
          </a:xfrm>
          <a:prstGeom prst="rect">
            <a:avLst/>
          </a:prstGeom>
        </p:spPr>
      </p:pic>
    </p:spTree>
    <p:extLst>
      <p:ext uri="{BB962C8B-B14F-4D97-AF65-F5344CB8AC3E}">
        <p14:creationId xmlns:p14="http://schemas.microsoft.com/office/powerpoint/2010/main" val="387627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C156D6-1EAA-3CE2-1741-B4D3626E54B7}"/>
              </a:ext>
            </a:extLst>
          </p:cNvPr>
          <p:cNvSpPr>
            <a:spLocks noGrp="1"/>
          </p:cNvSpPr>
          <p:nvPr>
            <p:ph idx="1"/>
          </p:nvPr>
        </p:nvSpPr>
        <p:spPr>
          <a:xfrm>
            <a:off x="584932" y="480261"/>
            <a:ext cx="11366436" cy="6377739"/>
          </a:xfrm>
        </p:spPr>
        <p:txBody>
          <a:bodyPr>
            <a:normAutofit fontScale="92500" lnSpcReduction="10000"/>
          </a:bodyPr>
          <a:lstStyle/>
          <a:p>
            <a:pPr algn="l"/>
            <a:r>
              <a:rPr lang="en-US" dirty="0">
                <a:solidFill>
                  <a:srgbClr val="FFFF00"/>
                </a:solidFill>
              </a:rPr>
              <a:t>Config Server is an externalized application configuration service. It is based on the open-source Spring Cloud Config project, which provides a centralized server for delivering external configuration properties to an application and a central source for managing this configuration across deployment environments.</a:t>
            </a:r>
          </a:p>
          <a:p>
            <a:pPr algn="l"/>
            <a:endParaRPr lang="en-US" dirty="0">
              <a:solidFill>
                <a:srgbClr val="FFFF00"/>
              </a:solidFill>
            </a:endParaRPr>
          </a:p>
          <a:p>
            <a:pPr algn="l"/>
            <a:r>
              <a:rPr lang="en-US" dirty="0">
                <a:solidFill>
                  <a:srgbClr val="FFFF00"/>
                </a:solidFill>
              </a:rPr>
              <a:t> Spring Cloud Config includes support for a number of backends, including Git, </a:t>
            </a:r>
            <a:r>
              <a:rPr lang="en-US" dirty="0" err="1">
                <a:solidFill>
                  <a:srgbClr val="FFFF00"/>
                </a:solidFill>
              </a:rPr>
              <a:t>HashiCorp</a:t>
            </a:r>
            <a:r>
              <a:rPr lang="en-US" dirty="0">
                <a:solidFill>
                  <a:srgbClr val="FFFF00"/>
                </a:solidFill>
              </a:rPr>
              <a:t> Vault, and </a:t>
            </a:r>
            <a:r>
              <a:rPr lang="en-US" dirty="0" err="1">
                <a:solidFill>
                  <a:srgbClr val="FFFF00"/>
                </a:solidFill>
              </a:rPr>
              <a:t>CredHub</a:t>
            </a:r>
            <a:r>
              <a:rPr lang="en-US" dirty="0">
                <a:solidFill>
                  <a:srgbClr val="FFFF00"/>
                </a:solidFill>
              </a:rPr>
              <a:t>.</a:t>
            </a:r>
          </a:p>
          <a:p>
            <a:pPr algn="l"/>
            <a:endParaRPr lang="en-US" dirty="0">
              <a:solidFill>
                <a:srgbClr val="FFFF00"/>
              </a:solidFill>
            </a:endParaRPr>
          </a:p>
          <a:p>
            <a:pPr algn="l"/>
            <a:r>
              <a:rPr lang="en-US" dirty="0">
                <a:solidFill>
                  <a:srgbClr val="FFFF00"/>
                </a:solidFill>
              </a:rPr>
              <a:t>The Spring Cloud Services Config Server wraps the open-source Spring Cloud Config Server component, providing a managed service that is secured and maintained by VMware. </a:t>
            </a:r>
          </a:p>
          <a:p>
            <a:pPr algn="l"/>
            <a:endParaRPr lang="en-US" dirty="0">
              <a:solidFill>
                <a:srgbClr val="FFFF00"/>
              </a:solidFill>
            </a:endParaRPr>
          </a:p>
          <a:p>
            <a:pPr algn="l"/>
            <a:r>
              <a:rPr lang="en-US" dirty="0">
                <a:solidFill>
                  <a:srgbClr val="FFFF00"/>
                </a:solidFill>
              </a:rPr>
              <a:t>Its architecture is designed to minimize calls from the Config Server to external Git servers for the Git backend and to give operators greater control over the data fetched and served by the Config Server. </a:t>
            </a:r>
          </a:p>
          <a:p>
            <a:pPr algn="l"/>
            <a:endParaRPr lang="en-US" dirty="0">
              <a:solidFill>
                <a:srgbClr val="FFFF00"/>
              </a:solidFill>
            </a:endParaRPr>
          </a:p>
          <a:p>
            <a:pPr algn="l"/>
            <a:r>
              <a:rPr lang="en-US" dirty="0">
                <a:solidFill>
                  <a:srgbClr val="FFFF00"/>
                </a:solidFill>
              </a:rPr>
              <a:t>The Config Server can store secrets in </a:t>
            </a:r>
            <a:r>
              <a:rPr lang="en-US" dirty="0" err="1">
                <a:solidFill>
                  <a:srgbClr val="FFFF00"/>
                </a:solidFill>
              </a:rPr>
              <a:t>CredHub</a:t>
            </a:r>
            <a:r>
              <a:rPr lang="en-US" dirty="0">
                <a:solidFill>
                  <a:srgbClr val="FFFF00"/>
                </a:solidFill>
              </a:rPr>
              <a:t> and also supports </a:t>
            </a:r>
            <a:r>
              <a:rPr lang="en-US" dirty="0" err="1">
                <a:solidFill>
                  <a:srgbClr val="FFFF00"/>
                </a:solidFill>
              </a:rPr>
              <a:t>HashiCorp</a:t>
            </a:r>
            <a:r>
              <a:rPr lang="en-US" dirty="0">
                <a:solidFill>
                  <a:srgbClr val="FFFF00"/>
                </a:solidFill>
              </a:rPr>
              <a:t> Vault.</a:t>
            </a:r>
            <a:endParaRPr lang="en-IN" dirty="0">
              <a:solidFill>
                <a:srgbClr val="FFFF00"/>
              </a:solidFill>
            </a:endParaRPr>
          </a:p>
        </p:txBody>
      </p:sp>
    </p:spTree>
    <p:extLst>
      <p:ext uri="{BB962C8B-B14F-4D97-AF65-F5344CB8AC3E}">
        <p14:creationId xmlns:p14="http://schemas.microsoft.com/office/powerpoint/2010/main" val="39764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35D6F-1628-0A36-C0AC-33CEE3779DE0}"/>
              </a:ext>
            </a:extLst>
          </p:cNvPr>
          <p:cNvSpPr>
            <a:spLocks noGrp="1"/>
          </p:cNvSpPr>
          <p:nvPr>
            <p:ph type="title"/>
          </p:nvPr>
        </p:nvSpPr>
        <p:spPr/>
        <p:txBody>
          <a:bodyPr/>
          <a:lstStyle/>
          <a:p>
            <a:r>
              <a:rPr lang="en-IN" dirty="0">
                <a:solidFill>
                  <a:srgbClr val="00B0F0"/>
                </a:solidFill>
              </a:rPr>
              <a:t>Architecture</a:t>
            </a:r>
          </a:p>
        </p:txBody>
      </p:sp>
      <p:sp>
        <p:nvSpPr>
          <p:cNvPr id="3" name="Content Placeholder 2">
            <a:extLst>
              <a:ext uri="{FF2B5EF4-FFF2-40B4-BE49-F238E27FC236}">
                <a16:creationId xmlns:a16="http://schemas.microsoft.com/office/drawing/2014/main" id="{6FC156D6-1EAA-3CE2-1741-B4D3626E54B7}"/>
              </a:ext>
            </a:extLst>
          </p:cNvPr>
          <p:cNvSpPr>
            <a:spLocks noGrp="1"/>
          </p:cNvSpPr>
          <p:nvPr>
            <p:ph idx="1"/>
          </p:nvPr>
        </p:nvSpPr>
        <p:spPr/>
        <p:txBody>
          <a:bodyPr/>
          <a:lstStyle/>
          <a:p>
            <a:r>
              <a:rPr lang="en-US" dirty="0">
                <a:solidFill>
                  <a:srgbClr val="FFFF00"/>
                </a:solidFill>
              </a:rPr>
              <a:t>Within a VMware Tanzu Application Service for VMs foundation, a "mirror service" makes a full mirror of each Git repository ("R1", "R2", "R3") used by a Config Server service instance. </a:t>
            </a:r>
          </a:p>
          <a:p>
            <a:endParaRPr lang="en-US" dirty="0">
              <a:solidFill>
                <a:srgbClr val="FFFF00"/>
              </a:solidFill>
            </a:endParaRPr>
          </a:p>
          <a:p>
            <a:r>
              <a:rPr lang="en-US" dirty="0">
                <a:solidFill>
                  <a:srgbClr val="FFFF00"/>
                </a:solidFill>
              </a:rPr>
              <a:t>The Config Server service instance, in turn, clones repositories from this mirror rather than cloning from the external Git server directly.</a:t>
            </a:r>
            <a:endParaRPr lang="en-IN" dirty="0">
              <a:solidFill>
                <a:srgbClr val="FFFF00"/>
              </a:solidFill>
            </a:endParaRPr>
          </a:p>
        </p:txBody>
      </p:sp>
    </p:spTree>
    <p:extLst>
      <p:ext uri="{BB962C8B-B14F-4D97-AF65-F5344CB8AC3E}">
        <p14:creationId xmlns:p14="http://schemas.microsoft.com/office/powerpoint/2010/main" val="3179808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35D6F-1628-0A36-C0AC-33CEE3779D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FC156D6-1EAA-3CE2-1741-B4D3626E54B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55741E0-9262-BE7F-B78D-DA449336A6BB}"/>
              </a:ext>
            </a:extLst>
          </p:cNvPr>
          <p:cNvPicPr>
            <a:picLocks noChangeAspect="1"/>
          </p:cNvPicPr>
          <p:nvPr/>
        </p:nvPicPr>
        <p:blipFill>
          <a:blip r:embed="rId2"/>
          <a:stretch>
            <a:fillRect/>
          </a:stretch>
        </p:blipFill>
        <p:spPr>
          <a:xfrm>
            <a:off x="1566301" y="609599"/>
            <a:ext cx="9048750" cy="5935579"/>
          </a:xfrm>
          <a:prstGeom prst="rect">
            <a:avLst/>
          </a:prstGeom>
        </p:spPr>
      </p:pic>
    </p:spTree>
    <p:extLst>
      <p:ext uri="{BB962C8B-B14F-4D97-AF65-F5344CB8AC3E}">
        <p14:creationId xmlns:p14="http://schemas.microsoft.com/office/powerpoint/2010/main" val="393866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386D-88EB-3D97-3E35-A6E3449EE7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9136AA-B793-FC66-50BD-BA99BD310A4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FEE376A-4291-8DCC-FF31-58D56748A96F}"/>
              </a:ext>
            </a:extLst>
          </p:cNvPr>
          <p:cNvPicPr>
            <a:picLocks noChangeAspect="1"/>
          </p:cNvPicPr>
          <p:nvPr/>
        </p:nvPicPr>
        <p:blipFill>
          <a:blip r:embed="rId2"/>
          <a:stretch>
            <a:fillRect/>
          </a:stretch>
        </p:blipFill>
        <p:spPr>
          <a:xfrm>
            <a:off x="80210" y="119683"/>
            <a:ext cx="12192000" cy="6593937"/>
          </a:xfrm>
          <a:prstGeom prst="rect">
            <a:avLst/>
          </a:prstGeom>
        </p:spPr>
      </p:pic>
    </p:spTree>
    <p:extLst>
      <p:ext uri="{BB962C8B-B14F-4D97-AF65-F5344CB8AC3E}">
        <p14:creationId xmlns:p14="http://schemas.microsoft.com/office/powerpoint/2010/main" val="3152724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096A-17E5-71CA-8C8C-88B6C48F74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482C8B-482D-18DF-0B8F-C7D038B11D4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94BE015-7CEA-EC20-B7F9-D4D1B9AF9B81}"/>
              </a:ext>
            </a:extLst>
          </p:cNvPr>
          <p:cNvPicPr>
            <a:picLocks noChangeAspect="1"/>
          </p:cNvPicPr>
          <p:nvPr/>
        </p:nvPicPr>
        <p:blipFill>
          <a:blip r:embed="rId2"/>
          <a:stretch>
            <a:fillRect/>
          </a:stretch>
        </p:blipFill>
        <p:spPr>
          <a:xfrm>
            <a:off x="112295" y="-75206"/>
            <a:ext cx="12192000" cy="6933205"/>
          </a:xfrm>
          <a:prstGeom prst="rect">
            <a:avLst/>
          </a:prstGeom>
        </p:spPr>
      </p:pic>
    </p:spTree>
    <p:extLst>
      <p:ext uri="{BB962C8B-B14F-4D97-AF65-F5344CB8AC3E}">
        <p14:creationId xmlns:p14="http://schemas.microsoft.com/office/powerpoint/2010/main" val="3491222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{80A5230A-2519-45A8-B1BA-B96B64323FB5}tf55705232_win32</Template>
  <TotalTime>1680</TotalTime>
  <Words>1659</Words>
  <Application>Microsoft Office PowerPoint</Application>
  <PresentationFormat>Widescreen</PresentationFormat>
  <Paragraphs>123</Paragraphs>
  <Slides>41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Calibri</vt:lpstr>
      <vt:lpstr>charter</vt:lpstr>
      <vt:lpstr>Goudy Old Style</vt:lpstr>
      <vt:lpstr>inherit</vt:lpstr>
      <vt:lpstr>Palatino</vt:lpstr>
      <vt:lpstr>Raleway</vt:lpstr>
      <vt:lpstr>Segoe UI</vt:lpstr>
      <vt:lpstr>sohne</vt:lpstr>
      <vt:lpstr>Wingdings 2</vt:lpstr>
      <vt:lpstr>SlateVTI</vt:lpstr>
      <vt:lpstr>Spring Cloud</vt:lpstr>
      <vt:lpstr>Agenda</vt:lpstr>
      <vt:lpstr>Configuration management - Config Server</vt:lpstr>
      <vt:lpstr>What is a config server? </vt:lpstr>
      <vt:lpstr>PowerPoint Presentation</vt:lpstr>
      <vt:lpstr>Architecture</vt:lpstr>
      <vt:lpstr>PowerPoint Presentation</vt:lpstr>
      <vt:lpstr>PowerPoint Presentation</vt:lpstr>
      <vt:lpstr>PowerPoint Presentation</vt:lpstr>
      <vt:lpstr>PowerPoint Presentation</vt:lpstr>
      <vt:lpstr>Circuit Breaker - Resilience4J</vt:lpstr>
      <vt:lpstr>Circuit Breaker </vt:lpstr>
      <vt:lpstr>PowerPoint Presentation</vt:lpstr>
      <vt:lpstr>What is circuit breaker in microservices in Java?</vt:lpstr>
      <vt:lpstr>Why do we need a Circuit Breaker? </vt:lpstr>
      <vt:lpstr>What is a Fallback Method in Microservices? </vt:lpstr>
      <vt:lpstr>PowerPoint Presentation</vt:lpstr>
      <vt:lpstr>PowerPoint Presentation</vt:lpstr>
      <vt:lpstr>PowerPoint Presentation</vt:lpstr>
      <vt:lpstr>PowerPoint Presentation</vt:lpstr>
      <vt:lpstr>PowerPoint Presentation</vt:lpstr>
      <vt:lpstr>Hystrix Server</vt:lpstr>
      <vt:lpstr>Fault Tolerance with Hystrix</vt:lpstr>
      <vt:lpstr>Fault Tolerance</vt:lpstr>
      <vt:lpstr>PowerPoint Presentation</vt:lpstr>
      <vt:lpstr>Hystrix configuration is done in four major steps.</vt:lpstr>
      <vt:lpstr>Hystrix Circuit Breaker Pattern</vt:lpstr>
      <vt:lpstr>Hystrix Circuit Breaker Pattern – Spring Cloud</vt:lpstr>
      <vt:lpstr>Fallback method</vt:lpstr>
      <vt:lpstr>Sample coding</vt:lpstr>
      <vt:lpstr>PowerPoint Presentation</vt:lpstr>
      <vt:lpstr>PowerPoint Presentation</vt:lpstr>
      <vt:lpstr>PowerPoint Presentation</vt:lpstr>
      <vt:lpstr>PowerPoint Presentation</vt:lpstr>
      <vt:lpstr>PowerPoint Presentation</vt:lpstr>
      <vt:lpstr>Resilience4J</vt:lpstr>
      <vt:lpstr>Resilience4J</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dc:title>
  <dc:creator>Geethanjali Anbalagan External Trainer</dc:creator>
  <cp:lastModifiedBy>Geethanjali Anbalagan External Trainer</cp:lastModifiedBy>
  <cp:revision>16</cp:revision>
  <dcterms:created xsi:type="dcterms:W3CDTF">2022-05-17T19:47:22Z</dcterms:created>
  <dcterms:modified xsi:type="dcterms:W3CDTF">2022-05-19T09:31:58Z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